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6" r:id="rId2"/>
    <p:sldMasterId id="2147483663" r:id="rId3"/>
    <p:sldMasterId id="2147483666" r:id="rId4"/>
    <p:sldMasterId id="2147483671" r:id="rId5"/>
    <p:sldMasterId id="2147483675" r:id="rId6"/>
    <p:sldMasterId id="2147483689" r:id="rId7"/>
  </p:sldMasterIdLst>
  <p:notesMasterIdLst>
    <p:notesMasterId r:id="rId158"/>
  </p:notesMasterIdLst>
  <p:sldIdLst>
    <p:sldId id="457" r:id="rId8"/>
    <p:sldId id="562" r:id="rId9"/>
    <p:sldId id="527" r:id="rId10"/>
    <p:sldId id="493" r:id="rId11"/>
    <p:sldId id="494" r:id="rId12"/>
    <p:sldId id="495" r:id="rId13"/>
    <p:sldId id="496" r:id="rId14"/>
    <p:sldId id="497" r:id="rId15"/>
    <p:sldId id="498" r:id="rId16"/>
    <p:sldId id="499" r:id="rId17"/>
    <p:sldId id="500" r:id="rId18"/>
    <p:sldId id="501" r:id="rId19"/>
    <p:sldId id="502" r:id="rId20"/>
    <p:sldId id="503" r:id="rId21"/>
    <p:sldId id="504" r:id="rId22"/>
    <p:sldId id="505" r:id="rId23"/>
    <p:sldId id="506" r:id="rId24"/>
    <p:sldId id="507"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63" r:id="rId38"/>
    <p:sldId id="521" r:id="rId39"/>
    <p:sldId id="522" r:id="rId40"/>
    <p:sldId id="523" r:id="rId41"/>
    <p:sldId id="524" r:id="rId42"/>
    <p:sldId id="525" r:id="rId43"/>
    <p:sldId id="526" r:id="rId44"/>
    <p:sldId id="564" r:id="rId45"/>
    <p:sldId id="353" r:id="rId46"/>
    <p:sldId id="529" r:id="rId47"/>
    <p:sldId id="528" r:id="rId48"/>
    <p:sldId id="425" r:id="rId49"/>
    <p:sldId id="443" r:id="rId50"/>
    <p:sldId id="449" r:id="rId51"/>
    <p:sldId id="453" r:id="rId52"/>
    <p:sldId id="447" r:id="rId53"/>
    <p:sldId id="448" r:id="rId54"/>
    <p:sldId id="456" r:id="rId55"/>
    <p:sldId id="452" r:id="rId56"/>
    <p:sldId id="356" r:id="rId57"/>
    <p:sldId id="355" r:id="rId58"/>
    <p:sldId id="408" r:id="rId59"/>
    <p:sldId id="357" r:id="rId60"/>
    <p:sldId id="360" r:id="rId61"/>
    <p:sldId id="424" r:id="rId62"/>
    <p:sldId id="426" r:id="rId63"/>
    <p:sldId id="427" r:id="rId64"/>
    <p:sldId id="429" r:id="rId65"/>
    <p:sldId id="368" r:id="rId66"/>
    <p:sldId id="369" r:id="rId67"/>
    <p:sldId id="370" r:id="rId68"/>
    <p:sldId id="371" r:id="rId69"/>
    <p:sldId id="406" r:id="rId70"/>
    <p:sldId id="361" r:id="rId71"/>
    <p:sldId id="412" r:id="rId72"/>
    <p:sldId id="418" r:id="rId73"/>
    <p:sldId id="362" r:id="rId74"/>
    <p:sldId id="454" r:id="rId75"/>
    <p:sldId id="410" r:id="rId76"/>
    <p:sldId id="409" r:id="rId77"/>
    <p:sldId id="405" r:id="rId78"/>
    <p:sldId id="489" r:id="rId79"/>
    <p:sldId id="413" r:id="rId80"/>
    <p:sldId id="393" r:id="rId81"/>
    <p:sldId id="414" r:id="rId82"/>
    <p:sldId id="419" r:id="rId83"/>
    <p:sldId id="445" r:id="rId84"/>
    <p:sldId id="490" r:id="rId85"/>
    <p:sldId id="372" r:id="rId86"/>
    <p:sldId id="373" r:id="rId87"/>
    <p:sldId id="415" r:id="rId88"/>
    <p:sldId id="416" r:id="rId89"/>
    <p:sldId id="403" r:id="rId90"/>
    <p:sldId id="374" r:id="rId91"/>
    <p:sldId id="375" r:id="rId92"/>
    <p:sldId id="380" r:id="rId93"/>
    <p:sldId id="382" r:id="rId94"/>
    <p:sldId id="381" r:id="rId95"/>
    <p:sldId id="444" r:id="rId96"/>
    <p:sldId id="430" r:id="rId97"/>
    <p:sldId id="377" r:id="rId98"/>
    <p:sldId id="491" r:id="rId99"/>
    <p:sldId id="378" r:id="rId100"/>
    <p:sldId id="379" r:id="rId101"/>
    <p:sldId id="383" r:id="rId102"/>
    <p:sldId id="385" r:id="rId103"/>
    <p:sldId id="394" r:id="rId104"/>
    <p:sldId id="395" r:id="rId105"/>
    <p:sldId id="397" r:id="rId106"/>
    <p:sldId id="384" r:id="rId107"/>
    <p:sldId id="399" r:id="rId108"/>
    <p:sldId id="386" r:id="rId109"/>
    <p:sldId id="389" r:id="rId110"/>
    <p:sldId id="390" r:id="rId111"/>
    <p:sldId id="391" r:id="rId112"/>
    <p:sldId id="392" r:id="rId113"/>
    <p:sldId id="387" r:id="rId114"/>
    <p:sldId id="388" r:id="rId115"/>
    <p:sldId id="398" r:id="rId116"/>
    <p:sldId id="423" r:id="rId117"/>
    <p:sldId id="530" r:id="rId118"/>
    <p:sldId id="531" r:id="rId119"/>
    <p:sldId id="554" r:id="rId120"/>
    <p:sldId id="532" r:id="rId121"/>
    <p:sldId id="534" r:id="rId122"/>
    <p:sldId id="535" r:id="rId123"/>
    <p:sldId id="536" r:id="rId124"/>
    <p:sldId id="537" r:id="rId125"/>
    <p:sldId id="538" r:id="rId126"/>
    <p:sldId id="539" r:id="rId127"/>
    <p:sldId id="540" r:id="rId128"/>
    <p:sldId id="541" r:id="rId129"/>
    <p:sldId id="542" r:id="rId130"/>
    <p:sldId id="543" r:id="rId131"/>
    <p:sldId id="544" r:id="rId132"/>
    <p:sldId id="545" r:id="rId133"/>
    <p:sldId id="546" r:id="rId134"/>
    <p:sldId id="547" r:id="rId135"/>
    <p:sldId id="548" r:id="rId136"/>
    <p:sldId id="549" r:id="rId137"/>
    <p:sldId id="550" r:id="rId138"/>
    <p:sldId id="551" r:id="rId139"/>
    <p:sldId id="560" r:id="rId140"/>
    <p:sldId id="552" r:id="rId141"/>
    <p:sldId id="553" r:id="rId142"/>
    <p:sldId id="555" r:id="rId143"/>
    <p:sldId id="557" r:id="rId144"/>
    <p:sldId id="561" r:id="rId145"/>
    <p:sldId id="565" r:id="rId146"/>
    <p:sldId id="566" r:id="rId147"/>
    <p:sldId id="567" r:id="rId148"/>
    <p:sldId id="432" r:id="rId149"/>
    <p:sldId id="433" r:id="rId150"/>
    <p:sldId id="434" r:id="rId151"/>
    <p:sldId id="435" r:id="rId152"/>
    <p:sldId id="436" r:id="rId153"/>
    <p:sldId id="437" r:id="rId154"/>
    <p:sldId id="438" r:id="rId155"/>
    <p:sldId id="439" r:id="rId156"/>
    <p:sldId id="492" r:id="rId1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8565"/>
    <a:srgbClr val="60B5CC"/>
    <a:srgbClr val="9ACE44"/>
    <a:srgbClr val="47A2BF"/>
    <a:srgbClr val="82B637"/>
    <a:srgbClr val="F0AD00"/>
    <a:srgbClr val="E88651"/>
    <a:srgbClr val="71B900"/>
    <a:srgbClr val="1D395B"/>
    <a:srgbClr val="7AD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53" autoAdjust="0"/>
    <p:restoredTop sz="93837" autoAdjust="0"/>
  </p:normalViewPr>
  <p:slideViewPr>
    <p:cSldViewPr snapToGrid="0">
      <p:cViewPr varScale="1">
        <p:scale>
          <a:sx n="63" d="100"/>
          <a:sy n="63" d="100"/>
        </p:scale>
        <p:origin x="103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presProps" Target="presProps.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viewProps" Target="view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charts/_rels/chart1.xml.rels><?xml version="1.0" encoding="UTF-8" standalone="yes"?>
<Relationships xmlns="http://schemas.openxmlformats.org/package/2006/relationships"><Relationship Id="rId3" Type="http://schemas.openxmlformats.org/officeDocument/2006/relationships/oleObject" Target="file:///D:\Desktop\&#26032;&#24314;%20Microsoft%20Excel%20&#24037;&#20316;&#34920;.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esktop\&#26032;&#24314;%20Microsoft%20Excel%20&#24037;&#20316;&#34920;.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9ACE44"/>
              </a:solidFill>
              <a:ln w="19050">
                <a:solidFill>
                  <a:schemeClr val="lt1"/>
                </a:solidFill>
              </a:ln>
              <a:effectLst/>
            </c:spPr>
            <c:extLst>
              <c:ext xmlns:c16="http://schemas.microsoft.com/office/drawing/2014/chart" uri="{C3380CC4-5D6E-409C-BE32-E72D297353CC}">
                <c16:uniqueId val="{00000001-F858-4F8F-87A9-88A33B55B037}"/>
              </c:ext>
            </c:extLst>
          </c:dPt>
          <c:dPt>
            <c:idx val="1"/>
            <c:bubble3D val="0"/>
            <c:spPr>
              <a:solidFill>
                <a:srgbClr val="00A5C3"/>
              </a:solidFill>
              <a:ln w="19050">
                <a:solidFill>
                  <a:schemeClr val="lt1"/>
                </a:solidFill>
              </a:ln>
              <a:effectLst/>
            </c:spPr>
            <c:extLst>
              <c:ext xmlns:c16="http://schemas.microsoft.com/office/drawing/2014/chart" uri="{C3380CC4-5D6E-409C-BE32-E72D297353CC}">
                <c16:uniqueId val="{00000003-F858-4F8F-87A9-88A33B55B037}"/>
              </c:ext>
            </c:extLst>
          </c:dPt>
          <c:dLbls>
            <c:dLbl>
              <c:idx val="0"/>
              <c:layout>
                <c:manualLayout>
                  <c:x val="-0.20670608871626039"/>
                  <c:y val="6.66774158044003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fld id="{A15E734A-23E4-4783-9281-3EC8BFD68CF1}" type="VALUE">
                      <a:rPr lang="en-US" altLang="zh-CN" sz="1400" smtClean="0"/>
                      <a:pPr>
                        <a:defRPr sz="1400" b="1">
                          <a:solidFill>
                            <a:schemeClr val="bg1"/>
                          </a:solidFill>
                          <a:latin typeface="微软雅黑" panose="020B0503020204020204" pitchFamily="34" charset="-122"/>
                          <a:ea typeface="微软雅黑" panose="020B0503020204020204" pitchFamily="34" charset="-122"/>
                        </a:defRPr>
                      </a:pPr>
                      <a:t>[值]</a:t>
                    </a:fld>
                    <a:r>
                      <a:rPr lang="en-US" altLang="zh-CN" sz="1400" baseline="0" dirty="0"/>
                      <a:t> </a:t>
                    </a:r>
                    <a:fld id="{74BCD5E5-5272-4A84-9C4A-DBEB7B54DB43}" type="PERCENTAGE">
                      <a:rPr lang="en-US" altLang="zh-CN" sz="1400" baseline="0"/>
                      <a:pPr>
                        <a:defRPr sz="1400" b="1">
                          <a:solidFill>
                            <a:schemeClr val="bg1"/>
                          </a:solidFill>
                          <a:latin typeface="微软雅黑" panose="020B0503020204020204" pitchFamily="34" charset="-122"/>
                          <a:ea typeface="微软雅黑" panose="020B0503020204020204" pitchFamily="34" charset="-122"/>
                        </a:defRPr>
                      </a:pPr>
                      <a:t>[百分比]</a:t>
                    </a:fld>
                    <a:endParaRPr lang="en-US" altLang="zh-CN" sz="1400" baseline="0" dirty="0"/>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1"/>
              <c:showBubbleSize val="0"/>
              <c:extLst>
                <c:ext xmlns:c15="http://schemas.microsoft.com/office/drawing/2012/chart" uri="{CE6537A1-D6FC-4f65-9D91-7224C49458BB}">
                  <c15:layout>
                    <c:manualLayout>
                      <c:w val="0.1869822252891363"/>
                      <c:h val="0.40103151108372836"/>
                    </c:manualLayout>
                  </c15:layout>
                  <c15:dlblFieldTable/>
                  <c15:showDataLabelsRange val="0"/>
                </c:ext>
                <c:ext xmlns:c16="http://schemas.microsoft.com/office/drawing/2014/chart" uri="{C3380CC4-5D6E-409C-BE32-E72D297353CC}">
                  <c16:uniqueId val="{00000001-F858-4F8F-87A9-88A33B55B037}"/>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Sheet1!$H$10:$H$11</c:f>
              <c:numCache>
                <c:formatCode>General</c:formatCode>
                <c:ptCount val="2"/>
                <c:pt idx="0">
                  <c:v>165931</c:v>
                </c:pt>
                <c:pt idx="1">
                  <c:v>185357</c:v>
                </c:pt>
              </c:numCache>
            </c:numRef>
          </c:val>
          <c:extLst>
            <c:ext xmlns:c16="http://schemas.microsoft.com/office/drawing/2014/chart" uri="{C3380CC4-5D6E-409C-BE32-E72D297353CC}">
              <c16:uniqueId val="{00000004-F858-4F8F-87A9-88A33B55B0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350581324171774"/>
          <c:y val="0.23803736480160922"/>
          <c:w val="0.45298813299683022"/>
          <c:h val="0.7619626351983908"/>
        </c:manualLayout>
      </c:layout>
      <c:pieChart>
        <c:varyColors val="1"/>
        <c:ser>
          <c:idx val="0"/>
          <c:order val="0"/>
          <c:dPt>
            <c:idx val="0"/>
            <c:bubble3D val="0"/>
            <c:spPr>
              <a:solidFill>
                <a:srgbClr val="9ACE44"/>
              </a:solidFill>
              <a:ln w="19050">
                <a:solidFill>
                  <a:schemeClr val="lt1"/>
                </a:solidFill>
              </a:ln>
              <a:effectLst/>
            </c:spPr>
            <c:extLst>
              <c:ext xmlns:c16="http://schemas.microsoft.com/office/drawing/2014/chart" uri="{C3380CC4-5D6E-409C-BE32-E72D297353CC}">
                <c16:uniqueId val="{00000001-C8C7-4BFE-A9E9-16145AB644BE}"/>
              </c:ext>
            </c:extLst>
          </c:dPt>
          <c:dPt>
            <c:idx val="1"/>
            <c:bubble3D val="0"/>
            <c:spPr>
              <a:solidFill>
                <a:srgbClr val="00A5C3"/>
              </a:solidFill>
              <a:ln w="19050">
                <a:solidFill>
                  <a:schemeClr val="lt1"/>
                </a:solidFill>
              </a:ln>
              <a:effectLst/>
            </c:spPr>
            <c:extLst>
              <c:ext xmlns:c16="http://schemas.microsoft.com/office/drawing/2014/chart" uri="{C3380CC4-5D6E-409C-BE32-E72D297353CC}">
                <c16:uniqueId val="{00000003-C8C7-4BFE-A9E9-16145AB644BE}"/>
              </c:ext>
            </c:extLst>
          </c:dPt>
          <c:dLbls>
            <c:dLbl>
              <c:idx val="0"/>
              <c:layout>
                <c:manualLayout>
                  <c:x val="-0.20270425958044219"/>
                  <c:y val="0.18948165218158231"/>
                </c:manualLayout>
              </c:layout>
              <c:tx>
                <c:rich>
                  <a:bodyPr/>
                  <a:lstStyle/>
                  <a:p>
                    <a:fld id="{94FBBDD6-C860-4F5A-8F45-D7E44AC1A67C}" type="VALUE">
                      <a:rPr lang="en-US" altLang="zh-CN" smtClean="0"/>
                      <a:pPr/>
                      <a:t>[值]</a:t>
                    </a:fld>
                    <a:fld id="{A7F8197C-56BE-4C17-BBD8-9313FC010900}" type="PERCENTAGE">
                      <a:rPr lang="en-US" altLang="zh-CN" baseline="0" smtClean="0"/>
                      <a:pPr/>
                      <a:t>[百分比]</a:t>
                    </a:fld>
                    <a:endParaRPr lang="zh-CN" altLang="en-US"/>
                  </a:p>
                </c:rich>
              </c:tx>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8C7-4BFE-A9E9-16145AB644BE}"/>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val>
            <c:numRef>
              <c:f>Sheet1!$I$10:$I$11</c:f>
              <c:numCache>
                <c:formatCode>General</c:formatCode>
                <c:ptCount val="2"/>
                <c:pt idx="0">
                  <c:v>474821</c:v>
                </c:pt>
                <c:pt idx="1">
                  <c:v>938336</c:v>
                </c:pt>
              </c:numCache>
            </c:numRef>
          </c:val>
          <c:extLst>
            <c:ext xmlns:c16="http://schemas.microsoft.com/office/drawing/2014/chart" uri="{C3380CC4-5D6E-409C-BE32-E72D297353CC}">
              <c16:uniqueId val="{00000004-C8C7-4BFE-A9E9-16145AB644B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5288FB-7644-4ACD-9293-1C633F7639A8}" type="doc">
      <dgm:prSet loTypeId="urn:microsoft.com/office/officeart/2005/8/layout/gear1" loCatId="cycle" qsTypeId="urn:microsoft.com/office/officeart/2005/8/quickstyle/simple1" qsCatId="simple" csTypeId="urn:microsoft.com/office/officeart/2005/8/colors/accent1_2" csCatId="accent1" phldr="1"/>
      <dgm:spPr/>
    </dgm:pt>
    <dgm:pt modelId="{2D2FCDC5-CE71-4AC0-B2F4-804B222CD697}">
      <dgm:prSet phldrT="[文本]"/>
      <dgm:spPr>
        <a:solidFill>
          <a:srgbClr val="00A5C3"/>
        </a:solidFill>
      </dgm:spPr>
      <dgm:t>
        <a:bodyPr/>
        <a:lstStyle/>
        <a:p>
          <a:r>
            <a:rPr lang="en-US" altLang="zh-CN" dirty="0"/>
            <a:t>T</a:t>
          </a:r>
          <a:endParaRPr lang="zh-CN" altLang="en-US" dirty="0"/>
        </a:p>
      </dgm:t>
    </dgm:pt>
    <dgm:pt modelId="{0B0BC378-4728-4B18-AC55-BC7AED7233DF}" type="parTrans" cxnId="{5E25BB8D-4C9D-4D9B-AF0E-ED6C47FA30FB}">
      <dgm:prSet/>
      <dgm:spPr/>
      <dgm:t>
        <a:bodyPr/>
        <a:lstStyle/>
        <a:p>
          <a:endParaRPr lang="zh-CN" altLang="en-US"/>
        </a:p>
      </dgm:t>
    </dgm:pt>
    <dgm:pt modelId="{1E7F33B2-8D93-4F8C-9202-E046FEC6A412}" type="sibTrans" cxnId="{5E25BB8D-4C9D-4D9B-AF0E-ED6C47FA30FB}">
      <dgm:prSet/>
      <dgm:spPr/>
      <dgm:t>
        <a:bodyPr/>
        <a:lstStyle/>
        <a:p>
          <a:endParaRPr lang="zh-CN" altLang="en-US"/>
        </a:p>
      </dgm:t>
    </dgm:pt>
    <dgm:pt modelId="{C97DB4CA-D2D7-4452-B086-FDE6BCA9BC64}">
      <dgm:prSet phldrT="[文本]"/>
      <dgm:spPr>
        <a:solidFill>
          <a:srgbClr val="00A5C3"/>
        </a:solidFill>
      </dgm:spPr>
      <dgm:t>
        <a:bodyPr/>
        <a:lstStyle/>
        <a:p>
          <a:r>
            <a:rPr lang="en-US" altLang="zh-CN" dirty="0"/>
            <a:t>S</a:t>
          </a:r>
          <a:endParaRPr lang="zh-CN" altLang="en-US" dirty="0"/>
        </a:p>
      </dgm:t>
    </dgm:pt>
    <dgm:pt modelId="{A3E2B62C-ECE2-486C-B77E-8CBB5B8DF86F}" type="parTrans" cxnId="{D39ECAC6-5310-44B7-B08C-71A08D0FEFF7}">
      <dgm:prSet/>
      <dgm:spPr/>
      <dgm:t>
        <a:bodyPr/>
        <a:lstStyle/>
        <a:p>
          <a:endParaRPr lang="zh-CN" altLang="en-US"/>
        </a:p>
      </dgm:t>
    </dgm:pt>
    <dgm:pt modelId="{85085FE5-EBDD-4481-8F7F-9E5A509E7891}" type="sibTrans" cxnId="{D39ECAC6-5310-44B7-B08C-71A08D0FEFF7}">
      <dgm:prSet/>
      <dgm:spPr/>
      <dgm:t>
        <a:bodyPr/>
        <a:lstStyle/>
        <a:p>
          <a:endParaRPr lang="zh-CN" altLang="en-US"/>
        </a:p>
      </dgm:t>
    </dgm:pt>
    <dgm:pt modelId="{AD79D2C1-3A68-4EC7-90A8-113A2E42421C}">
      <dgm:prSet phldrT="[文本]"/>
      <dgm:spPr>
        <a:solidFill>
          <a:srgbClr val="00A5C3"/>
        </a:solidFill>
      </dgm:spPr>
      <dgm:t>
        <a:bodyPr/>
        <a:lstStyle/>
        <a:p>
          <a:r>
            <a:rPr lang="en-US" altLang="zh-CN" dirty="0"/>
            <a:t>D</a:t>
          </a:r>
          <a:endParaRPr lang="zh-CN" altLang="en-US" dirty="0"/>
        </a:p>
      </dgm:t>
    </dgm:pt>
    <dgm:pt modelId="{625D7DB2-F73C-4622-A3BF-B98072C1D5D9}" type="parTrans" cxnId="{C8DE61BB-6DA3-46FC-B617-BC4CEF9A727A}">
      <dgm:prSet/>
      <dgm:spPr/>
      <dgm:t>
        <a:bodyPr/>
        <a:lstStyle/>
        <a:p>
          <a:endParaRPr lang="zh-CN" altLang="en-US"/>
        </a:p>
      </dgm:t>
    </dgm:pt>
    <dgm:pt modelId="{3E6BB33A-1931-407F-8B1B-51E195AE219E}" type="sibTrans" cxnId="{C8DE61BB-6DA3-46FC-B617-BC4CEF9A727A}">
      <dgm:prSet/>
      <dgm:spPr/>
      <dgm:t>
        <a:bodyPr/>
        <a:lstStyle/>
        <a:p>
          <a:endParaRPr lang="zh-CN" altLang="en-US"/>
        </a:p>
      </dgm:t>
    </dgm:pt>
    <dgm:pt modelId="{39B676F9-2D16-4F4D-B16C-1228E4B9956D}" type="pres">
      <dgm:prSet presAssocID="{255288FB-7644-4ACD-9293-1C633F7639A8}" presName="composite" presStyleCnt="0">
        <dgm:presLayoutVars>
          <dgm:chMax val="3"/>
          <dgm:animLvl val="lvl"/>
          <dgm:resizeHandles val="exact"/>
        </dgm:presLayoutVars>
      </dgm:prSet>
      <dgm:spPr/>
    </dgm:pt>
    <dgm:pt modelId="{64716E92-5920-46B2-8699-90B111512F84}" type="pres">
      <dgm:prSet presAssocID="{2D2FCDC5-CE71-4AC0-B2F4-804B222CD697}" presName="gear1" presStyleLbl="node1" presStyleIdx="0" presStyleCnt="3">
        <dgm:presLayoutVars>
          <dgm:chMax val="1"/>
          <dgm:bulletEnabled val="1"/>
        </dgm:presLayoutVars>
      </dgm:prSet>
      <dgm:spPr/>
    </dgm:pt>
    <dgm:pt modelId="{5EACDD51-D671-4048-8C2B-488A5263FBDB}" type="pres">
      <dgm:prSet presAssocID="{2D2FCDC5-CE71-4AC0-B2F4-804B222CD697}" presName="gear1srcNode" presStyleLbl="node1" presStyleIdx="0" presStyleCnt="3"/>
      <dgm:spPr/>
    </dgm:pt>
    <dgm:pt modelId="{4DC79A20-035B-4764-B3CF-AB91984490E7}" type="pres">
      <dgm:prSet presAssocID="{2D2FCDC5-CE71-4AC0-B2F4-804B222CD697}" presName="gear1dstNode" presStyleLbl="node1" presStyleIdx="0" presStyleCnt="3"/>
      <dgm:spPr/>
    </dgm:pt>
    <dgm:pt modelId="{C2429D95-FD0D-4D7D-B396-D18EB3D1A94E}" type="pres">
      <dgm:prSet presAssocID="{C97DB4CA-D2D7-4452-B086-FDE6BCA9BC64}" presName="gear2" presStyleLbl="node1" presStyleIdx="1" presStyleCnt="3">
        <dgm:presLayoutVars>
          <dgm:chMax val="1"/>
          <dgm:bulletEnabled val="1"/>
        </dgm:presLayoutVars>
      </dgm:prSet>
      <dgm:spPr/>
    </dgm:pt>
    <dgm:pt modelId="{BD640429-B6FF-41E3-99C9-6097441EB865}" type="pres">
      <dgm:prSet presAssocID="{C97DB4CA-D2D7-4452-B086-FDE6BCA9BC64}" presName="gear2srcNode" presStyleLbl="node1" presStyleIdx="1" presStyleCnt="3"/>
      <dgm:spPr/>
    </dgm:pt>
    <dgm:pt modelId="{A645B861-9893-4AD8-A09C-0AAF4E5B10AA}" type="pres">
      <dgm:prSet presAssocID="{C97DB4CA-D2D7-4452-B086-FDE6BCA9BC64}" presName="gear2dstNode" presStyleLbl="node1" presStyleIdx="1" presStyleCnt="3"/>
      <dgm:spPr/>
    </dgm:pt>
    <dgm:pt modelId="{291754B2-36FD-4A75-A2C3-07C986F3DC7E}" type="pres">
      <dgm:prSet presAssocID="{AD79D2C1-3A68-4EC7-90A8-113A2E42421C}" presName="gear3" presStyleLbl="node1" presStyleIdx="2" presStyleCnt="3"/>
      <dgm:spPr/>
    </dgm:pt>
    <dgm:pt modelId="{189EDE45-3D65-4831-B905-6ED3BA7DD895}" type="pres">
      <dgm:prSet presAssocID="{AD79D2C1-3A68-4EC7-90A8-113A2E42421C}" presName="gear3tx" presStyleLbl="node1" presStyleIdx="2" presStyleCnt="3">
        <dgm:presLayoutVars>
          <dgm:chMax val="1"/>
          <dgm:bulletEnabled val="1"/>
        </dgm:presLayoutVars>
      </dgm:prSet>
      <dgm:spPr/>
    </dgm:pt>
    <dgm:pt modelId="{D6B1E9D6-386C-4DBB-8C98-EA8FEDC4EC4B}" type="pres">
      <dgm:prSet presAssocID="{AD79D2C1-3A68-4EC7-90A8-113A2E42421C}" presName="gear3srcNode" presStyleLbl="node1" presStyleIdx="2" presStyleCnt="3"/>
      <dgm:spPr/>
    </dgm:pt>
    <dgm:pt modelId="{BA324093-2128-4361-A8E7-AD76D790F66B}" type="pres">
      <dgm:prSet presAssocID="{AD79D2C1-3A68-4EC7-90A8-113A2E42421C}" presName="gear3dstNode" presStyleLbl="node1" presStyleIdx="2" presStyleCnt="3"/>
      <dgm:spPr/>
    </dgm:pt>
    <dgm:pt modelId="{FA6495C6-1A03-4E05-B126-C9BA3B91867D}" type="pres">
      <dgm:prSet presAssocID="{1E7F33B2-8D93-4F8C-9202-E046FEC6A412}" presName="connector1" presStyleLbl="sibTrans2D1" presStyleIdx="0" presStyleCnt="3"/>
      <dgm:spPr/>
    </dgm:pt>
    <dgm:pt modelId="{2C37573A-A2C8-41B2-9B8B-7C92BFDEB33D}" type="pres">
      <dgm:prSet presAssocID="{85085FE5-EBDD-4481-8F7F-9E5A509E7891}" presName="connector2" presStyleLbl="sibTrans2D1" presStyleIdx="1" presStyleCnt="3"/>
      <dgm:spPr/>
    </dgm:pt>
    <dgm:pt modelId="{37E37E65-028B-4C75-8830-79E7B511F8EF}" type="pres">
      <dgm:prSet presAssocID="{3E6BB33A-1931-407F-8B1B-51E195AE219E}" presName="connector3" presStyleLbl="sibTrans2D1" presStyleIdx="2" presStyleCnt="3"/>
      <dgm:spPr/>
    </dgm:pt>
  </dgm:ptLst>
  <dgm:cxnLst>
    <dgm:cxn modelId="{4134E405-FF72-4F73-87C6-EA7C2DA11CAD}" type="presOf" srcId="{85085FE5-EBDD-4481-8F7F-9E5A509E7891}" destId="{2C37573A-A2C8-41B2-9B8B-7C92BFDEB33D}" srcOrd="0" destOrd="0" presId="urn:microsoft.com/office/officeart/2005/8/layout/gear1"/>
    <dgm:cxn modelId="{5C59FA0D-5AFD-404A-AF7C-A6B29ED5CC46}" type="presOf" srcId="{AD79D2C1-3A68-4EC7-90A8-113A2E42421C}" destId="{BA324093-2128-4361-A8E7-AD76D790F66B}" srcOrd="3" destOrd="0" presId="urn:microsoft.com/office/officeart/2005/8/layout/gear1"/>
    <dgm:cxn modelId="{4393C60E-A5DC-4243-A6AF-3A811D7D0638}" type="presOf" srcId="{2D2FCDC5-CE71-4AC0-B2F4-804B222CD697}" destId="{64716E92-5920-46B2-8699-90B111512F84}" srcOrd="0" destOrd="0" presId="urn:microsoft.com/office/officeart/2005/8/layout/gear1"/>
    <dgm:cxn modelId="{16E5F315-0B48-4896-A483-C638C4750BD5}" type="presOf" srcId="{C97DB4CA-D2D7-4452-B086-FDE6BCA9BC64}" destId="{BD640429-B6FF-41E3-99C9-6097441EB865}" srcOrd="1" destOrd="0" presId="urn:microsoft.com/office/officeart/2005/8/layout/gear1"/>
    <dgm:cxn modelId="{D2172020-7F14-4EB0-858D-574A0A0A8AE2}" type="presOf" srcId="{AD79D2C1-3A68-4EC7-90A8-113A2E42421C}" destId="{D6B1E9D6-386C-4DBB-8C98-EA8FEDC4EC4B}" srcOrd="2" destOrd="0" presId="urn:microsoft.com/office/officeart/2005/8/layout/gear1"/>
    <dgm:cxn modelId="{CDCDF028-A31C-4C2F-A4B3-724449018B5F}" type="presOf" srcId="{AD79D2C1-3A68-4EC7-90A8-113A2E42421C}" destId="{291754B2-36FD-4A75-A2C3-07C986F3DC7E}" srcOrd="0" destOrd="0" presId="urn:microsoft.com/office/officeart/2005/8/layout/gear1"/>
    <dgm:cxn modelId="{DDD5B438-8691-4D86-BD9F-243A4E141FFB}" type="presOf" srcId="{2D2FCDC5-CE71-4AC0-B2F4-804B222CD697}" destId="{5EACDD51-D671-4048-8C2B-488A5263FBDB}" srcOrd="1" destOrd="0" presId="urn:microsoft.com/office/officeart/2005/8/layout/gear1"/>
    <dgm:cxn modelId="{AC539850-D64E-4CD9-B743-17A1212A3A96}" type="presOf" srcId="{C97DB4CA-D2D7-4452-B086-FDE6BCA9BC64}" destId="{A645B861-9893-4AD8-A09C-0AAF4E5B10AA}" srcOrd="2" destOrd="0" presId="urn:microsoft.com/office/officeart/2005/8/layout/gear1"/>
    <dgm:cxn modelId="{EA06E87E-DDE7-4B4E-9DAB-B3A7334F2D04}" type="presOf" srcId="{3E6BB33A-1931-407F-8B1B-51E195AE219E}" destId="{37E37E65-028B-4C75-8830-79E7B511F8EF}" srcOrd="0" destOrd="0" presId="urn:microsoft.com/office/officeart/2005/8/layout/gear1"/>
    <dgm:cxn modelId="{F7371E80-C4BA-4199-82F8-036DF22DB923}" type="presOf" srcId="{AD79D2C1-3A68-4EC7-90A8-113A2E42421C}" destId="{189EDE45-3D65-4831-B905-6ED3BA7DD895}" srcOrd="1" destOrd="0" presId="urn:microsoft.com/office/officeart/2005/8/layout/gear1"/>
    <dgm:cxn modelId="{5E25BB8D-4C9D-4D9B-AF0E-ED6C47FA30FB}" srcId="{255288FB-7644-4ACD-9293-1C633F7639A8}" destId="{2D2FCDC5-CE71-4AC0-B2F4-804B222CD697}" srcOrd="0" destOrd="0" parTransId="{0B0BC378-4728-4B18-AC55-BC7AED7233DF}" sibTransId="{1E7F33B2-8D93-4F8C-9202-E046FEC6A412}"/>
    <dgm:cxn modelId="{4D159E99-D451-4737-A7CC-ABA4B64D3A3F}" type="presOf" srcId="{1E7F33B2-8D93-4F8C-9202-E046FEC6A412}" destId="{FA6495C6-1A03-4E05-B126-C9BA3B91867D}" srcOrd="0" destOrd="0" presId="urn:microsoft.com/office/officeart/2005/8/layout/gear1"/>
    <dgm:cxn modelId="{C8DE61BB-6DA3-46FC-B617-BC4CEF9A727A}" srcId="{255288FB-7644-4ACD-9293-1C633F7639A8}" destId="{AD79D2C1-3A68-4EC7-90A8-113A2E42421C}" srcOrd="2" destOrd="0" parTransId="{625D7DB2-F73C-4622-A3BF-B98072C1D5D9}" sibTransId="{3E6BB33A-1931-407F-8B1B-51E195AE219E}"/>
    <dgm:cxn modelId="{D39ECAC6-5310-44B7-B08C-71A08D0FEFF7}" srcId="{255288FB-7644-4ACD-9293-1C633F7639A8}" destId="{C97DB4CA-D2D7-4452-B086-FDE6BCA9BC64}" srcOrd="1" destOrd="0" parTransId="{A3E2B62C-ECE2-486C-B77E-8CBB5B8DF86F}" sibTransId="{85085FE5-EBDD-4481-8F7F-9E5A509E7891}"/>
    <dgm:cxn modelId="{D852FCD4-D344-42AC-A99B-EA97AE60E9D7}" type="presOf" srcId="{2D2FCDC5-CE71-4AC0-B2F4-804B222CD697}" destId="{4DC79A20-035B-4764-B3CF-AB91984490E7}" srcOrd="2" destOrd="0" presId="urn:microsoft.com/office/officeart/2005/8/layout/gear1"/>
    <dgm:cxn modelId="{B361F5EA-7CCF-4392-8570-E2CA3C7DA1AC}" type="presOf" srcId="{255288FB-7644-4ACD-9293-1C633F7639A8}" destId="{39B676F9-2D16-4F4D-B16C-1228E4B9956D}" srcOrd="0" destOrd="0" presId="urn:microsoft.com/office/officeart/2005/8/layout/gear1"/>
    <dgm:cxn modelId="{404BB9F9-A2EB-428A-AD09-8AD0C369F1C2}" type="presOf" srcId="{C97DB4CA-D2D7-4452-B086-FDE6BCA9BC64}" destId="{C2429D95-FD0D-4D7D-B396-D18EB3D1A94E}" srcOrd="0" destOrd="0" presId="urn:microsoft.com/office/officeart/2005/8/layout/gear1"/>
    <dgm:cxn modelId="{7534D17E-9B9A-488F-A112-93892EE03B3B}" type="presParOf" srcId="{39B676F9-2D16-4F4D-B16C-1228E4B9956D}" destId="{64716E92-5920-46B2-8699-90B111512F84}" srcOrd="0" destOrd="0" presId="urn:microsoft.com/office/officeart/2005/8/layout/gear1"/>
    <dgm:cxn modelId="{A62BEB35-2493-4036-91E0-D95FC276DE2F}" type="presParOf" srcId="{39B676F9-2D16-4F4D-B16C-1228E4B9956D}" destId="{5EACDD51-D671-4048-8C2B-488A5263FBDB}" srcOrd="1" destOrd="0" presId="urn:microsoft.com/office/officeart/2005/8/layout/gear1"/>
    <dgm:cxn modelId="{A4C39792-AFC0-4AA3-847B-AAF9DF9AC5A5}" type="presParOf" srcId="{39B676F9-2D16-4F4D-B16C-1228E4B9956D}" destId="{4DC79A20-035B-4764-B3CF-AB91984490E7}" srcOrd="2" destOrd="0" presId="urn:microsoft.com/office/officeart/2005/8/layout/gear1"/>
    <dgm:cxn modelId="{8840DB11-4BFE-41F7-B11D-9308002B7361}" type="presParOf" srcId="{39B676F9-2D16-4F4D-B16C-1228E4B9956D}" destId="{C2429D95-FD0D-4D7D-B396-D18EB3D1A94E}" srcOrd="3" destOrd="0" presId="urn:microsoft.com/office/officeart/2005/8/layout/gear1"/>
    <dgm:cxn modelId="{1E8FD7ED-0616-43D1-BFC2-2B35523994B9}" type="presParOf" srcId="{39B676F9-2D16-4F4D-B16C-1228E4B9956D}" destId="{BD640429-B6FF-41E3-99C9-6097441EB865}" srcOrd="4" destOrd="0" presId="urn:microsoft.com/office/officeart/2005/8/layout/gear1"/>
    <dgm:cxn modelId="{55AE4535-DFD8-4317-951E-D532B5A216B9}" type="presParOf" srcId="{39B676F9-2D16-4F4D-B16C-1228E4B9956D}" destId="{A645B861-9893-4AD8-A09C-0AAF4E5B10AA}" srcOrd="5" destOrd="0" presId="urn:microsoft.com/office/officeart/2005/8/layout/gear1"/>
    <dgm:cxn modelId="{4A748874-11AD-4F4D-99D6-1E9A4688DCF5}" type="presParOf" srcId="{39B676F9-2D16-4F4D-B16C-1228E4B9956D}" destId="{291754B2-36FD-4A75-A2C3-07C986F3DC7E}" srcOrd="6" destOrd="0" presId="urn:microsoft.com/office/officeart/2005/8/layout/gear1"/>
    <dgm:cxn modelId="{5DFEA1C6-F6C3-4844-8851-4870A08B6C9C}" type="presParOf" srcId="{39B676F9-2D16-4F4D-B16C-1228E4B9956D}" destId="{189EDE45-3D65-4831-B905-6ED3BA7DD895}" srcOrd="7" destOrd="0" presId="urn:microsoft.com/office/officeart/2005/8/layout/gear1"/>
    <dgm:cxn modelId="{67AEEB2B-A9B1-48DA-8474-88A53B76F392}" type="presParOf" srcId="{39B676F9-2D16-4F4D-B16C-1228E4B9956D}" destId="{D6B1E9D6-386C-4DBB-8C98-EA8FEDC4EC4B}" srcOrd="8" destOrd="0" presId="urn:microsoft.com/office/officeart/2005/8/layout/gear1"/>
    <dgm:cxn modelId="{92636E4D-E219-4ADF-AF62-89C11AB300CF}" type="presParOf" srcId="{39B676F9-2D16-4F4D-B16C-1228E4B9956D}" destId="{BA324093-2128-4361-A8E7-AD76D790F66B}" srcOrd="9" destOrd="0" presId="urn:microsoft.com/office/officeart/2005/8/layout/gear1"/>
    <dgm:cxn modelId="{F1134C1E-B484-4F0D-8EF3-6BD2D339BD19}" type="presParOf" srcId="{39B676F9-2D16-4F4D-B16C-1228E4B9956D}" destId="{FA6495C6-1A03-4E05-B126-C9BA3B91867D}" srcOrd="10" destOrd="0" presId="urn:microsoft.com/office/officeart/2005/8/layout/gear1"/>
    <dgm:cxn modelId="{40EB5C8D-8B42-42B3-B643-9F163F8890A2}" type="presParOf" srcId="{39B676F9-2D16-4F4D-B16C-1228E4B9956D}" destId="{2C37573A-A2C8-41B2-9B8B-7C92BFDEB33D}" srcOrd="11" destOrd="0" presId="urn:microsoft.com/office/officeart/2005/8/layout/gear1"/>
    <dgm:cxn modelId="{72857F37-FA77-405B-9ABF-E1D920BE5059}" type="presParOf" srcId="{39B676F9-2D16-4F4D-B16C-1228E4B9956D}" destId="{37E37E65-028B-4C75-8830-79E7B511F8EF}" srcOrd="12" destOrd="0" presId="urn:microsoft.com/office/officeart/2005/8/layout/gear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4A671D-4591-4244-B3C4-5E59C08C86AD}" type="doc">
      <dgm:prSet loTypeId="urn:microsoft.com/office/officeart/2005/8/layout/matrix3" loCatId="matrix" qsTypeId="urn:microsoft.com/office/officeart/2005/8/quickstyle/3d4" qsCatId="3D" csTypeId="urn:microsoft.com/office/officeart/2005/8/colors/accent1_2" csCatId="accent1" phldr="1"/>
      <dgm:spPr/>
      <dgm:t>
        <a:bodyPr/>
        <a:lstStyle/>
        <a:p>
          <a:endParaRPr lang="zh-CN" altLang="en-US"/>
        </a:p>
      </dgm:t>
    </dgm:pt>
    <dgm:pt modelId="{5959D6AB-0F6A-4E29-A9BC-4D35F89925F4}">
      <dgm:prSet phldrT="[文本]" custT="1"/>
      <dgm:spPr/>
      <dgm:t>
        <a:bodyPr/>
        <a:lstStyle/>
        <a:p>
          <a:r>
            <a:rPr lang="zh-CN" altLang="en-US" sz="2000" b="1" dirty="0">
              <a:latin typeface="微软雅黑" panose="020B0503020204020204" pitchFamily="34" charset="-122"/>
              <a:ea typeface="微软雅黑" panose="020B0503020204020204" pitchFamily="34" charset="-122"/>
            </a:rPr>
            <a:t>流程引擎</a:t>
          </a:r>
        </a:p>
      </dgm:t>
    </dgm:pt>
    <dgm:pt modelId="{FED20E34-6E84-4170-8C55-208B1BEC4877}" type="parTrans" cxnId="{38382FCD-496B-409F-8243-D5E9F6D33961}">
      <dgm:prSet/>
      <dgm:spPr/>
      <dgm:t>
        <a:bodyPr/>
        <a:lstStyle/>
        <a:p>
          <a:endParaRPr lang="zh-CN" altLang="en-US" sz="2000"/>
        </a:p>
      </dgm:t>
    </dgm:pt>
    <dgm:pt modelId="{5B1A7DE7-03B9-42A0-978A-3A9954E4E965}" type="sibTrans" cxnId="{38382FCD-496B-409F-8243-D5E9F6D33961}">
      <dgm:prSet/>
      <dgm:spPr/>
      <dgm:t>
        <a:bodyPr/>
        <a:lstStyle/>
        <a:p>
          <a:endParaRPr lang="zh-CN" altLang="en-US" sz="2000"/>
        </a:p>
      </dgm:t>
    </dgm:pt>
    <dgm:pt modelId="{702CC584-DC7D-44BF-AAE1-F77EE0E314EA}">
      <dgm:prSet phldrT="[文本]" custT="1"/>
      <dgm:spPr/>
      <dgm:t>
        <a:bodyPr/>
        <a:lstStyle/>
        <a:p>
          <a:r>
            <a:rPr lang="zh-CN" altLang="en-US" sz="2000" b="1" dirty="0">
              <a:latin typeface="微软雅黑" panose="020B0503020204020204" pitchFamily="34" charset="-122"/>
              <a:ea typeface="微软雅黑" panose="020B0503020204020204" pitchFamily="34" charset="-122"/>
            </a:rPr>
            <a:t>表单引擎</a:t>
          </a:r>
        </a:p>
      </dgm:t>
    </dgm:pt>
    <dgm:pt modelId="{A9AB86C7-6D2D-40B3-A003-0403B5D339DC}" type="parTrans" cxnId="{BAA424B0-2FF0-433B-A227-5DCE2F637DDC}">
      <dgm:prSet/>
      <dgm:spPr/>
      <dgm:t>
        <a:bodyPr/>
        <a:lstStyle/>
        <a:p>
          <a:endParaRPr lang="zh-CN" altLang="en-US" sz="2000"/>
        </a:p>
      </dgm:t>
    </dgm:pt>
    <dgm:pt modelId="{B4513E0B-F907-4364-BFC1-3A49FAA736F5}" type="sibTrans" cxnId="{BAA424B0-2FF0-433B-A227-5DCE2F637DDC}">
      <dgm:prSet/>
      <dgm:spPr/>
      <dgm:t>
        <a:bodyPr/>
        <a:lstStyle/>
        <a:p>
          <a:endParaRPr lang="zh-CN" altLang="en-US" sz="2000"/>
        </a:p>
      </dgm:t>
    </dgm:pt>
    <dgm:pt modelId="{9A847327-CA07-4C36-AFEE-0E182921CD56}">
      <dgm:prSet phldrT="[文本]" custT="1"/>
      <dgm:spPr/>
      <dgm:t>
        <a:bodyPr/>
        <a:lstStyle/>
        <a:p>
          <a:r>
            <a:rPr lang="zh-CN" altLang="en-US" sz="2000" b="1" dirty="0">
              <a:latin typeface="微软雅黑" panose="020B0503020204020204" pitchFamily="34" charset="-122"/>
              <a:ea typeface="微软雅黑" panose="020B0503020204020204" pitchFamily="34" charset="-122"/>
            </a:rPr>
            <a:t>规则引擎</a:t>
          </a:r>
        </a:p>
      </dgm:t>
    </dgm:pt>
    <dgm:pt modelId="{FD185506-3CC6-43A9-9653-2EF5122033CF}" type="parTrans" cxnId="{C897DABC-5250-49D0-93EB-752E5D08C827}">
      <dgm:prSet/>
      <dgm:spPr/>
      <dgm:t>
        <a:bodyPr/>
        <a:lstStyle/>
        <a:p>
          <a:endParaRPr lang="zh-CN" altLang="en-US" sz="2000"/>
        </a:p>
      </dgm:t>
    </dgm:pt>
    <dgm:pt modelId="{E09E6D6C-FDC2-4B49-A166-A64CD58FD320}" type="sibTrans" cxnId="{C897DABC-5250-49D0-93EB-752E5D08C827}">
      <dgm:prSet/>
      <dgm:spPr/>
      <dgm:t>
        <a:bodyPr/>
        <a:lstStyle/>
        <a:p>
          <a:endParaRPr lang="zh-CN" altLang="en-US" sz="2000"/>
        </a:p>
      </dgm:t>
    </dgm:pt>
    <dgm:pt modelId="{FE1C19F7-7BCB-4419-8796-00207AE84A36}">
      <dgm:prSet phldrT="[文本]" custT="1"/>
      <dgm:spPr/>
      <dgm:t>
        <a:bodyPr/>
        <a:lstStyle/>
        <a:p>
          <a:r>
            <a:rPr lang="zh-CN" altLang="en-US" sz="2000" b="1" dirty="0">
              <a:latin typeface="微软雅黑" panose="020B0503020204020204" pitchFamily="34" charset="-122"/>
              <a:ea typeface="微软雅黑" panose="020B0503020204020204" pitchFamily="34" charset="-122"/>
            </a:rPr>
            <a:t>数据引擎</a:t>
          </a:r>
        </a:p>
      </dgm:t>
    </dgm:pt>
    <dgm:pt modelId="{C07ABEC1-F0A2-4E9D-9CE4-22720BFBE02B}" type="parTrans" cxnId="{B3D67978-768F-4314-86FF-A1F88BD0B0A8}">
      <dgm:prSet/>
      <dgm:spPr/>
      <dgm:t>
        <a:bodyPr/>
        <a:lstStyle/>
        <a:p>
          <a:endParaRPr lang="zh-CN" altLang="en-US" sz="2000"/>
        </a:p>
      </dgm:t>
    </dgm:pt>
    <dgm:pt modelId="{70817D2D-2998-4096-891E-60AB8ABBEDF8}" type="sibTrans" cxnId="{B3D67978-768F-4314-86FF-A1F88BD0B0A8}">
      <dgm:prSet/>
      <dgm:spPr/>
      <dgm:t>
        <a:bodyPr/>
        <a:lstStyle/>
        <a:p>
          <a:endParaRPr lang="zh-CN" altLang="en-US" sz="2000"/>
        </a:p>
      </dgm:t>
    </dgm:pt>
    <dgm:pt modelId="{C9E1149F-C4E2-45E0-B898-B048EE8C5C8C}" type="pres">
      <dgm:prSet presAssocID="{554A671D-4591-4244-B3C4-5E59C08C86AD}" presName="matrix" presStyleCnt="0">
        <dgm:presLayoutVars>
          <dgm:chMax val="1"/>
          <dgm:dir/>
          <dgm:resizeHandles val="exact"/>
        </dgm:presLayoutVars>
      </dgm:prSet>
      <dgm:spPr/>
    </dgm:pt>
    <dgm:pt modelId="{BC73AF0A-8BB0-413B-A6CB-50E64A535D8E}" type="pres">
      <dgm:prSet presAssocID="{554A671D-4591-4244-B3C4-5E59C08C86AD}" presName="diamond" presStyleLbl="bgShp" presStyleIdx="0" presStyleCnt="1"/>
      <dgm:spPr/>
    </dgm:pt>
    <dgm:pt modelId="{7461F9D2-8034-40DF-B371-92F4F1F09048}" type="pres">
      <dgm:prSet presAssocID="{554A671D-4591-4244-B3C4-5E59C08C86AD}" presName="quad1" presStyleLbl="node1" presStyleIdx="0" presStyleCnt="4">
        <dgm:presLayoutVars>
          <dgm:chMax val="0"/>
          <dgm:chPref val="0"/>
          <dgm:bulletEnabled val="1"/>
        </dgm:presLayoutVars>
      </dgm:prSet>
      <dgm:spPr/>
    </dgm:pt>
    <dgm:pt modelId="{7EF0539D-0801-4C26-B11F-4848680DE749}" type="pres">
      <dgm:prSet presAssocID="{554A671D-4591-4244-B3C4-5E59C08C86AD}" presName="quad2" presStyleLbl="node1" presStyleIdx="1" presStyleCnt="4">
        <dgm:presLayoutVars>
          <dgm:chMax val="0"/>
          <dgm:chPref val="0"/>
          <dgm:bulletEnabled val="1"/>
        </dgm:presLayoutVars>
      </dgm:prSet>
      <dgm:spPr/>
    </dgm:pt>
    <dgm:pt modelId="{9B1916F3-2113-4D30-A645-BFDE3322FE5A}" type="pres">
      <dgm:prSet presAssocID="{554A671D-4591-4244-B3C4-5E59C08C86AD}" presName="quad3" presStyleLbl="node1" presStyleIdx="2" presStyleCnt="4">
        <dgm:presLayoutVars>
          <dgm:chMax val="0"/>
          <dgm:chPref val="0"/>
          <dgm:bulletEnabled val="1"/>
        </dgm:presLayoutVars>
      </dgm:prSet>
      <dgm:spPr/>
    </dgm:pt>
    <dgm:pt modelId="{6E44B4CD-51E3-4635-971B-E25C11F5A962}" type="pres">
      <dgm:prSet presAssocID="{554A671D-4591-4244-B3C4-5E59C08C86AD}" presName="quad4" presStyleLbl="node1" presStyleIdx="3" presStyleCnt="4">
        <dgm:presLayoutVars>
          <dgm:chMax val="0"/>
          <dgm:chPref val="0"/>
          <dgm:bulletEnabled val="1"/>
        </dgm:presLayoutVars>
      </dgm:prSet>
      <dgm:spPr/>
    </dgm:pt>
  </dgm:ptLst>
  <dgm:cxnLst>
    <dgm:cxn modelId="{016E8C33-3090-46D8-87AB-05BC8AE82FA3}" type="presOf" srcId="{554A671D-4591-4244-B3C4-5E59C08C86AD}" destId="{C9E1149F-C4E2-45E0-B898-B048EE8C5C8C}" srcOrd="0" destOrd="0" presId="urn:microsoft.com/office/officeart/2005/8/layout/matrix3"/>
    <dgm:cxn modelId="{7A6D525D-6507-4662-88AE-BC91480D7C2F}" type="presOf" srcId="{5959D6AB-0F6A-4E29-A9BC-4D35F89925F4}" destId="{7461F9D2-8034-40DF-B371-92F4F1F09048}" srcOrd="0" destOrd="0" presId="urn:microsoft.com/office/officeart/2005/8/layout/matrix3"/>
    <dgm:cxn modelId="{3767F260-E0F4-4B9F-91B3-977E392CAF7E}" type="presOf" srcId="{FE1C19F7-7BCB-4419-8796-00207AE84A36}" destId="{6E44B4CD-51E3-4635-971B-E25C11F5A962}" srcOrd="0" destOrd="0" presId="urn:microsoft.com/office/officeart/2005/8/layout/matrix3"/>
    <dgm:cxn modelId="{B3D67978-768F-4314-86FF-A1F88BD0B0A8}" srcId="{554A671D-4591-4244-B3C4-5E59C08C86AD}" destId="{FE1C19F7-7BCB-4419-8796-00207AE84A36}" srcOrd="3" destOrd="0" parTransId="{C07ABEC1-F0A2-4E9D-9CE4-22720BFBE02B}" sibTransId="{70817D2D-2998-4096-891E-60AB8ABBEDF8}"/>
    <dgm:cxn modelId="{43604A81-39EA-49E3-8E7A-E8E5D7BC8062}" type="presOf" srcId="{702CC584-DC7D-44BF-AAE1-F77EE0E314EA}" destId="{7EF0539D-0801-4C26-B11F-4848680DE749}" srcOrd="0" destOrd="0" presId="urn:microsoft.com/office/officeart/2005/8/layout/matrix3"/>
    <dgm:cxn modelId="{28F058AE-540B-419E-9E89-23FAB0EB7142}" type="presOf" srcId="{9A847327-CA07-4C36-AFEE-0E182921CD56}" destId="{9B1916F3-2113-4D30-A645-BFDE3322FE5A}" srcOrd="0" destOrd="0" presId="urn:microsoft.com/office/officeart/2005/8/layout/matrix3"/>
    <dgm:cxn modelId="{BAA424B0-2FF0-433B-A227-5DCE2F637DDC}" srcId="{554A671D-4591-4244-B3C4-5E59C08C86AD}" destId="{702CC584-DC7D-44BF-AAE1-F77EE0E314EA}" srcOrd="1" destOrd="0" parTransId="{A9AB86C7-6D2D-40B3-A003-0403B5D339DC}" sibTransId="{B4513E0B-F907-4364-BFC1-3A49FAA736F5}"/>
    <dgm:cxn modelId="{C897DABC-5250-49D0-93EB-752E5D08C827}" srcId="{554A671D-4591-4244-B3C4-5E59C08C86AD}" destId="{9A847327-CA07-4C36-AFEE-0E182921CD56}" srcOrd="2" destOrd="0" parTransId="{FD185506-3CC6-43A9-9653-2EF5122033CF}" sibTransId="{E09E6D6C-FDC2-4B49-A166-A64CD58FD320}"/>
    <dgm:cxn modelId="{38382FCD-496B-409F-8243-D5E9F6D33961}" srcId="{554A671D-4591-4244-B3C4-5E59C08C86AD}" destId="{5959D6AB-0F6A-4E29-A9BC-4D35F89925F4}" srcOrd="0" destOrd="0" parTransId="{FED20E34-6E84-4170-8C55-208B1BEC4877}" sibTransId="{5B1A7DE7-03B9-42A0-978A-3A9954E4E965}"/>
    <dgm:cxn modelId="{BD9EFB77-9B72-4A95-95CE-5DB609C1432B}" type="presParOf" srcId="{C9E1149F-C4E2-45E0-B898-B048EE8C5C8C}" destId="{BC73AF0A-8BB0-413B-A6CB-50E64A535D8E}" srcOrd="0" destOrd="0" presId="urn:microsoft.com/office/officeart/2005/8/layout/matrix3"/>
    <dgm:cxn modelId="{956369D1-0060-4F53-91AA-0EC0BCAA8763}" type="presParOf" srcId="{C9E1149F-C4E2-45E0-B898-B048EE8C5C8C}" destId="{7461F9D2-8034-40DF-B371-92F4F1F09048}" srcOrd="1" destOrd="0" presId="urn:microsoft.com/office/officeart/2005/8/layout/matrix3"/>
    <dgm:cxn modelId="{5CAE2408-179B-4FB9-BDBC-9B1015D7F18D}" type="presParOf" srcId="{C9E1149F-C4E2-45E0-B898-B048EE8C5C8C}" destId="{7EF0539D-0801-4C26-B11F-4848680DE749}" srcOrd="2" destOrd="0" presId="urn:microsoft.com/office/officeart/2005/8/layout/matrix3"/>
    <dgm:cxn modelId="{5FED0861-2EEB-43A3-86A4-8F467F49D16F}" type="presParOf" srcId="{C9E1149F-C4E2-45E0-B898-B048EE8C5C8C}" destId="{9B1916F3-2113-4D30-A645-BFDE3322FE5A}" srcOrd="3" destOrd="0" presId="urn:microsoft.com/office/officeart/2005/8/layout/matrix3"/>
    <dgm:cxn modelId="{D1A0F82D-FCE7-4514-8F64-A08331E85FBB}" type="presParOf" srcId="{C9E1149F-C4E2-45E0-B898-B048EE8C5C8C}" destId="{6E44B4CD-51E3-4635-971B-E25C11F5A96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716E92-5920-46B2-8699-90B111512F84}">
      <dsp:nvSpPr>
        <dsp:cNvPr id="0" name=""/>
        <dsp:cNvSpPr/>
      </dsp:nvSpPr>
      <dsp:spPr>
        <a:xfrm>
          <a:off x="1112028" y="742166"/>
          <a:ext cx="907091" cy="907091"/>
        </a:xfrm>
        <a:prstGeom prst="gear9">
          <a:avLst/>
        </a:prstGeom>
        <a:solidFill>
          <a:srgbClr val="00A5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T</a:t>
          </a:r>
          <a:endParaRPr lang="zh-CN" altLang="en-US" sz="1700" kern="1200" dirty="0"/>
        </a:p>
      </dsp:txBody>
      <dsp:txXfrm>
        <a:off x="1294394" y="954648"/>
        <a:ext cx="542359" cy="466263"/>
      </dsp:txXfrm>
    </dsp:sp>
    <dsp:sp modelId="{C2429D95-FD0D-4D7D-B396-D18EB3D1A94E}">
      <dsp:nvSpPr>
        <dsp:cNvPr id="0" name=""/>
        <dsp:cNvSpPr/>
      </dsp:nvSpPr>
      <dsp:spPr>
        <a:xfrm>
          <a:off x="584265" y="527762"/>
          <a:ext cx="659703" cy="659703"/>
        </a:xfrm>
        <a:prstGeom prst="gear6">
          <a:avLst/>
        </a:prstGeom>
        <a:solidFill>
          <a:srgbClr val="00A5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S</a:t>
          </a:r>
          <a:endParaRPr lang="zh-CN" altLang="en-US" sz="1700" kern="1200" dirty="0"/>
        </a:p>
      </dsp:txBody>
      <dsp:txXfrm>
        <a:off x="750347" y="694848"/>
        <a:ext cx="327539" cy="325531"/>
      </dsp:txXfrm>
    </dsp:sp>
    <dsp:sp modelId="{291754B2-36FD-4A75-A2C3-07C986F3DC7E}">
      <dsp:nvSpPr>
        <dsp:cNvPr id="0" name=""/>
        <dsp:cNvSpPr/>
      </dsp:nvSpPr>
      <dsp:spPr>
        <a:xfrm rot="20700000">
          <a:off x="953766" y="72634"/>
          <a:ext cx="646374" cy="646374"/>
        </a:xfrm>
        <a:prstGeom prst="gear6">
          <a:avLst/>
        </a:prstGeom>
        <a:solidFill>
          <a:srgbClr val="00A5C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altLang="zh-CN" sz="1700" kern="1200" dirty="0"/>
            <a:t>D</a:t>
          </a:r>
          <a:endParaRPr lang="zh-CN" altLang="en-US" sz="1700" kern="1200" dirty="0"/>
        </a:p>
      </dsp:txBody>
      <dsp:txXfrm rot="-20700000">
        <a:off x="1095535" y="214403"/>
        <a:ext cx="362836" cy="362836"/>
      </dsp:txXfrm>
    </dsp:sp>
    <dsp:sp modelId="{FA6495C6-1A03-4E05-B126-C9BA3B91867D}">
      <dsp:nvSpPr>
        <dsp:cNvPr id="0" name=""/>
        <dsp:cNvSpPr/>
      </dsp:nvSpPr>
      <dsp:spPr>
        <a:xfrm>
          <a:off x="1017513" y="618720"/>
          <a:ext cx="1161077" cy="1161077"/>
        </a:xfrm>
        <a:prstGeom prst="circularArrow">
          <a:avLst>
            <a:gd name="adj1" fmla="val 4687"/>
            <a:gd name="adj2" fmla="val 299029"/>
            <a:gd name="adj3" fmla="val 2389100"/>
            <a:gd name="adj4" fmla="val 1616886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37573A-A2C8-41B2-9B8B-7C92BFDEB33D}">
      <dsp:nvSpPr>
        <dsp:cNvPr id="0" name=""/>
        <dsp:cNvSpPr/>
      </dsp:nvSpPr>
      <dsp:spPr>
        <a:xfrm>
          <a:off x="467433" y="392717"/>
          <a:ext cx="843595" cy="843595"/>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E37E65-028B-4C75-8830-79E7B511F8EF}">
      <dsp:nvSpPr>
        <dsp:cNvPr id="0" name=""/>
        <dsp:cNvSpPr/>
      </dsp:nvSpPr>
      <dsp:spPr>
        <a:xfrm>
          <a:off x="804253" y="-58023"/>
          <a:ext cx="909565" cy="90956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73AF0A-8BB0-413B-A6CB-50E64A535D8E}">
      <dsp:nvSpPr>
        <dsp:cNvPr id="0" name=""/>
        <dsp:cNvSpPr/>
      </dsp:nvSpPr>
      <dsp:spPr>
        <a:xfrm>
          <a:off x="1300290" y="0"/>
          <a:ext cx="3971367" cy="3971367"/>
        </a:xfrm>
        <a:prstGeom prst="diamond">
          <a:avLst/>
        </a:prstGeom>
        <a:solidFill>
          <a:schemeClr val="accent1">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7461F9D2-8034-40DF-B371-92F4F1F09048}">
      <dsp:nvSpPr>
        <dsp:cNvPr id="0" name=""/>
        <dsp:cNvSpPr/>
      </dsp:nvSpPr>
      <dsp:spPr>
        <a:xfrm>
          <a:off x="1677570" y="377279"/>
          <a:ext cx="1548833" cy="154883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流程引擎</a:t>
          </a:r>
        </a:p>
      </dsp:txBody>
      <dsp:txXfrm>
        <a:off x="1753178" y="452887"/>
        <a:ext cx="1397617" cy="1397617"/>
      </dsp:txXfrm>
    </dsp:sp>
    <dsp:sp modelId="{7EF0539D-0801-4C26-B11F-4848680DE749}">
      <dsp:nvSpPr>
        <dsp:cNvPr id="0" name=""/>
        <dsp:cNvSpPr/>
      </dsp:nvSpPr>
      <dsp:spPr>
        <a:xfrm>
          <a:off x="3345544" y="377279"/>
          <a:ext cx="1548833" cy="154883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表单引擎</a:t>
          </a:r>
        </a:p>
      </dsp:txBody>
      <dsp:txXfrm>
        <a:off x="3421152" y="452887"/>
        <a:ext cx="1397617" cy="1397617"/>
      </dsp:txXfrm>
    </dsp:sp>
    <dsp:sp modelId="{9B1916F3-2113-4D30-A645-BFDE3322FE5A}">
      <dsp:nvSpPr>
        <dsp:cNvPr id="0" name=""/>
        <dsp:cNvSpPr/>
      </dsp:nvSpPr>
      <dsp:spPr>
        <a:xfrm>
          <a:off x="1677570" y="2045254"/>
          <a:ext cx="1548833" cy="154883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规则引擎</a:t>
          </a:r>
        </a:p>
      </dsp:txBody>
      <dsp:txXfrm>
        <a:off x="1753178" y="2120862"/>
        <a:ext cx="1397617" cy="1397617"/>
      </dsp:txXfrm>
    </dsp:sp>
    <dsp:sp modelId="{6E44B4CD-51E3-4635-971B-E25C11F5A962}">
      <dsp:nvSpPr>
        <dsp:cNvPr id="0" name=""/>
        <dsp:cNvSpPr/>
      </dsp:nvSpPr>
      <dsp:spPr>
        <a:xfrm>
          <a:off x="3345544" y="2045254"/>
          <a:ext cx="1548833" cy="1548833"/>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微软雅黑" panose="020B0503020204020204" pitchFamily="34" charset="-122"/>
              <a:ea typeface="微软雅黑" panose="020B0503020204020204" pitchFamily="34" charset="-122"/>
            </a:rPr>
            <a:t>数据引擎</a:t>
          </a:r>
        </a:p>
      </dsp:txBody>
      <dsp:txXfrm>
        <a:off x="3421152" y="2120862"/>
        <a:ext cx="1397617" cy="1397617"/>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11471-4FDD-4D8F-AB8A-1505A53607F3}" type="datetimeFigureOut">
              <a:rPr lang="zh-CN" altLang="en-US" smtClean="0"/>
              <a:t>2018/4/3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DDBDD2-5240-4539-A7F5-94C7E447601C}" type="slidenum">
              <a:rPr lang="zh-CN" altLang="en-US" smtClean="0"/>
              <a:t>‹#›</a:t>
            </a:fld>
            <a:endParaRPr lang="zh-CN" altLang="en-US"/>
          </a:p>
        </p:txBody>
      </p:sp>
    </p:spTree>
    <p:extLst>
      <p:ext uri="{BB962C8B-B14F-4D97-AF65-F5344CB8AC3E}">
        <p14:creationId xmlns:p14="http://schemas.microsoft.com/office/powerpoint/2010/main" val="758975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fund.jrj.com.cn/archives,001534.s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07360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全球化经过多年发展，历经制造全球化，服务全球化，目前创新全球化是发展的新趋势，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自全球金融危机以来，全球经济进入深入调整阶段，全球的创新格局正在呈现多中心、多极化的趋势。“传统的封闭、独立、线性的创新正在转化为开放、合作网络化的创新模式。”</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4882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发展迎来各种机遇，但是也面临上述的各种问题，技术跨界、知识融合、协同创新导致创新研发效率较低、创新难度加大，而信息壁垒、数据鸿沟成为创新全球化过程中急需解决的问题。为了解决上述问题，我们首先从创新研发的来源</a:t>
            </a:r>
            <a:r>
              <a:rPr lang="en-US" altLang="zh-CN" dirty="0"/>
              <a:t>——</a:t>
            </a:r>
            <a:r>
              <a:rPr lang="zh-CN" altLang="en-US" dirty="0"/>
              <a:t>数据这一个角度来阐述数据对创新研发的驱动作用。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35520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互联网的发展，带来了大量数据的分享与流通，从而促成了智能革命的到来，让人类进入了</a:t>
            </a:r>
            <a:r>
              <a:rPr lang="zh-CN" altLang="en-US" sz="1200" b="0" i="0" u="none" strike="noStrike" kern="1200" dirty="0">
                <a:solidFill>
                  <a:schemeClr val="tx1"/>
                </a:solidFill>
                <a:effectLst/>
                <a:latin typeface="+mn-lt"/>
                <a:ea typeface="+mn-ea"/>
                <a:cs typeface="+mn-cs"/>
                <a:hlinkClick r:id="rId3"/>
              </a:rPr>
              <a:t>万物互联</a:t>
            </a:r>
            <a:r>
              <a:rPr lang="zh-CN" altLang="en-US" sz="1200" b="0" i="0" kern="1200" dirty="0">
                <a:solidFill>
                  <a:schemeClr val="tx1"/>
                </a:solidFill>
                <a:effectLst/>
                <a:latin typeface="+mn-lt"/>
                <a:ea typeface="+mn-ea"/>
                <a:cs typeface="+mn-cs"/>
              </a:rPr>
              <a:t>的时代。与此同时</a:t>
            </a:r>
            <a:r>
              <a:rPr lang="zh-CN" altLang="en-US" dirty="0"/>
              <a:t>企业需要进行更深层次的外部结合</a:t>
            </a:r>
            <a:r>
              <a:rPr lang="zh-CN" altLang="en-US" sz="1200" b="0" i="0" kern="1200" dirty="0">
                <a:solidFill>
                  <a:schemeClr val="tx1"/>
                </a:solidFill>
                <a:effectLst/>
                <a:latin typeface="+mn-lt"/>
                <a:ea typeface="+mn-ea"/>
                <a:cs typeface="+mn-cs"/>
              </a:rPr>
              <a:t>以打通信息壁垒，构建信息资源共享体系，开展数据分析与挖掘，辅助科学决策与研发策略，创新驱动发展。</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89297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一、传统信息技术的推广已经近</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年了，多数发展起来的中国企业基本都有一个或者多个信息系统，包括</a:t>
            </a:r>
            <a:r>
              <a:rPr lang="en-US" altLang="zh-CN" sz="1200" b="0" i="0" kern="1200" dirty="0">
                <a:solidFill>
                  <a:schemeClr val="tx1"/>
                </a:solidFill>
                <a:effectLst/>
                <a:latin typeface="+mn-lt"/>
                <a:ea typeface="+mn-ea"/>
                <a:cs typeface="+mn-cs"/>
              </a:rPr>
              <a:t>ERP</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CRM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HRM</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OA</a:t>
            </a:r>
            <a:r>
              <a:rPr lang="zh-CN" altLang="en-US" sz="1200" b="0" i="0" kern="1200" dirty="0">
                <a:solidFill>
                  <a:schemeClr val="tx1"/>
                </a:solidFill>
                <a:effectLst/>
                <a:latin typeface="+mn-lt"/>
                <a:ea typeface="+mn-ea"/>
                <a:cs typeface="+mn-cs"/>
              </a:rPr>
              <a:t>，财务管理系统等等。这些信息系统为企业沉淀了大量的记录经营和管理活动的数据，只是这些数据从来没有认真被分析过和使用过，这是一个未被挖掘的富矿；</a:t>
            </a:r>
          </a:p>
          <a:p>
            <a:r>
              <a:rPr lang="zh-CN" altLang="en-US" sz="1200" b="0" i="0" kern="1200" dirty="0">
                <a:solidFill>
                  <a:schemeClr val="tx1"/>
                </a:solidFill>
                <a:effectLst/>
                <a:latin typeface="+mn-lt"/>
                <a:ea typeface="+mn-ea"/>
                <a:cs typeface="+mn-cs"/>
              </a:rPr>
              <a:t>二、管理精细化替代原来粗放式的管理是越来越多企业的选择，很多企业家开始重视数据，重视数据的准确性，数据技术降低了沟通成本和交易成本，数据化是企业创新发展的趋势</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47600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知识经济时代，人类进行科技创新，既要依靠自身的智力，掌握已有知识，从大量的数据、信息中发现新知识，又要通过这种过程不断增强自身的智力以提高科技创新的能力。利用数据解决创新全球化过程中遇到的各种问题，提高研发效率，避免风险</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65537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122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50987B"/>
                </a:solidFill>
              </a:rPr>
              <a:t>研发是为市场服务</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48424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创新可以被设想成为一个始于多而终于少的过程。各种各样的好想法被筛选、被选择，被改善，直到剩下少了的最佳创意得以向前发展一直商业化。这个创新过程经常被想象为一个漏斗：开头是宽广的，能够容纳许多想法，之后逐渐变细，只容许少部分得以商业化。选择：评估筛选，被选择；执行：获得资源投入并且实际研究执行；价值创造，形成知识产权，满足客户需求。</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19491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65182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14613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57F53C-6EEE-4C40-8B65-EB520D5E0A19}" type="slidenum">
              <a:rPr lang="zh-CN" altLang="en-US" smtClean="0"/>
              <a:t>2</a:t>
            </a:fld>
            <a:endParaRPr lang="zh-CN" altLang="en-US"/>
          </a:p>
        </p:txBody>
      </p:sp>
    </p:spTree>
    <p:extLst>
      <p:ext uri="{BB962C8B-B14F-4D97-AF65-F5344CB8AC3E}">
        <p14:creationId xmlns:p14="http://schemas.microsoft.com/office/powerpoint/2010/main" val="413348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374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、通过网络信息数据平台，全面实现与所有用户的交互。海尔利用 SNS 等信息化工具，在全球几十个国家的客户展开交互活动，曾经在一个月内，吸引了720万顾客和网友参与，平均每天收到一万多个创意。海量的客户交互数据实时快速有效支撑起技术研发、产品研发和前沿研发工作。比如在全国大范围雾霾天气情况下，H充分把握用户需求率先推出了除 PM2.5空调，引领着整个家电行业的产品。</a:t>
            </a:r>
            <a:endParaRPr lang="en-US" altLang="zh-CN" dirty="0"/>
          </a:p>
          <a:p>
            <a:r>
              <a:rPr lang="en-US" altLang="zh-CN" dirty="0"/>
              <a:t>2</a:t>
            </a:r>
            <a:r>
              <a:rPr lang="zh-CN" altLang="en-US" dirty="0"/>
              <a:t>、协同创新： </a:t>
            </a:r>
          </a:p>
          <a:p>
            <a:r>
              <a:rPr lang="zh-CN" altLang="en-US" dirty="0"/>
              <a:t>设置智能端口，形成庞大客户群，根据消费者的喜好和选择，收集分析、跟踪数据，这需要统计营销、虚实互动平台、四网融合、信息化创新平台等跨领域跨部门的协同创新合作。</a:t>
            </a:r>
          </a:p>
          <a:p>
            <a:r>
              <a:rPr lang="en-US" altLang="zh-CN" dirty="0"/>
              <a:t>3</a:t>
            </a:r>
            <a:r>
              <a:rPr lang="zh-CN" altLang="en-US" dirty="0"/>
              <a:t>、流程再造</a:t>
            </a:r>
            <a:endParaRPr lang="en-US" altLang="zh-CN" dirty="0"/>
          </a:p>
          <a:p>
            <a:r>
              <a:rPr lang="zh-CN" altLang="en-US" dirty="0"/>
              <a:t>海量数据的开发和运用能有效的实施组织内部和外部的业务流程再造，带动创新研发管理的提升，更加扁平化、开放化、透明化</a:t>
            </a:r>
            <a:endParaRPr lang="en-US" altLang="zh-CN" dirty="0"/>
          </a:p>
          <a:p>
            <a:r>
              <a:rPr lang="en-US" altLang="zh-CN" dirty="0"/>
              <a:t>4</a:t>
            </a:r>
            <a:r>
              <a:rPr lang="zh-CN" altLang="en-US" dirty="0"/>
              <a:t>、监控对手</a:t>
            </a:r>
            <a:endParaRPr lang="en-US" altLang="zh-CN" dirty="0"/>
          </a:p>
          <a:p>
            <a:r>
              <a:rPr lang="zh-CN" altLang="en-US" dirty="0"/>
              <a:t>通过分析 竞争对手数据，竞争对手的经营情况和产品价格的变化，从而有效改变 公司的竞争战略有效保持竞争力。还可以监测竞争企业其它行为方式，帮助 公司提供一个有价值的开端。</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35719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情报中心以信息资源系统优化未契机，以“资源整合</a:t>
            </a:r>
            <a:r>
              <a:rPr lang="en-US" altLang="zh-CN" dirty="0"/>
              <a:t>+</a:t>
            </a:r>
            <a:r>
              <a:rPr lang="zh-CN" altLang="en-US" dirty="0"/>
              <a:t>知识整合”为方向，设计并实现了一个面向宝钢集团的基于资源整合和知识服务的“情报服务平台”，以提升宝钢的情报服务能力</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8262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平台界面</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98768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实现的详细功能</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17743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个系统集成于</a:t>
            </a:r>
            <a:r>
              <a:rPr lang="en-US" altLang="zh-CN" dirty="0"/>
              <a:t>IP</a:t>
            </a:r>
            <a:r>
              <a:rPr lang="zh-CN" altLang="en-US" dirty="0"/>
              <a:t>及情报平台，服务于科研人员和管理人员</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03575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首先，寻找研究点，收集创意，通过市场分析，通过各种各样的创意渠道收集可以发掘的创意。收集到各种各样的创意之后，</a:t>
            </a:r>
          </a:p>
          <a:p>
            <a:r>
              <a:rPr lang="zh-CN" altLang="en-US" dirty="0"/>
              <a:t>把大家的创意放在一起定期的举行相关人员的研讨会，来进行头脑风暴或是由创意提出者阐述创意的具体内容，这样可以有不同的视角或者是相关方面的专家提出建议，</a:t>
            </a:r>
          </a:p>
          <a:p>
            <a:r>
              <a:rPr lang="zh-CN" altLang="en-US" dirty="0"/>
              <a:t>让创意更加具体和可实现。</a:t>
            </a:r>
            <a:endParaRPr lang="en-US" altLang="zh-CN" dirty="0"/>
          </a:p>
          <a:p>
            <a:r>
              <a:rPr lang="zh-CN" altLang="en-US" dirty="0"/>
              <a:t>然后由各部门负责人结合创意的可执行性进行创意评估，经过一个 </a:t>
            </a:r>
            <a:r>
              <a:rPr lang="en-US" altLang="zh-CN" dirty="0"/>
              <a:t>IG0</a:t>
            </a:r>
            <a:r>
              <a:rPr lang="zh-CN" altLang="en-US" dirty="0"/>
              <a:t>（</a:t>
            </a:r>
            <a:r>
              <a:rPr lang="en-US" altLang="zh-CN" dirty="0"/>
              <a:t>Innovation gate 0</a:t>
            </a:r>
            <a:r>
              <a:rPr lang="zh-CN" altLang="en-US" dirty="0"/>
              <a:t>）的检查表进行决策，决定是否继续投入人力物力来开发这也创意项目，一旦通过了这个 </a:t>
            </a:r>
            <a:r>
              <a:rPr lang="en-US" altLang="zh-CN" dirty="0"/>
              <a:t>IG0</a:t>
            </a:r>
            <a:r>
              <a:rPr lang="zh-CN" altLang="en-US" dirty="0"/>
              <a:t>，项目团队就任命，相应的预算也会得到批准，项目也就进入了真正的研究阶段。</a:t>
            </a:r>
            <a:endParaRPr lang="en-US" altLang="zh-CN" dirty="0"/>
          </a:p>
          <a:p>
            <a:r>
              <a:rPr lang="zh-CN" altLang="en-US" dirty="0"/>
              <a:t>进入真正的研究阶段的一个步骤就是进行专利研讨会，确定创意本身的创新性，是否有法律法规的风险以及是否侵犯现有的专利技术，然后去评估是否需要在国内注册申请专利，博世中国有一个专门的专利调研部门。</a:t>
            </a:r>
            <a:endParaRPr lang="en-US" altLang="zh-CN" dirty="0"/>
          </a:p>
          <a:p>
            <a:r>
              <a:rPr lang="zh-CN" altLang="en-US" dirty="0"/>
              <a:t>项目进入到初步研究的阶段，这个时候就需要做相应的功能分析，技术解决方案了，甚至前期的样件也会在这个时候研发出来，需要看条件允许的情况，相应的技术</a:t>
            </a:r>
          </a:p>
          <a:p>
            <a:r>
              <a:rPr lang="zh-CN" altLang="en-US" dirty="0"/>
              <a:t>细节也会在这个阶段确定，后面会需要一份详细的开发报告，实验结果和数据。管理成会根据这些信息结合 </a:t>
            </a:r>
            <a:r>
              <a:rPr lang="en-US" altLang="zh-CN" dirty="0"/>
              <a:t>IG1</a:t>
            </a:r>
            <a:r>
              <a:rPr lang="zh-CN" altLang="en-US" dirty="0"/>
              <a:t>（</a:t>
            </a:r>
            <a:r>
              <a:rPr lang="en-US" altLang="zh-CN" dirty="0"/>
              <a:t>Innovation gate 1</a:t>
            </a:r>
            <a:r>
              <a:rPr lang="zh-CN" altLang="en-US" dirty="0"/>
              <a:t>）的检查表来做决策，如果 </a:t>
            </a:r>
            <a:r>
              <a:rPr lang="en-US" altLang="zh-CN" dirty="0"/>
              <a:t>IG1 </a:t>
            </a:r>
            <a:r>
              <a:rPr lang="zh-CN" altLang="en-US" dirty="0"/>
              <a:t>也通过的话，那么就会进入项目实施阶段。</a:t>
            </a:r>
          </a:p>
          <a:p>
            <a:r>
              <a:rPr lang="en-US" altLang="zh-CN" dirty="0"/>
              <a:t>CNIR</a:t>
            </a:r>
            <a:r>
              <a:rPr lang="zh-CN" altLang="en-US" dirty="0"/>
              <a:t>中国创新定期研讨</a:t>
            </a:r>
          </a:p>
          <a:p>
            <a:endParaRPr lang="zh-CN" altLang="en-US" dirty="0"/>
          </a:p>
          <a:p>
            <a:endParaRPr lang="zh-CN" altLang="en-US" dirty="0"/>
          </a:p>
          <a:p>
            <a:endParaRPr lang="zh-CN" altLang="en-US" dirty="0"/>
          </a:p>
          <a:p>
            <a:r>
              <a:rPr lang="zh-CN" altLang="en-US" dirty="0"/>
              <a:t> </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306033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日本汽车集团来说，情报就是利润，本田汽车将情报进行了充分的管理和利用。经过长期的实践，本田汽车已经形成一套完整的战略情报运行机制。这套机制渗透运行在日常工作之中，将每日的信息、开发文件，竞争对手数据等情报信息向上汇集，在终端汇成巨大的情报信息库，为战略情报和战略规划工作提供数据支撑。</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68452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战略情报部门通过对数据的挖掘和技术路线的匹配进行情报分析，其中包括了情报搜集、整理、技术路线的选择以及分析的全部过程，是战略情报工作的重点。战略情报部将上级需求进行细化兵分解为设计、制造、销售三大类业务情报信息需求。情报信息的获取源于本田“自上而下”与“自下而上”双重通道：战略情报部分别向设计、制造、销售三大业务块内的情报小组提出需求，情报小组搜集汇总后提交，这是“自上而下”的情报信息运行通道；除此之外，情报小组在日常工作中形成的情报信息上涌并汇入情报数据库，由战略情报部调用数据库数据完成情报分析工作，并将分析报告上报给战略规划部</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3030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39</a:t>
            </a:fld>
            <a:endParaRPr lang="zh-CN" altLang="en-US"/>
          </a:p>
        </p:txBody>
      </p:sp>
    </p:spTree>
    <p:extLst>
      <p:ext uri="{BB962C8B-B14F-4D97-AF65-F5344CB8AC3E}">
        <p14:creationId xmlns:p14="http://schemas.microsoft.com/office/powerpoint/2010/main" val="1019587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全球研发投入持续增长，各国对创新研发越来越重视</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1134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配色：</a:t>
            </a:r>
            <a:r>
              <a:rPr lang="en-US" altLang="zh-CN" dirty="0"/>
              <a:t>2</a:t>
            </a:r>
            <a:r>
              <a:rPr lang="zh-CN" altLang="en-US" dirty="0"/>
              <a:t>、结构，空白 </a:t>
            </a:r>
            <a:r>
              <a:rPr lang="en-US" altLang="zh-CN" dirty="0"/>
              <a:t>3</a:t>
            </a:r>
            <a:r>
              <a:rPr lang="zh-CN" altLang="en-US" dirty="0"/>
              <a:t>、雅黑 </a:t>
            </a:r>
            <a:r>
              <a:rPr lang="en-US" altLang="zh-CN" dirty="0"/>
              <a:t>4</a:t>
            </a:r>
            <a:r>
              <a:rPr lang="zh-CN" altLang="en-US" dirty="0"/>
              <a:t>、外部环境介绍 ，全球化，颠覆。</a:t>
            </a:r>
            <a:r>
              <a:rPr lang="en-US" altLang="zh-CN" dirty="0"/>
              <a:t>5</a:t>
            </a:r>
            <a:r>
              <a:rPr lang="zh-CN" altLang="en-US" dirty="0"/>
              <a:t>、创新管理平台    </a:t>
            </a:r>
            <a:r>
              <a:rPr lang="en-US" altLang="zh-CN" dirty="0"/>
              <a:t>6</a:t>
            </a:r>
            <a:r>
              <a:rPr lang="zh-CN" altLang="en-US" dirty="0"/>
              <a:t>、流程集成  </a:t>
            </a:r>
            <a:r>
              <a:rPr lang="en-US" altLang="zh-CN" dirty="0"/>
              <a:t>7</a:t>
            </a:r>
            <a:r>
              <a:rPr lang="zh-CN" altLang="en-US" dirty="0"/>
              <a:t>、</a:t>
            </a:r>
            <a:r>
              <a:rPr lang="en-US" altLang="zh-CN" dirty="0"/>
              <a:t>EIIPM </a:t>
            </a:r>
            <a:r>
              <a:rPr lang="zh-CN" altLang="en-US" dirty="0"/>
              <a:t>创新流程的方式，跨业务，流程数据。</a:t>
            </a:r>
            <a:r>
              <a:rPr lang="en-US" altLang="zh-CN" dirty="0"/>
              <a:t>INNO</a:t>
            </a:r>
            <a:r>
              <a:rPr lang="zh-CN" altLang="en-US" dirty="0"/>
              <a:t>管理数据，集成管理。内部和信息化数据与</a:t>
            </a:r>
            <a:r>
              <a:rPr lang="en-US" altLang="zh-CN" dirty="0"/>
              <a:t>INNO</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05336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41</a:t>
            </a:fld>
            <a:endParaRPr lang="zh-CN" altLang="en-US"/>
          </a:p>
        </p:txBody>
      </p:sp>
    </p:spTree>
    <p:extLst>
      <p:ext uri="{BB962C8B-B14F-4D97-AF65-F5344CB8AC3E}">
        <p14:creationId xmlns:p14="http://schemas.microsoft.com/office/powerpoint/2010/main" val="4191112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、语义检索，，机器翻译，度量衡，</a:t>
            </a:r>
            <a:endParaRPr lang="en-US" altLang="zh-CN" dirty="0"/>
          </a:p>
          <a:p>
            <a:r>
              <a:rPr lang="en-US" altLang="zh-CN" dirty="0"/>
              <a:t>2</a:t>
            </a:r>
            <a:r>
              <a:rPr lang="zh-CN" altLang="en-US" dirty="0"/>
              <a:t>、化学成熟，</a:t>
            </a:r>
            <a:r>
              <a:rPr lang="en-US" altLang="zh-CN" dirty="0"/>
              <a:t>OCR,</a:t>
            </a:r>
            <a:r>
              <a:rPr lang="zh-CN" altLang="en-US" dirty="0"/>
              <a:t>成熟（</a:t>
            </a:r>
            <a:r>
              <a:rPr lang="en-US" altLang="zh-CN" dirty="0"/>
              <a:t>GPU),</a:t>
            </a:r>
          </a:p>
          <a:p>
            <a:r>
              <a:rPr lang="en-US" altLang="zh-CN" dirty="0"/>
              <a:t>3\</a:t>
            </a:r>
            <a:r>
              <a:rPr lang="zh-CN" altLang="en-US" dirty="0"/>
              <a:t>垂直领域，国际化、互通互联</a:t>
            </a:r>
            <a:endParaRPr lang="en-US" altLang="zh-CN" dirty="0"/>
          </a:p>
          <a:p>
            <a:endParaRPr lang="en-US" altLang="zh-CN" dirty="0"/>
          </a:p>
          <a:p>
            <a:r>
              <a:rPr lang="zh-CN" altLang="en-US" dirty="0"/>
              <a:t>利用我们的数据和能力为客户服务，与客户共同发展，最终让客户拥有优质的数据和强大的能力，支撑创新研发，支撑企业发展战略</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42</a:t>
            </a:fld>
            <a:endParaRPr lang="zh-CN" altLang="en-US"/>
          </a:p>
        </p:txBody>
      </p:sp>
    </p:spTree>
    <p:extLst>
      <p:ext uri="{BB962C8B-B14F-4D97-AF65-F5344CB8AC3E}">
        <p14:creationId xmlns:p14="http://schemas.microsoft.com/office/powerpoint/2010/main" val="112175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t>43</a:t>
            </a:fld>
            <a:endParaRPr lang="zh-CN" altLang="en-US"/>
          </a:p>
        </p:txBody>
      </p:sp>
    </p:spTree>
    <p:extLst>
      <p:ext uri="{BB962C8B-B14F-4D97-AF65-F5344CB8AC3E}">
        <p14:creationId xmlns:p14="http://schemas.microsoft.com/office/powerpoint/2010/main" val="1133559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555555"/>
                </a:solidFill>
                <a:latin typeface="Microsoft Yahei" panose="020B0503020204020204" pitchFamily="34" charset="-122"/>
                <a:ea typeface="Microsoft Yahei" panose="020B0503020204020204" pitchFamily="34" charset="-122"/>
              </a:rPr>
              <a:t>Jeremy</a:t>
            </a:r>
            <a:r>
              <a:rPr lang="zh-CN" altLang="en-US" dirty="0">
                <a:solidFill>
                  <a:srgbClr val="555555"/>
                </a:solidFill>
                <a:latin typeface="Microsoft Yahei" panose="020B0503020204020204" pitchFamily="34" charset="-122"/>
                <a:ea typeface="Microsoft Yahei" panose="020B0503020204020204" pitchFamily="34" charset="-122"/>
              </a:rPr>
              <a:t>是目前世界上唯一一个在区块链和全球营销”方面的全能型人选，</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45</a:t>
            </a:fld>
            <a:endParaRPr lang="zh-CN" altLang="en-US"/>
          </a:p>
        </p:txBody>
      </p:sp>
    </p:spTree>
    <p:extLst>
      <p:ext uri="{BB962C8B-B14F-4D97-AF65-F5344CB8AC3E}">
        <p14:creationId xmlns:p14="http://schemas.microsoft.com/office/powerpoint/2010/main" val="2070528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53</a:t>
            </a:fld>
            <a:endParaRPr lang="zh-CN" altLang="en-US"/>
          </a:p>
        </p:txBody>
      </p:sp>
    </p:spTree>
    <p:extLst>
      <p:ext uri="{BB962C8B-B14F-4D97-AF65-F5344CB8AC3E}">
        <p14:creationId xmlns:p14="http://schemas.microsoft.com/office/powerpoint/2010/main" val="10698750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65000"/>
                    <a:lumOff val="35000"/>
                  </a:schemeClr>
                </a:solidFill>
                <a:latin typeface="Microsoft YaHei" charset="0"/>
                <a:ea typeface="Microsoft YaHei" charset="0"/>
                <a:cs typeface="Microsoft YaHei" charset="0"/>
              </a:rPr>
              <a:t> 专利诉讼数据是与各国权威知识产权诉讼数据库合作，提供全面可靠的原始诉讼数据，并在此基础上进行深度的人工处理，提取诉讼数据中：诉讼结果、赔偿金额、裁判依据、关联的复审无效或上诉案件等有价值的信息。</a:t>
            </a:r>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54</a:t>
            </a:fld>
            <a:endParaRPr lang="zh-CN" altLang="en-US"/>
          </a:p>
        </p:txBody>
      </p:sp>
    </p:spTree>
    <p:extLst>
      <p:ext uri="{BB962C8B-B14F-4D97-AF65-F5344CB8AC3E}">
        <p14:creationId xmlns:p14="http://schemas.microsoft.com/office/powerpoint/2010/main" val="18317774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INPADOC:</a:t>
            </a:r>
            <a:r>
              <a:rPr lang="zh-CN" altLang="en-US" sz="1200" b="0" i="0" kern="1200" dirty="0">
                <a:solidFill>
                  <a:schemeClr val="tx1"/>
                </a:solidFill>
                <a:effectLst/>
                <a:latin typeface="+mn-lt"/>
                <a:ea typeface="+mn-ea"/>
                <a:cs typeface="+mn-cs"/>
              </a:rPr>
              <a:t>全称</a:t>
            </a:r>
            <a:r>
              <a:rPr lang="en-US" altLang="zh-CN" sz="1200" b="0" i="0" kern="1200" dirty="0">
                <a:solidFill>
                  <a:schemeClr val="tx1"/>
                </a:solidFill>
                <a:effectLst/>
                <a:latin typeface="+mn-lt"/>
                <a:ea typeface="+mn-ea"/>
                <a:cs typeface="+mn-cs"/>
              </a:rPr>
              <a:t>International patent documentation center,</a:t>
            </a:r>
            <a:r>
              <a:rPr lang="zh-CN" altLang="en-US" sz="1200" b="0" i="0" kern="1200" dirty="0">
                <a:solidFill>
                  <a:schemeClr val="tx1"/>
                </a:solidFill>
                <a:effectLst/>
                <a:latin typeface="+mn-lt"/>
                <a:ea typeface="+mn-ea"/>
                <a:cs typeface="+mn-cs"/>
              </a:rPr>
              <a:t>是一个国际专利集合，由欧专局创建和维护，它包含了专利家族和法律状态信息（包括法律状态改变信息），按周更新</a:t>
            </a:r>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56</a:t>
            </a:fld>
            <a:endParaRPr lang="zh-CN" altLang="en-US"/>
          </a:p>
        </p:txBody>
      </p:sp>
    </p:spTree>
    <p:extLst>
      <p:ext uri="{BB962C8B-B14F-4D97-AF65-F5344CB8AC3E}">
        <p14:creationId xmlns:p14="http://schemas.microsoft.com/office/powerpoint/2010/main" val="14259058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引用数据涵盖的专利局包括</a:t>
            </a:r>
            <a:r>
              <a:rPr lang="zh-CN" altLang="en-US" sz="1200" b="0" i="0" u="none" strike="noStrike" kern="1200" dirty="0">
                <a:solidFill>
                  <a:schemeClr val="tx1"/>
                </a:solidFill>
                <a:effectLst/>
                <a:latin typeface="+mn-lt"/>
                <a:ea typeface="+mn-ea"/>
                <a:cs typeface="+mn-cs"/>
              </a:rPr>
              <a:t>中国、欧专、美国、</a:t>
            </a:r>
            <a:r>
              <a:rPr lang="en-US" altLang="zh-CN" sz="1200" b="0" i="0" u="none" strike="noStrike" kern="1200" dirty="0">
                <a:solidFill>
                  <a:schemeClr val="tx1"/>
                </a:solidFill>
                <a:effectLst/>
                <a:latin typeface="+mn-lt"/>
                <a:ea typeface="+mn-ea"/>
                <a:cs typeface="+mn-cs"/>
              </a:rPr>
              <a:t>PCT</a:t>
            </a:r>
            <a:r>
              <a:rPr lang="zh-CN" altLang="en-US" sz="1200" b="0" i="0" u="none" strike="noStrike" kern="1200" dirty="0">
                <a:solidFill>
                  <a:schemeClr val="tx1"/>
                </a:solidFill>
                <a:effectLst/>
                <a:latin typeface="+mn-lt"/>
                <a:ea typeface="+mn-ea"/>
                <a:cs typeface="+mn-cs"/>
              </a:rPr>
              <a:t>申请、台湾，</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DOCDB</a:t>
            </a:r>
            <a:r>
              <a:rPr lang="zh-CN" altLang="en-US" sz="1200" b="0" i="0" kern="1200" dirty="0">
                <a:solidFill>
                  <a:schemeClr val="tx1"/>
                </a:solidFill>
                <a:effectLst/>
                <a:latin typeface="+mn-lt"/>
                <a:ea typeface="+mn-ea"/>
                <a:cs typeface="+mn-cs"/>
              </a:rPr>
              <a:t>覆盖了世界范围内</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多个国家的专利信息，具体内容包括题录信息、摘要、引文信息（但没有全文或者图）。</a:t>
            </a:r>
            <a:r>
              <a:rPr lang="en-US" altLang="zh-CN" sz="1200" b="0" i="0" kern="1200" dirty="0">
                <a:solidFill>
                  <a:schemeClr val="tx1"/>
                </a:solidFill>
                <a:effectLst/>
                <a:latin typeface="+mn-lt"/>
                <a:ea typeface="+mn-ea"/>
                <a:cs typeface="+mn-cs"/>
              </a:rPr>
              <a:t>DOCDB</a:t>
            </a:r>
            <a:r>
              <a:rPr lang="zh-CN" altLang="en-US" sz="1200" b="0" i="0" kern="1200" dirty="0">
                <a:solidFill>
                  <a:schemeClr val="tx1"/>
                </a:solidFill>
                <a:effectLst/>
                <a:latin typeface="+mn-lt"/>
                <a:ea typeface="+mn-ea"/>
                <a:cs typeface="+mn-cs"/>
              </a:rPr>
              <a:t>是按周更新</a:t>
            </a:r>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57</a:t>
            </a:fld>
            <a:endParaRPr lang="zh-CN" altLang="en-US"/>
          </a:p>
        </p:txBody>
      </p:sp>
    </p:spTree>
    <p:extLst>
      <p:ext uri="{BB962C8B-B14F-4D97-AF65-F5344CB8AC3E}">
        <p14:creationId xmlns:p14="http://schemas.microsoft.com/office/powerpoint/2010/main" val="85296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67</a:t>
            </a:fld>
            <a:endParaRPr lang="zh-CN" altLang="en-US"/>
          </a:p>
        </p:txBody>
      </p:sp>
    </p:spTree>
    <p:extLst>
      <p:ext uri="{BB962C8B-B14F-4D97-AF65-F5344CB8AC3E}">
        <p14:creationId xmlns:p14="http://schemas.microsoft.com/office/powerpoint/2010/main" val="389016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中国的研发投入增长惊人，多年来保持全球第二。在国内外研发投入均增长的态势下，创新研发是今后经济发展的大趋势</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395928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竞争情报可依据内容、意图来划分，具体如下： </a:t>
            </a:r>
            <a:r>
              <a:rPr lang="en-US" altLang="zh-CN" dirty="0"/>
              <a:t>(1)</a:t>
            </a:r>
            <a:r>
              <a:rPr lang="zh-CN" altLang="en-US" dirty="0"/>
              <a:t>依据内容划分可分为竞争环境情报（涉及政治法律环境、经济环境、技术环境、 社会文化环境、自然环境）、竞争对手情报、竞争策略情报（涉及产品策略、营销策略、服 务策略、投标策略等）。 在投标中，由于潜在投标人的不确定性与投标核心内容（如设计方案、报价）的保密 性，对竞争对手的研究要比对竞争环境的研究要困难。经过对竞争环境和竞争对手的分析， 投标策略就处于核心位置。</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71</a:t>
            </a:fld>
            <a:endParaRPr lang="zh-CN" altLang="en-US"/>
          </a:p>
        </p:txBody>
      </p:sp>
    </p:spTree>
    <p:extLst>
      <p:ext uri="{BB962C8B-B14F-4D97-AF65-F5344CB8AC3E}">
        <p14:creationId xmlns:p14="http://schemas.microsoft.com/office/powerpoint/2010/main" val="1896111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、语义检索，，机器翻译，度量衡，</a:t>
            </a:r>
            <a:endParaRPr lang="en-US" altLang="zh-CN" dirty="0"/>
          </a:p>
          <a:p>
            <a:r>
              <a:rPr lang="en-US" altLang="zh-CN" dirty="0"/>
              <a:t>2</a:t>
            </a:r>
            <a:r>
              <a:rPr lang="zh-CN" altLang="en-US" dirty="0"/>
              <a:t>、化学成熟，</a:t>
            </a:r>
            <a:r>
              <a:rPr lang="en-US" altLang="zh-CN" dirty="0"/>
              <a:t>OCR,</a:t>
            </a:r>
            <a:r>
              <a:rPr lang="zh-CN" altLang="en-US" dirty="0"/>
              <a:t>成熟（</a:t>
            </a:r>
            <a:r>
              <a:rPr lang="en-US" altLang="zh-CN" dirty="0"/>
              <a:t>GPU),</a:t>
            </a:r>
          </a:p>
          <a:p>
            <a:r>
              <a:rPr lang="en-US" altLang="zh-CN" dirty="0"/>
              <a:t>3\</a:t>
            </a:r>
            <a:r>
              <a:rPr lang="zh-CN" altLang="en-US" dirty="0"/>
              <a:t>垂直领域，国际化、互通互联</a:t>
            </a:r>
            <a:endParaRPr lang="en-US" altLang="zh-CN" dirty="0"/>
          </a:p>
          <a:p>
            <a:endParaRPr lang="en-US" altLang="zh-CN" dirty="0"/>
          </a:p>
          <a:p>
            <a:r>
              <a:rPr lang="zh-CN" altLang="en-US" dirty="0"/>
              <a:t>利用我们的数据和能力为客户服务，与客户共同发展，最终让客户拥有优质的数据和强大的能力，支撑创新研发，支撑企业发展战略</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797388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你要数据，我们有很好的数据，可以直接买；如果满足不了，我们可以利用我们的数据处理能力帮助客户来处理这些数据。你可以用我们的这些能力来加工，处理。</a:t>
            </a:r>
            <a:endParaRPr lang="en-US" altLang="zh-CN" dirty="0"/>
          </a:p>
          <a:p>
            <a:r>
              <a:rPr lang="zh-CN" altLang="en-US" dirty="0"/>
              <a:t>数据加工主要针对原始数据进行清洗，去掉重复的，更正错误的，实现标准的、规范的数据</a:t>
            </a:r>
          </a:p>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76</a:t>
            </a:fld>
            <a:endParaRPr lang="zh-CN" altLang="en-US"/>
          </a:p>
        </p:txBody>
      </p:sp>
    </p:spTree>
    <p:extLst>
      <p:ext uri="{BB962C8B-B14F-4D97-AF65-F5344CB8AC3E}">
        <p14:creationId xmlns:p14="http://schemas.microsoft.com/office/powerpoint/2010/main" val="3151234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数据处理的基本目的是从已有数据中抽取出方便使用的有价值的信息，比如图片，文字，图表，公式等</a:t>
            </a:r>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79</a:t>
            </a:fld>
            <a:endParaRPr lang="zh-CN" altLang="en-US"/>
          </a:p>
        </p:txBody>
      </p:sp>
    </p:spTree>
    <p:extLst>
      <p:ext uri="{BB962C8B-B14F-4D97-AF65-F5344CB8AC3E}">
        <p14:creationId xmlns:p14="http://schemas.microsoft.com/office/powerpoint/2010/main" val="4146904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方便理解</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81</a:t>
            </a:fld>
            <a:endParaRPr lang="zh-CN" altLang="en-US"/>
          </a:p>
        </p:txBody>
      </p:sp>
    </p:spTree>
    <p:extLst>
      <p:ext uri="{BB962C8B-B14F-4D97-AF65-F5344CB8AC3E}">
        <p14:creationId xmlns:p14="http://schemas.microsoft.com/office/powerpoint/2010/main" val="127130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方便检索、方便理解</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82</a:t>
            </a:fld>
            <a:endParaRPr lang="zh-CN" altLang="en-US"/>
          </a:p>
        </p:txBody>
      </p:sp>
    </p:spTree>
    <p:extLst>
      <p:ext uri="{BB962C8B-B14F-4D97-AF65-F5344CB8AC3E}">
        <p14:creationId xmlns:p14="http://schemas.microsoft.com/office/powerpoint/2010/main" val="505324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文本化</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83</a:t>
            </a:fld>
            <a:endParaRPr lang="zh-CN" altLang="en-US"/>
          </a:p>
        </p:txBody>
      </p:sp>
    </p:spTree>
    <p:extLst>
      <p:ext uri="{BB962C8B-B14F-4D97-AF65-F5344CB8AC3E}">
        <p14:creationId xmlns:p14="http://schemas.microsoft.com/office/powerpoint/2010/main" val="37463493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84</a:t>
            </a:fld>
            <a:endParaRPr lang="zh-CN" altLang="en-US"/>
          </a:p>
        </p:txBody>
      </p:sp>
    </p:spTree>
    <p:extLst>
      <p:ext uri="{BB962C8B-B14F-4D97-AF65-F5344CB8AC3E}">
        <p14:creationId xmlns:p14="http://schemas.microsoft.com/office/powerpoint/2010/main" val="9609654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85</a:t>
            </a:fld>
            <a:endParaRPr lang="zh-CN" altLang="en-US"/>
          </a:p>
        </p:txBody>
      </p:sp>
    </p:spTree>
    <p:extLst>
      <p:ext uri="{BB962C8B-B14F-4D97-AF65-F5344CB8AC3E}">
        <p14:creationId xmlns:p14="http://schemas.microsoft.com/office/powerpoint/2010/main" val="34954053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用于抓取外部数据，标准化，做链接，提升检索全面性准确性</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86</a:t>
            </a:fld>
            <a:endParaRPr lang="zh-CN" altLang="en-US"/>
          </a:p>
        </p:txBody>
      </p:sp>
    </p:spTree>
    <p:extLst>
      <p:ext uri="{BB962C8B-B14F-4D97-AF65-F5344CB8AC3E}">
        <p14:creationId xmlns:p14="http://schemas.microsoft.com/office/powerpoint/2010/main" val="64565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在企业层面，全球企业也顺应创新发展趋势，将促进创新和进行颠覆性技术创新作为重要的战略举措，国外企业正积极拥抱技术创新。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54241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87</a:t>
            </a:fld>
            <a:endParaRPr lang="zh-CN" altLang="en-US"/>
          </a:p>
        </p:txBody>
      </p:sp>
    </p:spTree>
    <p:extLst>
      <p:ext uri="{BB962C8B-B14F-4D97-AF65-F5344CB8AC3E}">
        <p14:creationId xmlns:p14="http://schemas.microsoft.com/office/powerpoint/2010/main" val="39734932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a:t>
            </a:r>
            <a:r>
              <a:rPr lang="en-US" altLang="zh-CN" dirty="0"/>
              <a:t>+</a:t>
            </a:r>
            <a:r>
              <a:rPr lang="zh-CN" altLang="en-US" dirty="0"/>
              <a:t>苹果  ，</a:t>
            </a:r>
            <a:endParaRPr lang="en-US" altLang="zh-CN" dirty="0"/>
          </a:p>
          <a:p>
            <a:r>
              <a:rPr lang="zh-CN" altLang="en-US" dirty="0"/>
              <a:t>根据上下文、机器学习可以自动识别这个苹果是水果还是公司，如果识别出来是公司，就可以与公司数据库进行关联，一键生产苹果公司的公司竞争情报，如果识别错误，那么竞争情报中会少掉这样的信息。如果识别出是水果，那么可能与营养学，农业等研究相关，可以入相应的数据库。</a:t>
            </a:r>
            <a:endParaRPr lang="en-US" altLang="zh-CN" dirty="0"/>
          </a:p>
          <a:p>
            <a:r>
              <a:rPr lang="zh-CN" altLang="en-US" dirty="0"/>
              <a:t>自动识别区块链技术，这样我们就可以把苹果与区块链进行了关联，搜区块链这个领域哪些公司在做，这样苹果公司就不会遗漏，行业竞争情报就会全面</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88</a:t>
            </a:fld>
            <a:endParaRPr lang="zh-CN" altLang="en-US"/>
          </a:p>
        </p:txBody>
      </p:sp>
    </p:spTree>
    <p:extLst>
      <p:ext uri="{BB962C8B-B14F-4D97-AF65-F5344CB8AC3E}">
        <p14:creationId xmlns:p14="http://schemas.microsoft.com/office/powerpoint/2010/main" val="35064290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比如想获取区块链的技术，了解其中的以太坊，比特币，苹果链，迅雷链克的发展情况。当我们爬取到</a:t>
            </a:r>
            <a:r>
              <a:rPr lang="en-US" altLang="zh-CN" dirty="0"/>
              <a:t>2</a:t>
            </a:r>
            <a:r>
              <a:rPr lang="zh-CN" altLang="en-US" dirty="0"/>
              <a:t>篇文章，里面都讲到了苹果链，通过识别一篇是苹果链格孢菌的，一篇是讲区块链中的苹果链的，如果要了解区块链方面技术和市场，那么做相应的科技情报分析，那么自动使用第二篇的信息，实现精确的分析</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89</a:t>
            </a:fld>
            <a:endParaRPr lang="zh-CN" altLang="en-US"/>
          </a:p>
        </p:txBody>
      </p:sp>
    </p:spTree>
    <p:extLst>
      <p:ext uri="{BB962C8B-B14F-4D97-AF65-F5344CB8AC3E}">
        <p14:creationId xmlns:p14="http://schemas.microsoft.com/office/powerpoint/2010/main" val="16466823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a:t>
            </a:r>
            <a:r>
              <a:rPr lang="en-US" altLang="zh-CN" dirty="0"/>
              <a:t>API</a:t>
            </a:r>
            <a:r>
              <a:rPr lang="zh-CN" altLang="en-US" dirty="0"/>
              <a:t>，用法讲清楚，</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93</a:t>
            </a:fld>
            <a:endParaRPr lang="zh-CN" altLang="en-US"/>
          </a:p>
        </p:txBody>
      </p:sp>
    </p:spTree>
    <p:extLst>
      <p:ext uri="{BB962C8B-B14F-4D97-AF65-F5344CB8AC3E}">
        <p14:creationId xmlns:p14="http://schemas.microsoft.com/office/powerpoint/2010/main" val="1349366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97</a:t>
            </a:fld>
            <a:endParaRPr lang="zh-CN" altLang="en-US"/>
          </a:p>
        </p:txBody>
      </p:sp>
    </p:spTree>
    <p:extLst>
      <p:ext uri="{BB962C8B-B14F-4D97-AF65-F5344CB8AC3E}">
        <p14:creationId xmlns:p14="http://schemas.microsoft.com/office/powerpoint/2010/main" val="913985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数据卞负，</a:t>
            </a:r>
            <a:r>
              <a:rPr lang="en-US" altLang="zh-CN" dirty="0"/>
              <a:t>OCR</a:t>
            </a:r>
            <a:r>
              <a:rPr lang="zh-CN" altLang="en-US" dirty="0"/>
              <a:t>等</a:t>
            </a:r>
            <a:r>
              <a:rPr lang="en-US" altLang="zh-CN" dirty="0"/>
              <a:t>-</a:t>
            </a:r>
            <a:r>
              <a:rPr lang="en-US" altLang="zh-CN" dirty="0" err="1"/>
              <a:t>junsen</a:t>
            </a:r>
            <a:r>
              <a:rPr lang="zh-CN" altLang="en-US" dirty="0"/>
              <a:t>，</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110</a:t>
            </a:fld>
            <a:endParaRPr lang="zh-CN" altLang="en-US"/>
          </a:p>
        </p:txBody>
      </p:sp>
    </p:spTree>
    <p:extLst>
      <p:ext uri="{BB962C8B-B14F-4D97-AF65-F5344CB8AC3E}">
        <p14:creationId xmlns:p14="http://schemas.microsoft.com/office/powerpoint/2010/main" val="2108559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111</a:t>
            </a:fld>
            <a:endParaRPr lang="zh-CN" altLang="en-US"/>
          </a:p>
        </p:txBody>
      </p:sp>
    </p:spTree>
    <p:extLst>
      <p:ext uri="{BB962C8B-B14F-4D97-AF65-F5344CB8AC3E}">
        <p14:creationId xmlns:p14="http://schemas.microsoft.com/office/powerpoint/2010/main" val="2035939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数据卞负，</a:t>
            </a:r>
            <a:r>
              <a:rPr lang="en-US" altLang="zh-CN" dirty="0"/>
              <a:t>OCR</a:t>
            </a:r>
            <a:r>
              <a:rPr lang="zh-CN" altLang="en-US" dirty="0"/>
              <a:t>等</a:t>
            </a:r>
            <a:r>
              <a:rPr lang="en-US" altLang="zh-CN" dirty="0"/>
              <a:t>-</a:t>
            </a:r>
            <a:r>
              <a:rPr lang="en-US" altLang="zh-CN" dirty="0" err="1"/>
              <a:t>junsen</a:t>
            </a:r>
            <a:r>
              <a:rPr lang="zh-CN" altLang="en-US" dirty="0"/>
              <a:t>，</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112</a:t>
            </a:fld>
            <a:endParaRPr lang="zh-CN" altLang="en-US"/>
          </a:p>
        </p:txBody>
      </p:sp>
    </p:spTree>
    <p:extLst>
      <p:ext uri="{BB962C8B-B14F-4D97-AF65-F5344CB8AC3E}">
        <p14:creationId xmlns:p14="http://schemas.microsoft.com/office/powerpoint/2010/main" val="213085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这是</a:t>
            </a:r>
            <a:r>
              <a:rPr lang="en-US" altLang="zh-CN"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运营平台的功能框架，涵盖了海尔</a:t>
            </a:r>
            <a:r>
              <a:rPr lang="en-US" altLang="zh-CN"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基本业务以及对接海尔内部各个系统。</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2914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数据卞负，</a:t>
            </a:r>
            <a:r>
              <a:rPr lang="en-US" altLang="zh-CN" dirty="0"/>
              <a:t>OCR</a:t>
            </a:r>
            <a:r>
              <a:rPr lang="zh-CN" altLang="en-US" dirty="0"/>
              <a:t>等</a:t>
            </a:r>
            <a:r>
              <a:rPr lang="en-US" altLang="zh-CN" dirty="0"/>
              <a:t>-</a:t>
            </a:r>
            <a:r>
              <a:rPr lang="en-US" altLang="zh-CN" dirty="0" err="1"/>
              <a:t>junsen</a:t>
            </a:r>
            <a:r>
              <a:rPr lang="zh-CN" altLang="en-US" dirty="0"/>
              <a:t>，</a:t>
            </a:r>
          </a:p>
        </p:txBody>
      </p:sp>
      <p:sp>
        <p:nvSpPr>
          <p:cNvPr id="4" name="灯片编号占位符 3"/>
          <p:cNvSpPr>
            <a:spLocks noGrp="1"/>
          </p:cNvSpPr>
          <p:nvPr>
            <p:ph type="sldNum" sz="quarter" idx="10"/>
          </p:nvPr>
        </p:nvSpPr>
        <p:spPr/>
        <p:txBody>
          <a:bodyPr/>
          <a:lstStyle/>
          <a:p>
            <a:fld id="{87DDBDD2-5240-4539-A7F5-94C7E447601C}" type="slidenum">
              <a:rPr lang="zh-CN" altLang="en-US" smtClean="0"/>
              <a:t>114</a:t>
            </a:fld>
            <a:endParaRPr lang="zh-CN" altLang="en-US"/>
          </a:p>
        </p:txBody>
      </p:sp>
    </p:spTree>
    <p:extLst>
      <p:ext uri="{BB962C8B-B14F-4D97-AF65-F5344CB8AC3E}">
        <p14:creationId xmlns:p14="http://schemas.microsoft.com/office/powerpoint/2010/main" val="351849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两组数据进一步说明企业为了在经济放缓的情况下，对创新的执着。</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287660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1B10B5C-F9E1-4C1B-AF44-7857F252F55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3158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1B10B5C-F9E1-4C1B-AF44-7857F252F55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383444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1B10B5C-F9E1-4C1B-AF44-7857F252F55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787165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1B10B5C-F9E1-4C1B-AF44-7857F252F55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88013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81B10B5C-F9E1-4C1B-AF44-7857F252F55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664638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125</a:t>
            </a:fld>
            <a:endParaRPr lang="zh-CN" altLang="en-US"/>
          </a:p>
        </p:txBody>
      </p:sp>
    </p:spTree>
    <p:extLst>
      <p:ext uri="{BB962C8B-B14F-4D97-AF65-F5344CB8AC3E}">
        <p14:creationId xmlns:p14="http://schemas.microsoft.com/office/powerpoint/2010/main" val="2470688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智慧芽公司，作为全球领先的互联创新解决方案提供商，创立于</a:t>
            </a:r>
            <a:r>
              <a:rPr lang="en-US" altLang="zh-CN" dirty="0"/>
              <a:t>2007</a:t>
            </a:r>
            <a:r>
              <a:rPr lang="zh-CN" altLang="en-US" dirty="0"/>
              <a:t>年位于新加坡，目前已经建立了成熟的全球运营架构，包括中国，美国，英国和新加坡四大运营中心，业务覆盖全球，员工总数超过</a:t>
            </a:r>
            <a:r>
              <a:rPr lang="en-US" altLang="zh-CN" dirty="0"/>
              <a:t>800</a:t>
            </a:r>
            <a:r>
              <a:rPr lang="zh-CN" altLang="en-US" dirty="0"/>
              <a:t>人，其中研发占比</a:t>
            </a:r>
            <a:r>
              <a:rPr lang="en-US" altLang="zh-CN" dirty="0"/>
              <a:t>70%</a:t>
            </a:r>
            <a:r>
              <a:rPr lang="zh-CN" altLang="en-US" dirty="0"/>
              <a:t>，是国内知识产权和创新服务领域技术投入最大的一家科技型公司。</a:t>
            </a:r>
            <a:r>
              <a:rPr lang="en-US" altLang="zh-CN" dirty="0"/>
              <a:t>10</a:t>
            </a:r>
            <a:r>
              <a:rPr lang="zh-CN" altLang="en-US" dirty="0"/>
              <a:t>年来，智慧芽取得了高速成长，多次在全球范围内获得荣誉。</a:t>
            </a:r>
          </a:p>
          <a:p>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20884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sym typeface="+mn-ea"/>
              </a:rPr>
              <a:t>智慧芽凭借扎实的研发能力和更加贴近客户需求的创新性产品，</a:t>
            </a:r>
            <a:r>
              <a:rPr lang="zh-CN" altLang="en-US" dirty="0"/>
              <a:t>无论是国内市场还是国际市场，都</a:t>
            </a:r>
            <a:r>
              <a:rPr lang="zh-CN" altLang="en-US" dirty="0">
                <a:sym typeface="+mn-ea"/>
              </a:rPr>
              <a:t>获得了客户的支持和信任，既包括如美国的</a:t>
            </a:r>
            <a:r>
              <a:rPr lang="en-US" altLang="zh-CN" dirty="0">
                <a:sym typeface="+mn-ea"/>
              </a:rPr>
              <a:t>GE</a:t>
            </a:r>
            <a:r>
              <a:rPr lang="zh-CN" altLang="en-US" dirty="0">
                <a:sym typeface="+mn-ea"/>
              </a:rPr>
              <a:t>、</a:t>
            </a:r>
            <a:r>
              <a:rPr lang="en-US" altLang="zh-CN" dirty="0">
                <a:sym typeface="+mn-ea"/>
              </a:rPr>
              <a:t>IBM</a:t>
            </a:r>
            <a:r>
              <a:rPr lang="zh-CN" altLang="en-US" dirty="0">
                <a:sym typeface="+mn-ea"/>
              </a:rPr>
              <a:t>、</a:t>
            </a:r>
            <a:r>
              <a:rPr lang="en-US" altLang="zh-CN" dirty="0">
                <a:sym typeface="+mn-ea"/>
              </a:rPr>
              <a:t>ABB</a:t>
            </a:r>
            <a:r>
              <a:rPr lang="zh-CN" altLang="en-US" dirty="0">
                <a:sym typeface="+mn-ea"/>
              </a:rPr>
              <a:t>等老牌的行业领先创新机构，也包括如小米、百度、长虹、京东方等中国的创新公司，智慧芽不仅和这些众多的客户建立了稳定的合作关系，在服务这些客户过程中所积累的经验也为智慧芽下一个</a:t>
            </a:r>
            <a:r>
              <a:rPr lang="en-US" altLang="zh-CN" dirty="0">
                <a:sym typeface="+mn-ea"/>
              </a:rPr>
              <a:t>10</a:t>
            </a:r>
            <a:r>
              <a:rPr lang="zh-CN" altLang="en-US" dirty="0">
                <a:sym typeface="+mn-ea"/>
              </a:rPr>
              <a:t>年在更高层次上的发展提供了重要的坚实基础。</a:t>
            </a:r>
            <a:endParaRPr lang="zh-CN" alt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32639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智慧芽十年的发展与行业</a:t>
            </a:r>
            <a:r>
              <a:rPr lang="en-US" altLang="zh-CN" sz="1200" kern="1200" dirty="0">
                <a:solidFill>
                  <a:schemeClr val="tx1"/>
                </a:solidFill>
                <a:effectLst/>
                <a:latin typeface="+mn-lt"/>
                <a:ea typeface="+mn-ea"/>
                <a:cs typeface="+mn-cs"/>
              </a:rPr>
              <a:t>20</a:t>
            </a:r>
            <a:r>
              <a:rPr lang="zh-CN" altLang="en-US" sz="1200" kern="1200" dirty="0">
                <a:solidFill>
                  <a:schemeClr val="tx1"/>
                </a:solidFill>
                <a:effectLst/>
                <a:latin typeface="+mn-lt"/>
                <a:ea typeface="+mn-ea"/>
                <a:cs typeface="+mn-cs"/>
              </a:rPr>
              <a:t>多家高端机构建立良好合作关系，同时也有几十家媒体资源，随之发展，品牌也在行业也具有一定影响力。</a:t>
            </a:r>
            <a:r>
              <a:rPr lang="zh-CN" altLang="zh-CN" sz="1200" kern="1200" dirty="0">
                <a:solidFill>
                  <a:schemeClr val="tx1"/>
                </a:solidFill>
                <a:effectLst/>
                <a:latin typeface="+mn-lt"/>
                <a:ea typeface="+mn-ea"/>
                <a:cs typeface="+mn-cs"/>
              </a:rPr>
              <a:t>做这些事的目的是为了构建一个生态圈，</a:t>
            </a:r>
            <a:r>
              <a:rPr lang="zh-CN" altLang="en-US" sz="1200" kern="1200" dirty="0">
                <a:solidFill>
                  <a:schemeClr val="tx1"/>
                </a:solidFill>
                <a:effectLst/>
                <a:latin typeface="+mn-lt"/>
                <a:ea typeface="+mn-ea"/>
                <a:cs typeface="+mn-cs"/>
              </a:rPr>
              <a:t>以连接</a:t>
            </a:r>
            <a:r>
              <a:rPr lang="zh-CN" altLang="zh-CN" sz="1200" kern="1200" dirty="0">
                <a:solidFill>
                  <a:schemeClr val="tx1"/>
                </a:solidFill>
                <a:effectLst/>
                <a:latin typeface="+mn-lt"/>
                <a:ea typeface="+mn-ea"/>
                <a:cs typeface="+mn-cs"/>
              </a:rPr>
              <a:t>服务资源，为客户提供生态化的服务</a:t>
            </a:r>
            <a:r>
              <a:rPr lang="zh-CN" altLang="en-US" sz="1200" kern="1200" dirty="0">
                <a:solidFill>
                  <a:schemeClr val="tx1"/>
                </a:solidFill>
                <a:effectLst/>
                <a:latin typeface="+mn-lt"/>
                <a:ea typeface="+mn-ea"/>
                <a:cs typeface="+mn-cs"/>
              </a:rPr>
              <a:t>。特别是智慧芽学院，</a:t>
            </a:r>
            <a:r>
              <a:rPr lang="zh-CN" altLang="zh-CN" sz="1200" kern="1200" dirty="0">
                <a:solidFill>
                  <a:schemeClr val="tx1"/>
                </a:solidFill>
                <a:effectLst/>
                <a:latin typeface="+mn-lt"/>
                <a:ea typeface="+mn-ea"/>
                <a:cs typeface="+mn-cs"/>
              </a:rPr>
              <a:t>促进</a:t>
            </a:r>
            <a:r>
              <a:rPr lang="en-US" altLang="zh-CN" sz="1200" kern="1200" dirty="0">
                <a:solidFill>
                  <a:schemeClr val="tx1"/>
                </a:solidFill>
                <a:effectLst/>
                <a:latin typeface="+mn-lt"/>
                <a:ea typeface="+mn-ea"/>
                <a:cs typeface="+mn-cs"/>
              </a:rPr>
              <a:t>IP</a:t>
            </a:r>
            <a:r>
              <a:rPr lang="zh-CN" altLang="zh-CN" sz="1200" kern="1200" dirty="0">
                <a:solidFill>
                  <a:schemeClr val="tx1"/>
                </a:solidFill>
                <a:effectLst/>
                <a:latin typeface="+mn-lt"/>
                <a:ea typeface="+mn-ea"/>
                <a:cs typeface="+mn-cs"/>
              </a:rPr>
              <a:t>人的交流和成长</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成为</a:t>
            </a:r>
            <a:r>
              <a:rPr lang="en-US" altLang="zh-CN" sz="1200" kern="1200" dirty="0" err="1">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学习和提高的平台</a:t>
            </a:r>
            <a:r>
              <a:rPr lang="zh-CN" altLang="zh-CN" sz="1200" kern="1200" dirty="0">
                <a:solidFill>
                  <a:schemeClr val="tx1"/>
                </a:solidFill>
                <a:effectLst/>
                <a:latin typeface="+mn-lt"/>
                <a:ea typeface="+mn-ea"/>
                <a:cs typeface="+mn-cs"/>
              </a:rPr>
              <a:t>，获得广大的好评，构建智慧芽品牌的影响力。</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68041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智慧芽非常注重技术和专业的投入，引进人才，投入资源，近几年智慧芽在研发经费上投入超过</a:t>
            </a:r>
            <a:r>
              <a:rPr lang="en-US" altLang="zh-CN" dirty="0"/>
              <a:t>2</a:t>
            </a:r>
            <a:r>
              <a:rPr lang="zh-CN" altLang="en-US" dirty="0"/>
              <a:t>亿人民币。分别在世界各地建立研发团队。</a:t>
            </a:r>
            <a:endParaRPr lang="en-US" altLang="zh-CN"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8019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1978</a:t>
            </a:r>
            <a:r>
              <a:rPr lang="zh-CN" altLang="en-US" sz="1200" b="0" i="0" kern="1200" dirty="0">
                <a:solidFill>
                  <a:schemeClr val="tx1"/>
                </a:solidFill>
                <a:effectLst/>
                <a:latin typeface="+mn-lt"/>
                <a:ea typeface="+mn-ea"/>
                <a:cs typeface="+mn-cs"/>
              </a:rPr>
              <a:t>年中国开始改革开放，从计划经济转型市场经济，这个时期社会上涌现了大量的市场机会，开启了</a:t>
            </a:r>
            <a:r>
              <a:rPr lang="zh-CN" altLang="en-US" sz="1200" b="1" i="0" kern="1200" dirty="0">
                <a:solidFill>
                  <a:schemeClr val="tx1"/>
                </a:solidFill>
                <a:effectLst/>
                <a:latin typeface="+mn-lt"/>
                <a:ea typeface="+mn-ea"/>
                <a:cs typeface="+mn-cs"/>
              </a:rPr>
              <a:t>机会红利期</a:t>
            </a:r>
            <a:r>
              <a:rPr lang="zh-CN" altLang="en-US" sz="1200" b="0" i="0" kern="1200" dirty="0">
                <a:solidFill>
                  <a:schemeClr val="tx1"/>
                </a:solidFill>
                <a:effectLst/>
                <a:latin typeface="+mn-lt"/>
                <a:ea typeface="+mn-ea"/>
                <a:cs typeface="+mn-cs"/>
              </a:rPr>
              <a:t>的十年，只要肯放弃原有体制进行创业的，基本都能够找到发家致富的机会，那些第一批下海的企业家都坐拥了</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年的高速增长</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1989</a:t>
            </a:r>
            <a:r>
              <a:rPr lang="zh-CN" altLang="en-US" sz="1200" b="0" i="0" kern="1200" dirty="0">
                <a:solidFill>
                  <a:schemeClr val="tx1"/>
                </a:solidFill>
                <a:effectLst/>
                <a:latin typeface="+mn-lt"/>
                <a:ea typeface="+mn-ea"/>
                <a:cs typeface="+mn-cs"/>
              </a:rPr>
              <a:t>年起，以邓小平为代表的新一届领导人开启了“开放”政策，划定经济特区（注：</a:t>
            </a:r>
            <a:r>
              <a:rPr lang="en-US" altLang="zh-CN" sz="1200" b="0" i="0" kern="1200" dirty="0">
                <a:solidFill>
                  <a:schemeClr val="tx1"/>
                </a:solidFill>
                <a:effectLst/>
                <a:latin typeface="+mn-lt"/>
                <a:ea typeface="+mn-ea"/>
                <a:cs typeface="+mn-cs"/>
              </a:rPr>
              <a:t>1989</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月邓小平提出“出口特区”，</a:t>
            </a:r>
            <a:r>
              <a:rPr lang="en-US" altLang="zh-CN" sz="1200" b="0" i="0" kern="1200" dirty="0">
                <a:solidFill>
                  <a:schemeClr val="tx1"/>
                </a:solidFill>
                <a:effectLst/>
                <a:latin typeface="+mn-lt"/>
                <a:ea typeface="+mn-ea"/>
                <a:cs typeface="+mn-cs"/>
              </a:rPr>
              <a:t>1980</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月改“出口特区”为“经济特区”），允许产品进出口和人口流动，新一轮的人口流动就业时代开启，我们开始进入了“</a:t>
            </a:r>
            <a:r>
              <a:rPr lang="zh-CN" altLang="en-US" sz="1200" b="1" i="0" kern="1200" dirty="0">
                <a:solidFill>
                  <a:schemeClr val="tx1"/>
                </a:solidFill>
                <a:effectLst/>
                <a:latin typeface="+mn-lt"/>
                <a:ea typeface="+mn-ea"/>
                <a:cs typeface="+mn-cs"/>
              </a:rPr>
              <a:t>人口红利期</a:t>
            </a:r>
            <a:r>
              <a:rPr lang="zh-CN" altLang="en-US" sz="1200" b="0" i="0" kern="1200" dirty="0">
                <a:solidFill>
                  <a:schemeClr val="tx1"/>
                </a:solidFill>
                <a:effectLst/>
                <a:latin typeface="+mn-lt"/>
                <a:ea typeface="+mn-ea"/>
                <a:cs typeface="+mn-cs"/>
              </a:rPr>
              <a:t>”，剩余劳动力的充分就业，带动了中国经济的快速发展。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2001</a:t>
            </a:r>
            <a:r>
              <a:rPr lang="zh-CN" altLang="en-US" sz="1200" b="0" i="0" kern="1200" dirty="0">
                <a:solidFill>
                  <a:schemeClr val="tx1"/>
                </a:solidFill>
                <a:effectLst/>
                <a:latin typeface="+mn-lt"/>
                <a:ea typeface="+mn-ea"/>
                <a:cs typeface="+mn-cs"/>
              </a:rPr>
              <a:t>年中国顶住压力，进入</a:t>
            </a:r>
            <a:r>
              <a:rPr lang="en-US" altLang="zh-CN" sz="1200" b="0" i="0" kern="1200" dirty="0">
                <a:solidFill>
                  <a:schemeClr val="tx1"/>
                </a:solidFill>
                <a:effectLst/>
                <a:latin typeface="+mn-lt"/>
                <a:ea typeface="+mn-ea"/>
                <a:cs typeface="+mn-cs"/>
              </a:rPr>
              <a:t>WTO</a:t>
            </a:r>
            <a:r>
              <a:rPr lang="zh-CN" altLang="en-US" sz="1200" b="0" i="0" kern="1200" dirty="0">
                <a:solidFill>
                  <a:schemeClr val="tx1"/>
                </a:solidFill>
                <a:effectLst/>
                <a:latin typeface="+mn-lt"/>
                <a:ea typeface="+mn-ea"/>
                <a:cs typeface="+mn-cs"/>
              </a:rPr>
              <a:t>，逐步开放各种进出口政策，中国经济开启了新的一轮“出口”驱动的经济增长。这一轮增长的原始动力是中国同各国关贸协定的开放带动的“互通”，我们可以把这个时期看作是“</a:t>
            </a:r>
            <a:r>
              <a:rPr lang="zh-CN" altLang="en-US" sz="1200" b="1" i="0" kern="1200" dirty="0">
                <a:solidFill>
                  <a:schemeClr val="tx1"/>
                </a:solidFill>
                <a:effectLst/>
                <a:latin typeface="+mn-lt"/>
                <a:ea typeface="+mn-ea"/>
                <a:cs typeface="+mn-cs"/>
              </a:rPr>
              <a:t>政策红利期</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为了遏制中国经济增速的快速下滑，中国政府紧急出台了“救市”政策，推出了四万亿的投资计划。这时候通过大量的基础建设投资拉动中国经济的增长，然而资本的趋利天性，让资本很快融入到高回报率的行业和机会中，无法进入实体经济，造成某一些行业的高速增长（比如：房地产、金融证券），而整体增长收效甚微。这个时期我们可以看做是“</a:t>
            </a:r>
            <a:r>
              <a:rPr lang="zh-CN" altLang="en-US" sz="1200" b="1" i="0" kern="1200" dirty="0">
                <a:solidFill>
                  <a:schemeClr val="tx1"/>
                </a:solidFill>
                <a:effectLst/>
                <a:latin typeface="+mn-lt"/>
                <a:ea typeface="+mn-ea"/>
                <a:cs typeface="+mn-cs"/>
              </a:rPr>
              <a:t>资本红利期</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中国正启动“技术红利”，这是我们中央政府倡导的 “供给侧改革”、“调结构，转方式”、“双创”、“中国制造</a:t>
            </a:r>
            <a:r>
              <a:rPr lang="en-US" altLang="zh-CN" sz="1200" b="0" i="0" kern="1200" dirty="0">
                <a:solidFill>
                  <a:schemeClr val="tx1"/>
                </a:solidFill>
                <a:effectLst/>
                <a:latin typeface="+mn-lt"/>
                <a:ea typeface="+mn-ea"/>
                <a:cs typeface="+mn-cs"/>
              </a:rPr>
              <a:t>2025”</a:t>
            </a:r>
            <a:r>
              <a:rPr lang="zh-CN" altLang="en-US" sz="1200" b="0" i="0" kern="1200" dirty="0">
                <a:solidFill>
                  <a:schemeClr val="tx1"/>
                </a:solidFill>
                <a:effectLst/>
                <a:latin typeface="+mn-lt"/>
                <a:ea typeface="+mn-ea"/>
                <a:cs typeface="+mn-cs"/>
              </a:rPr>
              <a:t>等一系列政策的核心。</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64245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正是重视投入研发，我们具备了丰富的产品组合 －</a:t>
            </a:r>
            <a:r>
              <a:rPr lang="zh-CN" altLang="en-US" baseline="0" dirty="0"/>
              <a:t> 涵盖全球</a:t>
            </a:r>
            <a:r>
              <a:rPr lang="zh-CN" altLang="en-US" dirty="0"/>
              <a:t>数据检索、多维度的数据分析、全生命周期知识产权管理系统、创新人才培训平台、以及针对化学、生物等细分领域的专业产品。这些数据、信息和软件互联互通，贯穿企业创新研发工作的</a:t>
            </a:r>
            <a:r>
              <a:rPr lang="zh-CN" altLang="en-US" sz="1200" spc="-3" dirty="0">
                <a:solidFill>
                  <a:srgbClr val="2B9DB9"/>
                </a:solidFill>
                <a:latin typeface="华文黑体" panose="02010600040101010101" pitchFamily="2" charset="-122"/>
                <a:ea typeface="华文黑体" panose="02010600040101010101" pitchFamily="2" charset="-122"/>
                <a:cs typeface="华文黑体" panose="02010600040101010101" pitchFamily="2" charset="-122"/>
              </a:rPr>
              <a:t>整个生命周期。</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944540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因为智慧芽在过去这些年的突出表现，受到了国际一线风投机构的认可。</a:t>
            </a:r>
            <a:r>
              <a:rPr lang="en-US" altLang="zh-CN" dirty="0"/>
              <a:t>2016</a:t>
            </a:r>
            <a:r>
              <a:rPr lang="zh-CN" altLang="en-US" dirty="0"/>
              <a:t>年完成了</a:t>
            </a:r>
            <a:r>
              <a:rPr lang="en-US" altLang="zh-CN" dirty="0"/>
              <a:t>C</a:t>
            </a:r>
            <a:r>
              <a:rPr lang="zh-CN" altLang="en-US" dirty="0"/>
              <a:t>轮融资，投资方是全球著名的红杉资本和雷军先生的顺为资本。智慧芽也是国内唯一一家获得</a:t>
            </a:r>
            <a:r>
              <a:rPr lang="en-US" altLang="zh-CN" dirty="0"/>
              <a:t>C</a:t>
            </a:r>
            <a:r>
              <a:rPr lang="zh-CN" altLang="en-US" dirty="0"/>
              <a:t>轮融资的专利数据服务商。投资方肯定了智慧芽</a:t>
            </a:r>
            <a:r>
              <a:rPr lang="en-US" altLang="zh-CN" dirty="0"/>
              <a:t>10</a:t>
            </a:r>
            <a:r>
              <a:rPr lang="zh-CN" altLang="en-US" dirty="0"/>
              <a:t>年来在全球范围内为科技创新提供服务过程中的价值和潜力。</a:t>
            </a:r>
            <a:r>
              <a:rPr lang="zh-CN" altLang="zh-CN" sz="1200" kern="1200" dirty="0">
                <a:solidFill>
                  <a:schemeClr val="tx1"/>
                </a:solidFill>
                <a:effectLst/>
                <a:latin typeface="+mn-lt"/>
                <a:ea typeface="+mn-ea"/>
                <a:cs typeface="+mn-cs"/>
              </a:rPr>
              <a:t>未来</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年智慧芽会以</a:t>
            </a:r>
            <a:r>
              <a:rPr lang="zh-CN" altLang="en-US" sz="1200" kern="1200" dirty="0">
                <a:solidFill>
                  <a:schemeClr val="tx1"/>
                </a:solidFill>
                <a:effectLst/>
                <a:latin typeface="+mn-lt"/>
                <a:ea typeface="+mn-ea"/>
                <a:cs typeface="+mn-cs"/>
              </a:rPr>
              <a:t>更加开放的方式</a:t>
            </a:r>
            <a:r>
              <a:rPr lang="zh-CN" altLang="zh-CN" sz="1200" kern="1200" dirty="0">
                <a:solidFill>
                  <a:schemeClr val="tx1"/>
                </a:solidFill>
                <a:effectLst/>
                <a:latin typeface="+mn-lt"/>
                <a:ea typeface="+mn-ea"/>
                <a:cs typeface="+mn-cs"/>
              </a:rPr>
              <a:t>去服务全球更多客户。</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49804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zh-CN" sz="1200" kern="1200" dirty="0">
                <a:solidFill>
                  <a:schemeClr val="tx1"/>
                </a:solidFill>
                <a:effectLst/>
                <a:latin typeface="+mn-lt"/>
                <a:ea typeface="+mn-ea"/>
                <a:cs typeface="+mn-cs"/>
              </a:rPr>
              <a:t>过去十年，在数据库层面我们将继续拓展以创新为主的更多的数据资源，包括：专利、商标、</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作为一个技术为核心竞争力的科技公司，我们将继续在人工智能相关技术持续投入研发，让创新发挥更大的价值，服务于创新活动，面向政府、科研高校、企业，去提供标准化的产品，以及以</a:t>
            </a:r>
            <a:r>
              <a:rPr lang="en-US" altLang="zh-CN" sz="1200" kern="1200" dirty="0">
                <a:solidFill>
                  <a:schemeClr val="tx1"/>
                </a:solidFill>
                <a:effectLst/>
                <a:latin typeface="+mn-lt"/>
                <a:ea typeface="+mn-ea"/>
                <a:cs typeface="+mn-cs"/>
              </a:rPr>
              <a:t>API</a:t>
            </a:r>
            <a:r>
              <a:rPr lang="zh-CN" altLang="zh-CN" sz="1200" kern="1200" dirty="0">
                <a:solidFill>
                  <a:schemeClr val="tx1"/>
                </a:solidFill>
                <a:effectLst/>
                <a:latin typeface="+mn-lt"/>
                <a:ea typeface="+mn-ea"/>
                <a:cs typeface="+mn-cs"/>
              </a:rPr>
              <a:t>为基础提供开放式的多元化服务。</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535961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555555"/>
                </a:solidFill>
                <a:latin typeface="华文黑体" panose="02010600040101010101" pitchFamily="2" charset="-122"/>
                <a:ea typeface="华文黑体" panose="02010600040101010101" pitchFamily="2" charset="-122"/>
                <a:cs typeface="华文黑体" panose="02010600040101010101" pitchFamily="2" charset="-122"/>
              </a:rPr>
              <a:t>智慧芽一直在努力让繁琐枯燥的检索过程变得简单而高效。</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699094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555555"/>
                </a:solidFill>
                <a:latin typeface="华文黑体" panose="02010600040101010101" pitchFamily="2" charset="-122"/>
                <a:ea typeface="华文黑体" panose="02010600040101010101" pitchFamily="2" charset="-122"/>
                <a:cs typeface="华文黑体" panose="02010600040101010101" pitchFamily="2" charset="-122"/>
              </a:rPr>
              <a:t>智慧芽一直在努力让繁琐枯燥的检索过程变得简单而高效。</a:t>
            </a: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774875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555555"/>
                </a:solidFill>
                <a:latin typeface="华文黑体" panose="02010600040101010101" pitchFamily="2" charset="-122"/>
                <a:ea typeface="华文黑体" panose="02010600040101010101" pitchFamily="2" charset="-122"/>
                <a:cs typeface="华文黑体" panose="02010600040101010101" pitchFamily="2" charset="-122"/>
              </a:rPr>
              <a:t>智慧芽一直在努力让繁琐枯燥的检索过程变得简单而高效。</a:t>
            </a:r>
          </a:p>
        </p:txBody>
      </p:sp>
      <p:sp>
        <p:nvSpPr>
          <p:cNvPr id="4" name="幻灯片编号占位符 3"/>
          <p:cNvSpPr>
            <a:spLocks noGrp="1"/>
          </p:cNvSpPr>
          <p:nvPr>
            <p:ph type="sldNum" sz="quarter" idx="10"/>
          </p:nvPr>
        </p:nvSpPr>
        <p:spPr/>
        <p:txBody>
          <a:bodyPr/>
          <a:lstStyle/>
          <a:p>
            <a:fld id="{784F7939-6BA3-4176-80AC-3EC9066B48AB}" type="slidenum">
              <a:rPr lang="zh-CN" altLang="en-US" smtClean="0"/>
              <a:t>138</a:t>
            </a:fld>
            <a:endParaRPr lang="zh-CN" altLang="en-US"/>
          </a:p>
        </p:txBody>
      </p:sp>
    </p:spTree>
    <p:extLst>
      <p:ext uri="{BB962C8B-B14F-4D97-AF65-F5344CB8AC3E}">
        <p14:creationId xmlns:p14="http://schemas.microsoft.com/office/powerpoint/2010/main" val="5036061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rgbClr val="555555"/>
              </a:solidFill>
              <a:latin typeface="华文黑体" panose="02010600040101010101" pitchFamily="2" charset="-122"/>
              <a:ea typeface="华文黑体" panose="02010600040101010101" pitchFamily="2" charset="-122"/>
              <a:cs typeface="华文黑体" panose="02010600040101010101" pitchFamily="2" charset="-122"/>
            </a:endParaRPr>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4F7939-6BA3-4176-80AC-3EC9066B48AB}"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127661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DDBDD2-5240-4539-A7F5-94C7E447601C}" type="slidenum">
              <a:rPr lang="zh-CN" altLang="en-US" smtClean="0"/>
              <a:t>150</a:t>
            </a:fld>
            <a:endParaRPr lang="zh-CN" altLang="en-US"/>
          </a:p>
        </p:txBody>
      </p:sp>
    </p:spTree>
    <p:extLst>
      <p:ext uri="{BB962C8B-B14F-4D97-AF65-F5344CB8AC3E}">
        <p14:creationId xmlns:p14="http://schemas.microsoft.com/office/powerpoint/2010/main" val="1032253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在国内，企业成为创新主体，但是这些企业的创新能力不足，对外没有较强的科技领导者，对外依存度依然高，对内，创新成果不多，前沿领域研发少</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5757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市场变化快速，产品迭代要求快，替代技术层出不穷，跨学科跨领域协同创新特点明显，创新具备更加深刻的内涵，是各类知识体系与技术内核的结合，需要企业进行更深层次的外部结合。因此创新难度增加，效率降低。</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DDBDD2-5240-4539-A7F5-94C7E447601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4333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56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C817B7-5789-46BF-806A-C8C104CA3FC0}" type="datetimeFigureOut">
              <a:rPr lang="zh-CN" altLang="en-US" smtClean="0"/>
              <a:t>2018/4/3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6D8155-AA27-4D71-8162-9F65E69EA38A}" type="slidenum">
              <a:rPr lang="zh-CN" altLang="en-US" smtClean="0"/>
              <a:t>‹#›</a:t>
            </a:fld>
            <a:endParaRPr lang="zh-CN" altLang="en-US"/>
          </a:p>
        </p:txBody>
      </p:sp>
    </p:spTree>
    <p:extLst>
      <p:ext uri="{BB962C8B-B14F-4D97-AF65-F5344CB8AC3E}">
        <p14:creationId xmlns:p14="http://schemas.microsoft.com/office/powerpoint/2010/main" val="1145582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889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25980556-5D5F-434B-B3B4-C811DF31EBDF}"/>
              </a:ext>
            </a:extLst>
          </p:cNvPr>
          <p:cNvCxnSpPr>
            <a:cxnSpLocks/>
          </p:cNvCxnSpPr>
          <p:nvPr userDrawn="1"/>
        </p:nvCxnSpPr>
        <p:spPr>
          <a:xfrm>
            <a:off x="501232" y="921142"/>
            <a:ext cx="8516771" cy="0"/>
          </a:xfrm>
          <a:prstGeom prst="line">
            <a:avLst/>
          </a:prstGeom>
          <a:ln w="28575">
            <a:solidFill>
              <a:srgbClr val="328765"/>
            </a:solidFill>
            <a:prstDash val="soli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845702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6FC817B7-5789-46BF-806A-C8C104CA3FC0}" type="datetimeFigureOut">
              <a:rPr lang="zh-CN" altLang="en-US" smtClean="0"/>
              <a:t>2018/4/3</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76D8155-AA27-4D71-8162-9F65E69EA38A}" type="slidenum">
              <a:rPr lang="zh-CN" altLang="en-US" smtClean="0"/>
              <a:t>‹#›</a:t>
            </a:fld>
            <a:endParaRPr lang="zh-CN" altLang="en-US"/>
          </a:p>
        </p:txBody>
      </p:sp>
    </p:spTree>
    <p:extLst>
      <p:ext uri="{BB962C8B-B14F-4D97-AF65-F5344CB8AC3E}">
        <p14:creationId xmlns:p14="http://schemas.microsoft.com/office/powerpoint/2010/main" val="1942127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484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标题占位符 1"/>
          <p:cNvSpPr>
            <a:spLocks noGrp="1"/>
          </p:cNvSpPr>
          <p:nvPr>
            <p:ph type="title"/>
          </p:nvPr>
        </p:nvSpPr>
        <p:spPr>
          <a:xfrm>
            <a:off x="2603500" y="2105025"/>
            <a:ext cx="7073900" cy="1325563"/>
          </a:xfrm>
          <a:prstGeom prst="rect">
            <a:avLst/>
          </a:prstGeom>
        </p:spPr>
        <p:txBody>
          <a:bodyPr vert="horz" lIns="91440" tIns="45720" rIns="91440" bIns="45720" rtlCol="0" anchor="ctr">
            <a:normAutofit/>
          </a:bodyPr>
          <a:lstStyle>
            <a:lvl1pPr>
              <a:defRPr b="1">
                <a:solidFill>
                  <a:schemeClr val="bg2">
                    <a:lumMod val="2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23328223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1"/>
          <p:cNvSpPr>
            <a:spLocks noGrp="1"/>
          </p:cNvSpPr>
          <p:nvPr>
            <p:ph type="title"/>
          </p:nvPr>
        </p:nvSpPr>
        <p:spPr>
          <a:xfrm>
            <a:off x="533400" y="149225"/>
            <a:ext cx="10515600" cy="1325563"/>
          </a:xfrm>
          <a:prstGeom prst="rect">
            <a:avLst/>
          </a:prstGeom>
        </p:spPr>
        <p:txBody>
          <a:bodyPr vert="horz" lIns="91440" tIns="45720" rIns="91440" bIns="45720" rtlCol="0" anchor="ctr">
            <a:normAutofit/>
          </a:bodyPr>
          <a:lstStyle>
            <a:lvl1pPr>
              <a:defRPr sz="4000">
                <a:solidFill>
                  <a:schemeClr val="bg2">
                    <a:lumMod val="25000"/>
                  </a:schemeClr>
                </a:solidFill>
              </a:defRPr>
            </a:lvl1pPr>
          </a:lstStyle>
          <a:p>
            <a:r>
              <a:rPr lang="zh-CN" altLang="en-US" dirty="0"/>
              <a:t>单击此处编辑母版标题样式</a:t>
            </a:r>
          </a:p>
        </p:txBody>
      </p:sp>
      <p:sp>
        <p:nvSpPr>
          <p:cNvPr id="12" name="文本占位符 2"/>
          <p:cNvSpPr>
            <a:spLocks noGrp="1"/>
          </p:cNvSpPr>
          <p:nvPr>
            <p:ph idx="1" hasCustomPrompt="1"/>
          </p:nvPr>
        </p:nvSpPr>
        <p:spPr>
          <a:xfrm>
            <a:off x="533400" y="1635125"/>
            <a:ext cx="10515600" cy="4351338"/>
          </a:xfrm>
          <a:prstGeom prst="rect">
            <a:avLst/>
          </a:prstGeom>
        </p:spPr>
        <p:txBody>
          <a:bodyPr vert="horz" lIns="91440" tIns="45720" rIns="91440" bIns="45720" rtlCol="0">
            <a:normAutofit/>
          </a:bodyPr>
          <a:lstStyle>
            <a:lvl1pPr>
              <a:defRPr sz="2000">
                <a:solidFill>
                  <a:schemeClr val="bg2">
                    <a:lumMod val="25000"/>
                  </a:schemeClr>
                </a:solidFill>
                <a:latin typeface="+mj-ea"/>
                <a:ea typeface="+mj-ea"/>
              </a:defRPr>
            </a:lvl1pPr>
          </a:lstStyle>
          <a:p>
            <a:pPr lvl="0"/>
            <a:r>
              <a:rPr lang="zh-CN" altLang="en-US" dirty="0"/>
              <a:t>编辑母版文本样式</a:t>
            </a:r>
          </a:p>
        </p:txBody>
      </p:sp>
    </p:spTree>
    <p:extLst>
      <p:ext uri="{BB962C8B-B14F-4D97-AF65-F5344CB8AC3E}">
        <p14:creationId xmlns:p14="http://schemas.microsoft.com/office/powerpoint/2010/main" val="42153702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E7724A-067D-4D81-878F-43448B94FA9C}" type="datetimeFigureOut">
              <a:rPr lang="zh-CN" altLang="en-US" smtClean="0"/>
              <a:t>2018/4/3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013E92-86A8-436C-A805-BE367922FE68}" type="slidenum">
              <a:rPr lang="zh-CN" altLang="en-US" smtClean="0"/>
              <a:t>‹#›</a:t>
            </a:fld>
            <a:endParaRPr lang="zh-CN" altLang="en-US"/>
          </a:p>
        </p:txBody>
      </p:sp>
    </p:spTree>
    <p:extLst>
      <p:ext uri="{BB962C8B-B14F-4D97-AF65-F5344CB8AC3E}">
        <p14:creationId xmlns:p14="http://schemas.microsoft.com/office/powerpoint/2010/main" val="25149985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4911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3615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标题占位符 1"/>
          <p:cNvSpPr>
            <a:spLocks noGrp="1"/>
          </p:cNvSpPr>
          <p:nvPr>
            <p:ph type="title"/>
          </p:nvPr>
        </p:nvSpPr>
        <p:spPr>
          <a:xfrm>
            <a:off x="2603500" y="2105025"/>
            <a:ext cx="7073900" cy="1325563"/>
          </a:xfrm>
          <a:prstGeom prst="rect">
            <a:avLst/>
          </a:prstGeom>
        </p:spPr>
        <p:txBody>
          <a:bodyPr vert="horz" lIns="91440" tIns="45720" rIns="91440" bIns="45720" rtlCol="0" anchor="ctr">
            <a:normAutofit/>
          </a:bodyPr>
          <a:lstStyle>
            <a:lvl1pPr>
              <a:defRPr b="1">
                <a:solidFill>
                  <a:schemeClr val="bg2">
                    <a:lumMod val="2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39635479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28891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EEEABB-F052-46EB-8B5C-D5DFCE9C4547}" type="slidenum">
              <a:rPr lang="zh-CN" altLang="en-US" smtClean="0"/>
              <a:t>‹#›</a:t>
            </a:fld>
            <a:endParaRPr lang="zh-CN" altLang="en-US"/>
          </a:p>
        </p:txBody>
      </p:sp>
      <p:sp>
        <p:nvSpPr>
          <p:cNvPr id="7" name="object 4">
            <a:extLst>
              <a:ext uri="{FF2B5EF4-FFF2-40B4-BE49-F238E27FC236}">
                <a16:creationId xmlns:a16="http://schemas.microsoft.com/office/drawing/2014/main" id="{F75CB3EB-137A-429B-A008-9128A2ABD56B}"/>
              </a:ext>
            </a:extLst>
          </p:cNvPr>
          <p:cNvSpPr/>
          <p:nvPr userDrawn="1"/>
        </p:nvSpPr>
        <p:spPr>
          <a:xfrm>
            <a:off x="459765" y="355583"/>
            <a:ext cx="0" cy="2049061"/>
          </a:xfrm>
          <a:custGeom>
            <a:avLst/>
            <a:gdLst/>
            <a:ahLst/>
            <a:cxnLst/>
            <a:rect l="l" t="t" r="r" b="b"/>
            <a:pathLst>
              <a:path h="3276600">
                <a:moveTo>
                  <a:pt x="0" y="0"/>
                </a:moveTo>
                <a:lnTo>
                  <a:pt x="0" y="3276226"/>
                </a:lnTo>
              </a:path>
            </a:pathLst>
          </a:custGeom>
          <a:ln w="60921">
            <a:solidFill>
              <a:srgbClr val="AEBD38"/>
            </a:solidFill>
          </a:ln>
        </p:spPr>
        <p:txBody>
          <a:bodyPr wrap="square" lIns="0" tIns="0" rIns="0" bIns="0" rtlCol="0"/>
          <a:lstStyle/>
          <a:p>
            <a:pPr defTabSz="571796"/>
            <a:endParaRPr sz="1092" dirty="0">
              <a:solidFill>
                <a:prstClr val="black"/>
              </a:solidFill>
            </a:endParaRPr>
          </a:p>
        </p:txBody>
      </p:sp>
      <p:sp>
        <p:nvSpPr>
          <p:cNvPr id="8" name="object 5">
            <a:extLst>
              <a:ext uri="{FF2B5EF4-FFF2-40B4-BE49-F238E27FC236}">
                <a16:creationId xmlns:a16="http://schemas.microsoft.com/office/drawing/2014/main" id="{FEB63A7D-D540-4BB9-BA0F-D95CD6B2A61E}"/>
              </a:ext>
            </a:extLst>
          </p:cNvPr>
          <p:cNvSpPr/>
          <p:nvPr userDrawn="1"/>
        </p:nvSpPr>
        <p:spPr>
          <a:xfrm>
            <a:off x="459765" y="2404411"/>
            <a:ext cx="0" cy="2049061"/>
          </a:xfrm>
          <a:custGeom>
            <a:avLst/>
            <a:gdLst/>
            <a:ahLst/>
            <a:cxnLst/>
            <a:rect l="l" t="t" r="r" b="b"/>
            <a:pathLst>
              <a:path h="3276600">
                <a:moveTo>
                  <a:pt x="0" y="0"/>
                </a:moveTo>
                <a:lnTo>
                  <a:pt x="0" y="3276226"/>
                </a:lnTo>
              </a:path>
            </a:pathLst>
          </a:custGeom>
          <a:ln w="60921">
            <a:solidFill>
              <a:srgbClr val="78AF2B"/>
            </a:solidFill>
          </a:ln>
        </p:spPr>
        <p:txBody>
          <a:bodyPr wrap="square" lIns="0" tIns="0" rIns="0" bIns="0" rtlCol="0"/>
          <a:lstStyle/>
          <a:p>
            <a:pPr defTabSz="571796"/>
            <a:endParaRPr sz="1092" dirty="0">
              <a:solidFill>
                <a:prstClr val="black"/>
              </a:solidFill>
            </a:endParaRPr>
          </a:p>
        </p:txBody>
      </p:sp>
      <p:sp>
        <p:nvSpPr>
          <p:cNvPr id="9" name="object 6">
            <a:extLst>
              <a:ext uri="{FF2B5EF4-FFF2-40B4-BE49-F238E27FC236}">
                <a16:creationId xmlns:a16="http://schemas.microsoft.com/office/drawing/2014/main" id="{60647680-6859-46EB-97D8-50D317153284}"/>
              </a:ext>
            </a:extLst>
          </p:cNvPr>
          <p:cNvSpPr/>
          <p:nvPr userDrawn="1"/>
        </p:nvSpPr>
        <p:spPr>
          <a:xfrm>
            <a:off x="459765" y="4453237"/>
            <a:ext cx="0" cy="2049061"/>
          </a:xfrm>
          <a:custGeom>
            <a:avLst/>
            <a:gdLst/>
            <a:ahLst/>
            <a:cxnLst/>
            <a:rect l="l" t="t" r="r" b="b"/>
            <a:pathLst>
              <a:path h="3276600">
                <a:moveTo>
                  <a:pt x="0" y="0"/>
                </a:moveTo>
                <a:lnTo>
                  <a:pt x="0" y="3276216"/>
                </a:lnTo>
              </a:path>
            </a:pathLst>
          </a:custGeom>
          <a:ln w="60921">
            <a:solidFill>
              <a:srgbClr val="2D8461"/>
            </a:solidFill>
          </a:ln>
        </p:spPr>
        <p:txBody>
          <a:bodyPr wrap="square" lIns="0" tIns="0" rIns="0" bIns="0" rtlCol="0"/>
          <a:lstStyle/>
          <a:p>
            <a:pPr defTabSz="571796"/>
            <a:endParaRPr sz="1092" dirty="0">
              <a:solidFill>
                <a:prstClr val="black"/>
              </a:solidFill>
            </a:endParaRPr>
          </a:p>
        </p:txBody>
      </p:sp>
      <p:sp>
        <p:nvSpPr>
          <p:cNvPr id="10" name="object 3">
            <a:extLst>
              <a:ext uri="{FF2B5EF4-FFF2-40B4-BE49-F238E27FC236}">
                <a16:creationId xmlns:a16="http://schemas.microsoft.com/office/drawing/2014/main" id="{BBF67BBF-FD8C-465C-8182-108CDFC83F88}"/>
              </a:ext>
            </a:extLst>
          </p:cNvPr>
          <p:cNvSpPr/>
          <p:nvPr userDrawn="1"/>
        </p:nvSpPr>
        <p:spPr>
          <a:xfrm>
            <a:off x="9284023" y="228973"/>
            <a:ext cx="2545131" cy="438401"/>
          </a:xfrm>
          <a:prstGeom prst="rect">
            <a:avLst/>
          </a:prstGeom>
          <a:blipFill>
            <a:blip r:embed="rId2" cstate="print"/>
            <a:stretch>
              <a:fillRect/>
            </a:stretch>
          </a:blipFill>
        </p:spPr>
        <p:txBody>
          <a:bodyPr wrap="square" lIns="0" tIns="0" rIns="0" bIns="0" rtlCol="0"/>
          <a:lstStyle/>
          <a:p>
            <a:pPr defTabSz="571796"/>
            <a:endParaRPr sz="1092" dirty="0">
              <a:solidFill>
                <a:prstClr val="black"/>
              </a:solidFill>
            </a:endParaRPr>
          </a:p>
        </p:txBody>
      </p:sp>
    </p:spTree>
    <p:extLst>
      <p:ext uri="{BB962C8B-B14F-4D97-AF65-F5344CB8AC3E}">
        <p14:creationId xmlns:p14="http://schemas.microsoft.com/office/powerpoint/2010/main" val="538102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844504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31962132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3698212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12648745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91836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15266929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21191361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23591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标题占位符 1"/>
          <p:cNvSpPr>
            <a:spLocks noGrp="1"/>
          </p:cNvSpPr>
          <p:nvPr>
            <p:ph type="title"/>
          </p:nvPr>
        </p:nvSpPr>
        <p:spPr>
          <a:xfrm>
            <a:off x="533400" y="149225"/>
            <a:ext cx="10515600" cy="1325563"/>
          </a:xfrm>
          <a:prstGeom prst="rect">
            <a:avLst/>
          </a:prstGeom>
        </p:spPr>
        <p:txBody>
          <a:bodyPr vert="horz" lIns="91440" tIns="45720" rIns="91440" bIns="45720" rtlCol="0" anchor="ctr">
            <a:normAutofit/>
          </a:bodyPr>
          <a:lstStyle>
            <a:lvl1pPr>
              <a:defRPr sz="4000">
                <a:solidFill>
                  <a:schemeClr val="bg2">
                    <a:lumMod val="25000"/>
                  </a:schemeClr>
                </a:solidFill>
              </a:defRPr>
            </a:lvl1pPr>
          </a:lstStyle>
          <a:p>
            <a:r>
              <a:rPr lang="zh-CN" altLang="en-US" dirty="0"/>
              <a:t>单击此处编辑母版标题样式</a:t>
            </a:r>
          </a:p>
        </p:txBody>
      </p:sp>
      <p:sp>
        <p:nvSpPr>
          <p:cNvPr id="12" name="文本占位符 2"/>
          <p:cNvSpPr>
            <a:spLocks noGrp="1"/>
          </p:cNvSpPr>
          <p:nvPr>
            <p:ph idx="1" hasCustomPrompt="1"/>
          </p:nvPr>
        </p:nvSpPr>
        <p:spPr>
          <a:xfrm>
            <a:off x="533400" y="1635125"/>
            <a:ext cx="10515600" cy="4351338"/>
          </a:xfrm>
          <a:prstGeom prst="rect">
            <a:avLst/>
          </a:prstGeom>
        </p:spPr>
        <p:txBody>
          <a:bodyPr vert="horz" lIns="91440" tIns="45720" rIns="91440" bIns="45720" rtlCol="0">
            <a:normAutofit/>
          </a:bodyPr>
          <a:lstStyle>
            <a:lvl1pPr>
              <a:defRPr sz="2000">
                <a:solidFill>
                  <a:schemeClr val="bg2">
                    <a:lumMod val="25000"/>
                  </a:schemeClr>
                </a:solidFill>
                <a:latin typeface="+mj-ea"/>
                <a:ea typeface="+mj-ea"/>
              </a:defRPr>
            </a:lvl1pPr>
          </a:lstStyle>
          <a:p>
            <a:pPr lvl="0"/>
            <a:r>
              <a:rPr lang="zh-CN" altLang="en-US" dirty="0"/>
              <a:t>编辑母版文本样式</a:t>
            </a:r>
          </a:p>
        </p:txBody>
      </p:sp>
    </p:spTree>
    <p:extLst>
      <p:ext uri="{BB962C8B-B14F-4D97-AF65-F5344CB8AC3E}">
        <p14:creationId xmlns:p14="http://schemas.microsoft.com/office/powerpoint/2010/main" val="29903983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16642906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CCF4EA9-B6EB-4E37-B0C3-2A92C198DAA3}" type="datetimeFigureOut">
              <a:rPr lang="zh-CN" altLang="en-US" smtClean="0"/>
              <a:t>2018/4/3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161548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8945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2630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65177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0176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5579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3" y="1740264"/>
            <a:ext cx="3725863" cy="3790950"/>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80"/>
            <a:ext cx="2017554" cy="2911770"/>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grpSp>
        <p:nvGrpSpPr>
          <p:cNvPr id="14" name="Group 111">
            <a:extLst>
              <a:ext uri="{FF2B5EF4-FFF2-40B4-BE49-F238E27FC236}">
                <a16:creationId xmlns:a16="http://schemas.microsoft.com/office/drawing/2014/main" id="{2E38F280-B416-4D86-9578-2B6895B9FC34}"/>
              </a:ext>
            </a:extLst>
          </p:cNvPr>
          <p:cNvGrpSpPr>
            <a:grpSpLocks/>
          </p:cNvGrpSpPr>
          <p:nvPr userDrawn="1"/>
        </p:nvGrpSpPr>
        <p:grpSpPr bwMode="auto">
          <a:xfrm>
            <a:off x="2553063" y="2200639"/>
            <a:ext cx="3687763" cy="2727325"/>
            <a:chOff x="1718" y="1700"/>
            <a:chExt cx="3490" cy="1718"/>
          </a:xfrm>
        </p:grpSpPr>
        <p:sp>
          <p:nvSpPr>
            <p:cNvPr id="15" name="Line 77">
              <a:extLst>
                <a:ext uri="{FF2B5EF4-FFF2-40B4-BE49-F238E27FC236}">
                  <a16:creationId xmlns:a16="http://schemas.microsoft.com/office/drawing/2014/main" id="{044F3ACA-C9B6-455C-9ACE-3D35FA1A6B93}"/>
                </a:ext>
              </a:extLst>
            </p:cNvPr>
            <p:cNvSpPr>
              <a:spLocks noChangeShapeType="1"/>
            </p:cNvSpPr>
            <p:nvPr/>
          </p:nvSpPr>
          <p:spPr bwMode="black">
            <a:xfrm>
              <a:off x="1718" y="1700"/>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sp>
          <p:nvSpPr>
            <p:cNvPr id="16" name="Line 78">
              <a:extLst>
                <a:ext uri="{FF2B5EF4-FFF2-40B4-BE49-F238E27FC236}">
                  <a16:creationId xmlns:a16="http://schemas.microsoft.com/office/drawing/2014/main" id="{25610667-8390-4EAC-9FAF-82D0F8C17914}"/>
                </a:ext>
              </a:extLst>
            </p:cNvPr>
            <p:cNvSpPr>
              <a:spLocks noChangeShapeType="1"/>
            </p:cNvSpPr>
            <p:nvPr/>
          </p:nvSpPr>
          <p:spPr bwMode="black">
            <a:xfrm>
              <a:off x="1718" y="1991"/>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sp>
          <p:nvSpPr>
            <p:cNvPr id="17" name="Line 79">
              <a:extLst>
                <a:ext uri="{FF2B5EF4-FFF2-40B4-BE49-F238E27FC236}">
                  <a16:creationId xmlns:a16="http://schemas.microsoft.com/office/drawing/2014/main" id="{85A4974D-4891-4C83-A2D2-086B8177A002}"/>
                </a:ext>
              </a:extLst>
            </p:cNvPr>
            <p:cNvSpPr>
              <a:spLocks noChangeShapeType="1"/>
            </p:cNvSpPr>
            <p:nvPr/>
          </p:nvSpPr>
          <p:spPr bwMode="black">
            <a:xfrm>
              <a:off x="1718" y="2281"/>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sp>
          <p:nvSpPr>
            <p:cNvPr id="18" name="Line 80">
              <a:extLst>
                <a:ext uri="{FF2B5EF4-FFF2-40B4-BE49-F238E27FC236}">
                  <a16:creationId xmlns:a16="http://schemas.microsoft.com/office/drawing/2014/main" id="{93231BC0-94BA-40A7-B771-E0EC2FB065B4}"/>
                </a:ext>
              </a:extLst>
            </p:cNvPr>
            <p:cNvSpPr>
              <a:spLocks noChangeShapeType="1"/>
            </p:cNvSpPr>
            <p:nvPr/>
          </p:nvSpPr>
          <p:spPr bwMode="black">
            <a:xfrm>
              <a:off x="1718" y="2571"/>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sp>
          <p:nvSpPr>
            <p:cNvPr id="19" name="Line 81">
              <a:extLst>
                <a:ext uri="{FF2B5EF4-FFF2-40B4-BE49-F238E27FC236}">
                  <a16:creationId xmlns:a16="http://schemas.microsoft.com/office/drawing/2014/main" id="{52A80C5B-38AD-4CEF-8B10-C3BC9C3F7ED3}"/>
                </a:ext>
              </a:extLst>
            </p:cNvPr>
            <p:cNvSpPr>
              <a:spLocks noChangeShapeType="1"/>
            </p:cNvSpPr>
            <p:nvPr/>
          </p:nvSpPr>
          <p:spPr bwMode="black">
            <a:xfrm>
              <a:off x="1718" y="2837"/>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sp>
          <p:nvSpPr>
            <p:cNvPr id="20" name="Line 82">
              <a:extLst>
                <a:ext uri="{FF2B5EF4-FFF2-40B4-BE49-F238E27FC236}">
                  <a16:creationId xmlns:a16="http://schemas.microsoft.com/office/drawing/2014/main" id="{E0A3E43B-37FE-4914-B36D-4AD6EFF621F2}"/>
                </a:ext>
              </a:extLst>
            </p:cNvPr>
            <p:cNvSpPr>
              <a:spLocks noChangeShapeType="1"/>
            </p:cNvSpPr>
            <p:nvPr/>
          </p:nvSpPr>
          <p:spPr bwMode="black">
            <a:xfrm>
              <a:off x="1718" y="3128"/>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sp>
          <p:nvSpPr>
            <p:cNvPr id="21" name="Line 83">
              <a:extLst>
                <a:ext uri="{FF2B5EF4-FFF2-40B4-BE49-F238E27FC236}">
                  <a16:creationId xmlns:a16="http://schemas.microsoft.com/office/drawing/2014/main" id="{6E9952CE-04EA-4308-B8DE-4D671CE745E2}"/>
                </a:ext>
              </a:extLst>
            </p:cNvPr>
            <p:cNvSpPr>
              <a:spLocks noChangeShapeType="1"/>
            </p:cNvSpPr>
            <p:nvPr/>
          </p:nvSpPr>
          <p:spPr bwMode="black">
            <a:xfrm>
              <a:off x="1718" y="3418"/>
              <a:ext cx="3490" cy="0"/>
            </a:xfrm>
            <a:prstGeom prst="line">
              <a:avLst/>
            </a:prstGeom>
            <a:noFill/>
            <a:ln w="9525">
              <a:solidFill>
                <a:srgbClr val="EAEAEA">
                  <a:alpha val="79999"/>
                </a:srgbClr>
              </a:solidFill>
              <a:prstDash val="dash"/>
              <a:round/>
              <a:headEnd/>
              <a:tailEnd/>
            </a:ln>
          </p:spPr>
          <p:txBody>
            <a:bodyPr wrap="none" anchor="ctr"/>
            <a:lstStyle/>
            <a:p>
              <a:endParaRPr lang="zh-CN" altLang="en-US"/>
            </a:p>
          </p:txBody>
        </p:sp>
      </p:gr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6240826" y="1635489"/>
            <a:ext cx="153987" cy="3906838"/>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50" name="Text Box 211">
            <a:extLst>
              <a:ext uri="{FF2B5EF4-FFF2-40B4-BE49-F238E27FC236}">
                <a16:creationId xmlns:a16="http://schemas.microsoft.com/office/drawing/2014/main" id="{BC61E67A-982C-4D0D-9DAA-8733A0778E4A}"/>
              </a:ext>
            </a:extLst>
          </p:cNvPr>
          <p:cNvSpPr txBox="1">
            <a:spLocks noChangeArrowheads="1"/>
          </p:cNvSpPr>
          <p:nvPr userDrawn="1"/>
        </p:nvSpPr>
        <p:spPr bwMode="black">
          <a:xfrm>
            <a:off x="3629388" y="1894252"/>
            <a:ext cx="1495425" cy="304800"/>
          </a:xfrm>
          <a:prstGeom prst="rect">
            <a:avLst/>
          </a:prstGeom>
          <a:noFill/>
          <a:ln w="9525" algn="ctr">
            <a:noFill/>
            <a:miter lim="800000"/>
            <a:headEnd/>
            <a:tailEnd/>
          </a:ln>
        </p:spPr>
        <p:txBody>
          <a:bodyPr wrap="none">
            <a:spAutoFit/>
          </a:bodyPr>
          <a:lstStyle/>
          <a:p>
            <a:pPr algn="l"/>
            <a:r>
              <a:rPr lang="en-US" altLang="zh-CN" sz="1400" dirty="0">
                <a:solidFill>
                  <a:srgbClr val="FFFFFF"/>
                </a:solidFill>
                <a:ea typeface="宋体" pitchFamily="2" charset="-122"/>
              </a:rPr>
              <a:t>Click to add Title</a:t>
            </a:r>
          </a:p>
        </p:txBody>
      </p:sp>
      <p:sp>
        <p:nvSpPr>
          <p:cNvPr id="51" name="Text Box 212">
            <a:extLst>
              <a:ext uri="{FF2B5EF4-FFF2-40B4-BE49-F238E27FC236}">
                <a16:creationId xmlns:a16="http://schemas.microsoft.com/office/drawing/2014/main" id="{09C307DA-5B89-4F35-A9D5-460F4FFC4124}"/>
              </a:ext>
            </a:extLst>
          </p:cNvPr>
          <p:cNvSpPr txBox="1">
            <a:spLocks noChangeArrowheads="1"/>
          </p:cNvSpPr>
          <p:nvPr userDrawn="1"/>
        </p:nvSpPr>
        <p:spPr bwMode="black">
          <a:xfrm>
            <a:off x="3629388" y="2354627"/>
            <a:ext cx="1495425" cy="304800"/>
          </a:xfrm>
          <a:prstGeom prst="rect">
            <a:avLst/>
          </a:prstGeom>
          <a:noFill/>
          <a:ln w="9525" algn="ctr">
            <a:noFill/>
            <a:miter lim="800000"/>
            <a:headEnd/>
            <a:tailEnd/>
          </a:ln>
        </p:spPr>
        <p:txBody>
          <a:bodyPr wrap="none">
            <a:spAutoFit/>
          </a:bodyPr>
          <a:lstStyle/>
          <a:p>
            <a:pPr algn="l"/>
            <a:r>
              <a:rPr lang="en-US" altLang="zh-CN" sz="1400">
                <a:solidFill>
                  <a:srgbClr val="FFFFFF"/>
                </a:solidFill>
                <a:ea typeface="宋体" pitchFamily="2" charset="-122"/>
              </a:rPr>
              <a:t>Click to add Title</a:t>
            </a:r>
          </a:p>
        </p:txBody>
      </p:sp>
      <p:sp>
        <p:nvSpPr>
          <p:cNvPr id="52" name="Text Box 213">
            <a:extLst>
              <a:ext uri="{FF2B5EF4-FFF2-40B4-BE49-F238E27FC236}">
                <a16:creationId xmlns:a16="http://schemas.microsoft.com/office/drawing/2014/main" id="{DE27E0FF-E8D6-481D-AE11-07E84103A7AC}"/>
              </a:ext>
            </a:extLst>
          </p:cNvPr>
          <p:cNvSpPr txBox="1">
            <a:spLocks noChangeArrowheads="1"/>
          </p:cNvSpPr>
          <p:nvPr userDrawn="1"/>
        </p:nvSpPr>
        <p:spPr bwMode="black">
          <a:xfrm>
            <a:off x="3629388" y="2815002"/>
            <a:ext cx="1495425" cy="304800"/>
          </a:xfrm>
          <a:prstGeom prst="rect">
            <a:avLst/>
          </a:prstGeom>
          <a:noFill/>
          <a:ln w="9525" algn="ctr">
            <a:noFill/>
            <a:miter lim="800000"/>
            <a:headEnd/>
            <a:tailEnd/>
          </a:ln>
        </p:spPr>
        <p:txBody>
          <a:bodyPr wrap="none">
            <a:spAutoFit/>
          </a:bodyPr>
          <a:lstStyle/>
          <a:p>
            <a:pPr algn="l"/>
            <a:r>
              <a:rPr lang="en-US" altLang="zh-CN" sz="1400">
                <a:solidFill>
                  <a:srgbClr val="FFFFFF"/>
                </a:solidFill>
                <a:ea typeface="宋体" pitchFamily="2" charset="-122"/>
              </a:rPr>
              <a:t>Click to add Title</a:t>
            </a:r>
          </a:p>
        </p:txBody>
      </p:sp>
      <p:sp>
        <p:nvSpPr>
          <p:cNvPr id="53" name="Text Box 214">
            <a:extLst>
              <a:ext uri="{FF2B5EF4-FFF2-40B4-BE49-F238E27FC236}">
                <a16:creationId xmlns:a16="http://schemas.microsoft.com/office/drawing/2014/main" id="{51078F89-0D6F-4D94-9DE4-8CD6EE81D169}"/>
              </a:ext>
            </a:extLst>
          </p:cNvPr>
          <p:cNvSpPr txBox="1">
            <a:spLocks noChangeArrowheads="1"/>
          </p:cNvSpPr>
          <p:nvPr userDrawn="1"/>
        </p:nvSpPr>
        <p:spPr bwMode="black">
          <a:xfrm>
            <a:off x="3629388" y="3276964"/>
            <a:ext cx="1495425" cy="304800"/>
          </a:xfrm>
          <a:prstGeom prst="rect">
            <a:avLst/>
          </a:prstGeom>
          <a:noFill/>
          <a:ln w="9525" algn="ctr">
            <a:noFill/>
            <a:miter lim="800000"/>
            <a:headEnd/>
            <a:tailEnd/>
          </a:ln>
        </p:spPr>
        <p:txBody>
          <a:bodyPr wrap="none">
            <a:spAutoFit/>
          </a:bodyPr>
          <a:lstStyle/>
          <a:p>
            <a:pPr algn="l"/>
            <a:r>
              <a:rPr lang="en-US" altLang="zh-CN" sz="1400">
                <a:solidFill>
                  <a:srgbClr val="FFFFFF"/>
                </a:solidFill>
                <a:ea typeface="宋体" pitchFamily="2" charset="-122"/>
              </a:rPr>
              <a:t>Click to add Title</a:t>
            </a:r>
          </a:p>
        </p:txBody>
      </p:sp>
      <p:sp>
        <p:nvSpPr>
          <p:cNvPr id="54" name="Text Box 215">
            <a:extLst>
              <a:ext uri="{FF2B5EF4-FFF2-40B4-BE49-F238E27FC236}">
                <a16:creationId xmlns:a16="http://schemas.microsoft.com/office/drawing/2014/main" id="{BAA73445-63FD-4D82-B9B5-3C038E19A333}"/>
              </a:ext>
            </a:extLst>
          </p:cNvPr>
          <p:cNvSpPr txBox="1">
            <a:spLocks noChangeArrowheads="1"/>
          </p:cNvSpPr>
          <p:nvPr userDrawn="1"/>
        </p:nvSpPr>
        <p:spPr bwMode="black">
          <a:xfrm>
            <a:off x="3629388" y="3699239"/>
            <a:ext cx="1495425" cy="304800"/>
          </a:xfrm>
          <a:prstGeom prst="rect">
            <a:avLst/>
          </a:prstGeom>
          <a:noFill/>
          <a:ln w="9525" algn="ctr">
            <a:noFill/>
            <a:miter lim="800000"/>
            <a:headEnd/>
            <a:tailEnd/>
          </a:ln>
        </p:spPr>
        <p:txBody>
          <a:bodyPr wrap="none">
            <a:spAutoFit/>
          </a:bodyPr>
          <a:lstStyle/>
          <a:p>
            <a:pPr algn="l"/>
            <a:r>
              <a:rPr lang="en-US" altLang="zh-CN" sz="1400">
                <a:solidFill>
                  <a:srgbClr val="FFFFFF"/>
                </a:solidFill>
                <a:ea typeface="宋体" pitchFamily="2" charset="-122"/>
              </a:rPr>
              <a:t>Click to add Title</a:t>
            </a:r>
          </a:p>
        </p:txBody>
      </p:sp>
      <p:sp>
        <p:nvSpPr>
          <p:cNvPr id="55" name="Text Box 216">
            <a:extLst>
              <a:ext uri="{FF2B5EF4-FFF2-40B4-BE49-F238E27FC236}">
                <a16:creationId xmlns:a16="http://schemas.microsoft.com/office/drawing/2014/main" id="{4C3EE462-3C5E-401B-BBCF-82D6EF7B1C6B}"/>
              </a:ext>
            </a:extLst>
          </p:cNvPr>
          <p:cNvSpPr txBox="1">
            <a:spLocks noChangeArrowheads="1"/>
          </p:cNvSpPr>
          <p:nvPr userDrawn="1"/>
        </p:nvSpPr>
        <p:spPr bwMode="black">
          <a:xfrm>
            <a:off x="3629388" y="4159614"/>
            <a:ext cx="1495425" cy="304800"/>
          </a:xfrm>
          <a:prstGeom prst="rect">
            <a:avLst/>
          </a:prstGeom>
          <a:noFill/>
          <a:ln w="9525" algn="ctr">
            <a:noFill/>
            <a:miter lim="800000"/>
            <a:headEnd/>
            <a:tailEnd/>
          </a:ln>
        </p:spPr>
        <p:txBody>
          <a:bodyPr wrap="none">
            <a:spAutoFit/>
          </a:bodyPr>
          <a:lstStyle/>
          <a:p>
            <a:pPr algn="l"/>
            <a:r>
              <a:rPr lang="en-US" altLang="zh-CN" sz="1400">
                <a:solidFill>
                  <a:srgbClr val="FFFFFF"/>
                </a:solidFill>
                <a:ea typeface="宋体" pitchFamily="2" charset="-122"/>
              </a:rPr>
              <a:t>Click to add Title</a:t>
            </a:r>
          </a:p>
        </p:txBody>
      </p:sp>
      <p:sp>
        <p:nvSpPr>
          <p:cNvPr id="56" name="Text Box 217">
            <a:extLst>
              <a:ext uri="{FF2B5EF4-FFF2-40B4-BE49-F238E27FC236}">
                <a16:creationId xmlns:a16="http://schemas.microsoft.com/office/drawing/2014/main" id="{86DB14C3-562D-4917-8573-B8AFEC58F2F5}"/>
              </a:ext>
            </a:extLst>
          </p:cNvPr>
          <p:cNvSpPr txBox="1">
            <a:spLocks noChangeArrowheads="1"/>
          </p:cNvSpPr>
          <p:nvPr userDrawn="1"/>
        </p:nvSpPr>
        <p:spPr bwMode="black">
          <a:xfrm>
            <a:off x="3629388" y="4619989"/>
            <a:ext cx="1495425" cy="304800"/>
          </a:xfrm>
          <a:prstGeom prst="rect">
            <a:avLst/>
          </a:prstGeom>
          <a:noFill/>
          <a:ln w="9525" algn="ctr">
            <a:noFill/>
            <a:miter lim="800000"/>
            <a:headEnd/>
            <a:tailEnd/>
          </a:ln>
        </p:spPr>
        <p:txBody>
          <a:bodyPr wrap="none">
            <a:spAutoFit/>
          </a:bodyPr>
          <a:lstStyle/>
          <a:p>
            <a:pPr algn="l"/>
            <a:r>
              <a:rPr lang="en-US" altLang="zh-CN" sz="1400" dirty="0">
                <a:solidFill>
                  <a:srgbClr val="FFFFFF"/>
                </a:solidFill>
                <a:ea typeface="宋体" pitchFamily="2" charset="-122"/>
              </a:rPr>
              <a:t>Click to add Title</a:t>
            </a:r>
          </a:p>
        </p:txBody>
      </p:sp>
      <p:sp>
        <p:nvSpPr>
          <p:cNvPr id="57" name="Text Box 218">
            <a:extLst>
              <a:ext uri="{FF2B5EF4-FFF2-40B4-BE49-F238E27FC236}">
                <a16:creationId xmlns:a16="http://schemas.microsoft.com/office/drawing/2014/main" id="{19DC0BF8-FBFD-4A0B-8535-261022829ABD}"/>
              </a:ext>
            </a:extLst>
          </p:cNvPr>
          <p:cNvSpPr txBox="1">
            <a:spLocks noChangeArrowheads="1"/>
          </p:cNvSpPr>
          <p:nvPr userDrawn="1"/>
        </p:nvSpPr>
        <p:spPr bwMode="black">
          <a:xfrm>
            <a:off x="3629388" y="5045439"/>
            <a:ext cx="1495425" cy="304800"/>
          </a:xfrm>
          <a:prstGeom prst="rect">
            <a:avLst/>
          </a:prstGeom>
          <a:noFill/>
          <a:ln w="9525" algn="ctr">
            <a:noFill/>
            <a:miter lim="800000"/>
            <a:headEnd/>
            <a:tailEnd/>
          </a:ln>
        </p:spPr>
        <p:txBody>
          <a:bodyPr wrap="none">
            <a:spAutoFit/>
          </a:bodyPr>
          <a:lstStyle/>
          <a:p>
            <a:pPr algn="l"/>
            <a:r>
              <a:rPr lang="en-US" altLang="zh-CN" sz="1400">
                <a:solidFill>
                  <a:srgbClr val="FFFFFF"/>
                </a:solidFill>
                <a:ea typeface="宋体" pitchFamily="2" charset="-122"/>
              </a:rPr>
              <a:t>Click to add Title</a:t>
            </a: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6394813" y="1738236"/>
            <a:ext cx="3324331" cy="3790950"/>
          </a:xfrm>
          <a:prstGeom prst="rect">
            <a:avLst/>
          </a:prstGeom>
          <a:solidFill>
            <a:srgbClr val="24496E">
              <a:alpha val="29019"/>
            </a:srgbClr>
          </a:solidFill>
          <a:ln w="9525" algn="ctr">
            <a:noFill/>
            <a:miter lim="800000"/>
            <a:headEnd/>
            <a:tailEnd/>
          </a:ln>
        </p:spPr>
        <p:txBody>
          <a:bodyPr wrap="none" anchor="ctr"/>
          <a:lstStyle/>
          <a:p>
            <a:endParaRPr lang="zh-CN" altLang="en-US">
              <a:ea typeface="宋体" pitchFamily="2" charset="-122"/>
            </a:endParaRPr>
          </a:p>
        </p:txBody>
      </p:sp>
      <p:sp>
        <p:nvSpPr>
          <p:cNvPr id="79" name="Text Box 175">
            <a:extLst>
              <a:ext uri="{FF2B5EF4-FFF2-40B4-BE49-F238E27FC236}">
                <a16:creationId xmlns:a16="http://schemas.microsoft.com/office/drawing/2014/main" id="{F18C817E-EDE0-4C9D-A97E-102560FF0510}"/>
              </a:ext>
            </a:extLst>
          </p:cNvPr>
          <p:cNvSpPr txBox="1">
            <a:spLocks noChangeArrowheads="1"/>
          </p:cNvSpPr>
          <p:nvPr userDrawn="1"/>
        </p:nvSpPr>
        <p:spPr bwMode="black">
          <a:xfrm>
            <a:off x="6394813" y="2293861"/>
            <a:ext cx="1958975" cy="1314450"/>
          </a:xfrm>
          <a:prstGeom prst="rect">
            <a:avLst/>
          </a:prstGeom>
          <a:noFill/>
          <a:ln w="9525" algn="ctr">
            <a:noFill/>
            <a:miter lim="800000"/>
            <a:headEnd/>
            <a:tailEnd/>
          </a:ln>
        </p:spPr>
        <p:txBody>
          <a:bodyPr>
            <a:spAutoFit/>
          </a:bodyPr>
          <a:lstStyle/>
          <a:p>
            <a:pPr algn="l"/>
            <a:r>
              <a:rPr lang="en-US" altLang="zh-CN" sz="1600" dirty="0" err="1">
                <a:solidFill>
                  <a:srgbClr val="FFFFFF"/>
                </a:solidFill>
                <a:ea typeface="宋体" pitchFamily="2" charset="-122"/>
              </a:rPr>
              <a:t>ThemeGallery</a:t>
            </a:r>
            <a:r>
              <a:rPr lang="en-US" altLang="zh-CN" sz="1600" dirty="0">
                <a:solidFill>
                  <a:srgbClr val="FFFFFF"/>
                </a:solidFill>
                <a:ea typeface="宋体" pitchFamily="2" charset="-122"/>
              </a:rPr>
              <a:t> is a Design Digital Content &amp; Contents mall developed by Guild Design Inc.</a:t>
            </a:r>
          </a:p>
        </p:txBody>
      </p:sp>
    </p:spTree>
    <p:extLst>
      <p:ext uri="{BB962C8B-B14F-4D97-AF65-F5344CB8AC3E}">
        <p14:creationId xmlns:p14="http://schemas.microsoft.com/office/powerpoint/2010/main" val="17042941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研发部">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5" y="1740264"/>
            <a:ext cx="103129" cy="479581"/>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79"/>
            <a:ext cx="2017554" cy="3968619"/>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2621722" y="1635488"/>
            <a:ext cx="110632" cy="4186239"/>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2732355" y="1738236"/>
            <a:ext cx="9268900" cy="4062062"/>
          </a:xfrm>
          <a:prstGeom prst="rect">
            <a:avLst/>
          </a:prstGeom>
          <a:solidFill>
            <a:srgbClr val="24496E">
              <a:alpha val="69000"/>
            </a:srgbClr>
          </a:solidFill>
          <a:ln w="9525" algn="ctr">
            <a:noFill/>
            <a:miter lim="800000"/>
            <a:headEnd/>
            <a:tailEnd/>
          </a:ln>
        </p:spPr>
        <p:txBody>
          <a:bodyPr wrap="none" anchor="ctr"/>
          <a:lstStyle/>
          <a:p>
            <a:endParaRPr lang="zh-CN" altLang="en-US">
              <a:ea typeface="宋体" pitchFamily="2" charset="-122"/>
            </a:endParaRPr>
          </a:p>
        </p:txBody>
      </p:sp>
      <p:sp>
        <p:nvSpPr>
          <p:cNvPr id="44" name="文本框 43">
            <a:extLst>
              <a:ext uri="{FF2B5EF4-FFF2-40B4-BE49-F238E27FC236}">
                <a16:creationId xmlns:a16="http://schemas.microsoft.com/office/drawing/2014/main" id="{A5A3D598-CB9C-4D1D-943C-A7C20B14DBA9}"/>
              </a:ext>
            </a:extLst>
          </p:cNvPr>
          <p:cNvSpPr txBox="1"/>
          <p:nvPr userDrawn="1"/>
        </p:nvSpPr>
        <p:spPr>
          <a:xfrm>
            <a:off x="3646201" y="1777085"/>
            <a:ext cx="2058386"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个人提案</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07F2E660-C72B-4B25-86A6-25CB58A889A1}"/>
              </a:ext>
            </a:extLst>
          </p:cNvPr>
          <p:cNvSpPr txBox="1"/>
          <p:nvPr userDrawn="1"/>
        </p:nvSpPr>
        <p:spPr>
          <a:xfrm>
            <a:off x="6334479" y="1790679"/>
            <a:ext cx="2058386"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个人专利</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F58A3962-F4D7-4CA1-A5AD-1B4BDAAD0074}"/>
              </a:ext>
            </a:extLst>
          </p:cNvPr>
          <p:cNvSpPr txBox="1"/>
          <p:nvPr userDrawn="1"/>
        </p:nvSpPr>
        <p:spPr>
          <a:xfrm>
            <a:off x="8099113" y="1808046"/>
            <a:ext cx="1860884"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绩效查询</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96DF8E36-17D0-4368-A28D-76C557A0048D}"/>
              </a:ext>
            </a:extLst>
          </p:cNvPr>
          <p:cNvSpPr txBox="1"/>
          <p:nvPr userDrawn="1"/>
        </p:nvSpPr>
        <p:spPr>
          <a:xfrm>
            <a:off x="9959997" y="1790679"/>
            <a:ext cx="1764634"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专利情报</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8" name="圆角矩形 39">
            <a:extLst>
              <a:ext uri="{FF2B5EF4-FFF2-40B4-BE49-F238E27FC236}">
                <a16:creationId xmlns:a16="http://schemas.microsoft.com/office/drawing/2014/main" id="{D6638CE9-398E-4B68-AE59-A04E336478C7}"/>
              </a:ext>
            </a:extLst>
          </p:cNvPr>
          <p:cNvSpPr>
            <a:spLocks noChangeArrowheads="1"/>
          </p:cNvSpPr>
          <p:nvPr userDrawn="1"/>
        </p:nvSpPr>
        <p:spPr bwMode="auto">
          <a:xfrm>
            <a:off x="2745411" y="2550530"/>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提案管理</a:t>
            </a:r>
          </a:p>
        </p:txBody>
      </p:sp>
      <p:grpSp>
        <p:nvGrpSpPr>
          <p:cNvPr id="49" name="组合 48">
            <a:extLst>
              <a:ext uri="{FF2B5EF4-FFF2-40B4-BE49-F238E27FC236}">
                <a16:creationId xmlns:a16="http://schemas.microsoft.com/office/drawing/2014/main" id="{EC55194D-BC6A-4086-8B14-0326C442A753}"/>
              </a:ext>
            </a:extLst>
          </p:cNvPr>
          <p:cNvGrpSpPr/>
          <p:nvPr userDrawn="1"/>
        </p:nvGrpSpPr>
        <p:grpSpPr>
          <a:xfrm>
            <a:off x="2940540" y="3130824"/>
            <a:ext cx="1324652" cy="762494"/>
            <a:chOff x="6027537" y="2729327"/>
            <a:chExt cx="1015263" cy="762494"/>
          </a:xfrm>
        </p:grpSpPr>
        <p:sp>
          <p:nvSpPr>
            <p:cNvPr id="58" name="矩形 26">
              <a:extLst>
                <a:ext uri="{FF2B5EF4-FFF2-40B4-BE49-F238E27FC236}">
                  <a16:creationId xmlns:a16="http://schemas.microsoft.com/office/drawing/2014/main" id="{6E6606F9-2407-4700-A932-44A3B85ED504}"/>
                </a:ext>
              </a:extLst>
            </p:cNvPr>
            <p:cNvSpPr>
              <a:spLocks noChangeArrowheads="1"/>
            </p:cNvSpPr>
            <p:nvPr/>
          </p:nvSpPr>
          <p:spPr bwMode="auto">
            <a:xfrm>
              <a:off x="6034800" y="2729327"/>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新建提案</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59" name="矩形 26">
              <a:extLst>
                <a:ext uri="{FF2B5EF4-FFF2-40B4-BE49-F238E27FC236}">
                  <a16:creationId xmlns:a16="http://schemas.microsoft.com/office/drawing/2014/main" id="{87C34F5F-B3C3-4A7C-94B6-1AED210AEAA8}"/>
                </a:ext>
              </a:extLst>
            </p:cNvPr>
            <p:cNvSpPr>
              <a:spLocks noChangeArrowheads="1"/>
            </p:cNvSpPr>
            <p:nvPr/>
          </p:nvSpPr>
          <p:spPr bwMode="auto">
            <a:xfrm>
              <a:off x="6027537" y="309582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提案监控</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grpSp>
      <p:sp>
        <p:nvSpPr>
          <p:cNvPr id="60" name="圆角矩形 39">
            <a:extLst>
              <a:ext uri="{FF2B5EF4-FFF2-40B4-BE49-F238E27FC236}">
                <a16:creationId xmlns:a16="http://schemas.microsoft.com/office/drawing/2014/main" id="{D6341973-D90C-41D1-AA52-E30604516F70}"/>
              </a:ext>
            </a:extLst>
          </p:cNvPr>
          <p:cNvSpPr>
            <a:spLocks noChangeArrowheads="1"/>
          </p:cNvSpPr>
          <p:nvPr userDrawn="1"/>
        </p:nvSpPr>
        <p:spPr bwMode="auto">
          <a:xfrm>
            <a:off x="4413176" y="2537887"/>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申请管理</a:t>
            </a:r>
          </a:p>
        </p:txBody>
      </p:sp>
      <p:grpSp>
        <p:nvGrpSpPr>
          <p:cNvPr id="61" name="组合 60">
            <a:extLst>
              <a:ext uri="{FF2B5EF4-FFF2-40B4-BE49-F238E27FC236}">
                <a16:creationId xmlns:a16="http://schemas.microsoft.com/office/drawing/2014/main" id="{5058148F-DBE6-4A8F-8A0F-3AE490591B6A}"/>
              </a:ext>
            </a:extLst>
          </p:cNvPr>
          <p:cNvGrpSpPr/>
          <p:nvPr userDrawn="1"/>
        </p:nvGrpSpPr>
        <p:grpSpPr>
          <a:xfrm>
            <a:off x="4509116" y="3027238"/>
            <a:ext cx="1430598" cy="2674550"/>
            <a:chOff x="6000934" y="2729327"/>
            <a:chExt cx="1057749" cy="2674550"/>
          </a:xfrm>
        </p:grpSpPr>
        <p:sp>
          <p:nvSpPr>
            <p:cNvPr id="62" name="矩形 26">
              <a:extLst>
                <a:ext uri="{FF2B5EF4-FFF2-40B4-BE49-F238E27FC236}">
                  <a16:creationId xmlns:a16="http://schemas.microsoft.com/office/drawing/2014/main" id="{84448B9C-EDAC-421C-B09E-AF09E26ED236}"/>
                </a:ext>
              </a:extLst>
            </p:cNvPr>
            <p:cNvSpPr>
              <a:spLocks noChangeArrowheads="1"/>
            </p:cNvSpPr>
            <p:nvPr/>
          </p:nvSpPr>
          <p:spPr bwMode="auto">
            <a:xfrm>
              <a:off x="6034800" y="2729327"/>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专利撰写</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63" name="矩形 26">
              <a:extLst>
                <a:ext uri="{FF2B5EF4-FFF2-40B4-BE49-F238E27FC236}">
                  <a16:creationId xmlns:a16="http://schemas.microsoft.com/office/drawing/2014/main" id="{3A50FA76-6422-4702-88D0-7DFAA1BC61FC}"/>
                </a:ext>
              </a:extLst>
            </p:cNvPr>
            <p:cNvSpPr>
              <a:spLocks noChangeArrowheads="1"/>
            </p:cNvSpPr>
            <p:nvPr/>
          </p:nvSpPr>
          <p:spPr bwMode="auto">
            <a:xfrm>
              <a:off x="6027537" y="309582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代理合作</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67" name="矩形 26">
              <a:extLst>
                <a:ext uri="{FF2B5EF4-FFF2-40B4-BE49-F238E27FC236}">
                  <a16:creationId xmlns:a16="http://schemas.microsoft.com/office/drawing/2014/main" id="{BD74AC56-29AD-4D91-A75D-6030DE3241FA}"/>
                </a:ext>
              </a:extLst>
            </p:cNvPr>
            <p:cNvSpPr>
              <a:spLocks noChangeArrowheads="1"/>
            </p:cNvSpPr>
            <p:nvPr/>
          </p:nvSpPr>
          <p:spPr bwMode="auto">
            <a:xfrm>
              <a:off x="6011539" y="3470922"/>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专利补正</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68" name="矩形 26">
              <a:extLst>
                <a:ext uri="{FF2B5EF4-FFF2-40B4-BE49-F238E27FC236}">
                  <a16:creationId xmlns:a16="http://schemas.microsoft.com/office/drawing/2014/main" id="{6E8C02F0-185E-4FDF-B2C1-4ACFF13F10F9}"/>
                </a:ext>
              </a:extLst>
            </p:cNvPr>
            <p:cNvSpPr>
              <a:spLocks noChangeArrowheads="1"/>
            </p:cNvSpPr>
            <p:nvPr/>
          </p:nvSpPr>
          <p:spPr bwMode="auto">
            <a:xfrm>
              <a:off x="6000934" y="384757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专利复审</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69" name="矩形 26">
              <a:extLst>
                <a:ext uri="{FF2B5EF4-FFF2-40B4-BE49-F238E27FC236}">
                  <a16:creationId xmlns:a16="http://schemas.microsoft.com/office/drawing/2014/main" id="{6DC37DE9-7115-42C0-B945-22C3D2FE154F}"/>
                </a:ext>
              </a:extLst>
            </p:cNvPr>
            <p:cNvSpPr>
              <a:spLocks noChangeArrowheads="1"/>
            </p:cNvSpPr>
            <p:nvPr/>
          </p:nvSpPr>
          <p:spPr bwMode="auto">
            <a:xfrm>
              <a:off x="6000935" y="4245939"/>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专利答审</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70" name="矩形 26">
              <a:extLst>
                <a:ext uri="{FF2B5EF4-FFF2-40B4-BE49-F238E27FC236}">
                  <a16:creationId xmlns:a16="http://schemas.microsoft.com/office/drawing/2014/main" id="{AB8037C3-8E0F-4CE7-9AC0-241EB64D6E59}"/>
                </a:ext>
              </a:extLst>
            </p:cNvPr>
            <p:cNvSpPr>
              <a:spLocks noChangeArrowheads="1"/>
            </p:cNvSpPr>
            <p:nvPr/>
          </p:nvSpPr>
          <p:spPr bwMode="auto">
            <a:xfrm>
              <a:off x="6000934" y="4629349"/>
              <a:ext cx="1057749" cy="391171"/>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专利申请决策</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sp>
          <p:nvSpPr>
            <p:cNvPr id="71" name="矩形 26">
              <a:extLst>
                <a:ext uri="{FF2B5EF4-FFF2-40B4-BE49-F238E27FC236}">
                  <a16:creationId xmlns:a16="http://schemas.microsoft.com/office/drawing/2014/main" id="{388EE152-5836-4C5B-9251-EEF6E3747848}"/>
                </a:ext>
              </a:extLst>
            </p:cNvPr>
            <p:cNvSpPr>
              <a:spLocks noChangeArrowheads="1"/>
            </p:cNvSpPr>
            <p:nvPr/>
          </p:nvSpPr>
          <p:spPr bwMode="auto">
            <a:xfrm>
              <a:off x="6011538" y="5007877"/>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eaLnBrk="1" hangingPunct="1">
                <a:spcBef>
                  <a:spcPct val="0"/>
                </a:spcBef>
                <a:buNone/>
              </a:pPr>
              <a:r>
                <a:rPr kumimoji="0" lang="zh-CN" altLang="en-US" sz="1600" b="0" dirty="0">
                  <a:solidFill>
                    <a:schemeClr val="bg1"/>
                  </a:solidFill>
                  <a:latin typeface="微软雅黑" panose="020B0503020204020204" pitchFamily="34" charset="-122"/>
                  <a:ea typeface="微软雅黑" panose="020B0503020204020204" pitchFamily="34" charset="-122"/>
                </a:rPr>
                <a:t>日程管理</a:t>
              </a:r>
              <a:endParaRPr kumimoji="0" lang="en-US" altLang="zh-CN" sz="1600" b="0" dirty="0">
                <a:solidFill>
                  <a:schemeClr val="bg1"/>
                </a:solidFill>
                <a:latin typeface="微软雅黑" panose="020B0503020204020204" pitchFamily="34" charset="-122"/>
                <a:ea typeface="微软雅黑" panose="020B0503020204020204" pitchFamily="34" charset="-122"/>
              </a:endParaRPr>
            </a:p>
          </p:txBody>
        </p:sp>
      </p:grpSp>
      <p:grpSp>
        <p:nvGrpSpPr>
          <p:cNvPr id="72" name="组合 71">
            <a:extLst>
              <a:ext uri="{FF2B5EF4-FFF2-40B4-BE49-F238E27FC236}">
                <a16:creationId xmlns:a16="http://schemas.microsoft.com/office/drawing/2014/main" id="{8B3CF140-46D1-4509-8DEC-2794F94C1975}"/>
              </a:ext>
            </a:extLst>
          </p:cNvPr>
          <p:cNvGrpSpPr/>
          <p:nvPr userDrawn="1"/>
        </p:nvGrpSpPr>
        <p:grpSpPr>
          <a:xfrm>
            <a:off x="2987806" y="2230997"/>
            <a:ext cx="2812354" cy="199594"/>
            <a:chOff x="3883776" y="2752826"/>
            <a:chExt cx="2812354" cy="251663"/>
          </a:xfrm>
        </p:grpSpPr>
        <p:sp>
          <p:nvSpPr>
            <p:cNvPr id="73" name="Line 72">
              <a:extLst>
                <a:ext uri="{FF2B5EF4-FFF2-40B4-BE49-F238E27FC236}">
                  <a16:creationId xmlns:a16="http://schemas.microsoft.com/office/drawing/2014/main" id="{8A03B741-9E8A-4282-B3F2-86B77CD1BAB6}"/>
                </a:ext>
              </a:extLst>
            </p:cNvPr>
            <p:cNvSpPr>
              <a:spLocks noChangeShapeType="1"/>
            </p:cNvSpPr>
            <p:nvPr/>
          </p:nvSpPr>
          <p:spPr bwMode="gray">
            <a:xfrm flipH="1">
              <a:off x="3883776" y="2981051"/>
              <a:ext cx="2812354" cy="0"/>
            </a:xfrm>
            <a:prstGeom prst="line">
              <a:avLst/>
            </a:prstGeom>
            <a:noFill/>
            <a:ln w="19050">
              <a:solidFill>
                <a:schemeClr val="bg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600" b="0">
                <a:latin typeface="微软雅黑" panose="020B0503020204020204" pitchFamily="34" charset="-122"/>
                <a:ea typeface="微软雅黑" panose="020B0503020204020204" pitchFamily="34" charset="-122"/>
              </a:endParaRPr>
            </a:p>
          </p:txBody>
        </p:sp>
        <p:sp>
          <p:nvSpPr>
            <p:cNvPr id="74" name="Line 68">
              <a:extLst>
                <a:ext uri="{FF2B5EF4-FFF2-40B4-BE49-F238E27FC236}">
                  <a16:creationId xmlns:a16="http://schemas.microsoft.com/office/drawing/2014/main" id="{7ED22DBA-7903-49B4-A3A9-0F8275338BA1}"/>
                </a:ext>
              </a:extLst>
            </p:cNvPr>
            <p:cNvSpPr>
              <a:spLocks noChangeShapeType="1"/>
            </p:cNvSpPr>
            <p:nvPr/>
          </p:nvSpPr>
          <p:spPr bwMode="gray">
            <a:xfrm>
              <a:off x="5304178" y="2752826"/>
              <a:ext cx="0" cy="25166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sz="1600" b="0">
                <a:latin typeface="微软雅黑" panose="020B0503020204020204" pitchFamily="34" charset="-122"/>
                <a:ea typeface="微软雅黑" panose="020B0503020204020204" pitchFamily="34" charset="-122"/>
              </a:endParaRPr>
            </a:p>
          </p:txBody>
        </p:sp>
      </p:grpSp>
      <p:sp>
        <p:nvSpPr>
          <p:cNvPr id="75" name="圆角矩形 39">
            <a:extLst>
              <a:ext uri="{FF2B5EF4-FFF2-40B4-BE49-F238E27FC236}">
                <a16:creationId xmlns:a16="http://schemas.microsoft.com/office/drawing/2014/main" id="{1DFE0DB5-07AC-4152-8E8F-B6BBB0AC9F77}"/>
              </a:ext>
            </a:extLst>
          </p:cNvPr>
          <p:cNvSpPr>
            <a:spLocks noChangeArrowheads="1"/>
          </p:cNvSpPr>
          <p:nvPr userDrawn="1"/>
        </p:nvSpPr>
        <p:spPr bwMode="auto">
          <a:xfrm>
            <a:off x="6409331" y="2551868"/>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专利报告</a:t>
            </a:r>
          </a:p>
        </p:txBody>
      </p:sp>
      <p:sp>
        <p:nvSpPr>
          <p:cNvPr id="76" name="圆角矩形 39">
            <a:extLst>
              <a:ext uri="{FF2B5EF4-FFF2-40B4-BE49-F238E27FC236}">
                <a16:creationId xmlns:a16="http://schemas.microsoft.com/office/drawing/2014/main" id="{8AFE2B65-90BC-4F35-AF80-1D2F82251EA5}"/>
              </a:ext>
            </a:extLst>
          </p:cNvPr>
          <p:cNvSpPr>
            <a:spLocks noChangeArrowheads="1"/>
          </p:cNvSpPr>
          <p:nvPr userDrawn="1"/>
        </p:nvSpPr>
        <p:spPr bwMode="auto">
          <a:xfrm>
            <a:off x="6437155" y="3050698"/>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文档查询</a:t>
            </a:r>
          </a:p>
        </p:txBody>
      </p:sp>
      <p:sp>
        <p:nvSpPr>
          <p:cNvPr id="77" name="圆角矩形 39">
            <a:extLst>
              <a:ext uri="{FF2B5EF4-FFF2-40B4-BE49-F238E27FC236}">
                <a16:creationId xmlns:a16="http://schemas.microsoft.com/office/drawing/2014/main" id="{CF23B458-F65A-470A-8360-DB4A630B5B18}"/>
              </a:ext>
            </a:extLst>
          </p:cNvPr>
          <p:cNvSpPr>
            <a:spLocks noChangeArrowheads="1"/>
          </p:cNvSpPr>
          <p:nvPr userDrawn="1"/>
        </p:nvSpPr>
        <p:spPr bwMode="auto">
          <a:xfrm>
            <a:off x="8168527" y="2579595"/>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绩效进展</a:t>
            </a:r>
          </a:p>
        </p:txBody>
      </p:sp>
      <p:sp>
        <p:nvSpPr>
          <p:cNvPr id="78" name="圆角矩形 39">
            <a:extLst>
              <a:ext uri="{FF2B5EF4-FFF2-40B4-BE49-F238E27FC236}">
                <a16:creationId xmlns:a16="http://schemas.microsoft.com/office/drawing/2014/main" id="{944154D8-FD1F-43B3-9D4A-9B55585F70F1}"/>
              </a:ext>
            </a:extLst>
          </p:cNvPr>
          <p:cNvSpPr>
            <a:spLocks noChangeArrowheads="1"/>
          </p:cNvSpPr>
          <p:nvPr userDrawn="1"/>
        </p:nvSpPr>
        <p:spPr bwMode="auto">
          <a:xfrm>
            <a:off x="8196351" y="3078425"/>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奖金查询</a:t>
            </a:r>
          </a:p>
        </p:txBody>
      </p:sp>
      <p:sp>
        <p:nvSpPr>
          <p:cNvPr id="80" name="圆角矩形 39">
            <a:extLst>
              <a:ext uri="{FF2B5EF4-FFF2-40B4-BE49-F238E27FC236}">
                <a16:creationId xmlns:a16="http://schemas.microsoft.com/office/drawing/2014/main" id="{EAD87B97-B462-4DC1-BCDA-10236AE20202}"/>
              </a:ext>
            </a:extLst>
          </p:cNvPr>
          <p:cNvSpPr>
            <a:spLocks noChangeArrowheads="1"/>
          </p:cNvSpPr>
          <p:nvPr userDrawn="1"/>
        </p:nvSpPr>
        <p:spPr bwMode="auto">
          <a:xfrm>
            <a:off x="10062092" y="2628625"/>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行业专利</a:t>
            </a:r>
          </a:p>
        </p:txBody>
      </p:sp>
      <p:sp>
        <p:nvSpPr>
          <p:cNvPr id="81" name="圆角矩形 39">
            <a:extLst>
              <a:ext uri="{FF2B5EF4-FFF2-40B4-BE49-F238E27FC236}">
                <a16:creationId xmlns:a16="http://schemas.microsoft.com/office/drawing/2014/main" id="{B1AAF6B3-E208-40AF-9A48-3C22405DABBE}"/>
              </a:ext>
            </a:extLst>
          </p:cNvPr>
          <p:cNvSpPr>
            <a:spLocks noChangeArrowheads="1"/>
          </p:cNvSpPr>
          <p:nvPr userDrawn="1"/>
        </p:nvSpPr>
        <p:spPr bwMode="auto">
          <a:xfrm>
            <a:off x="10089916" y="3127455"/>
            <a:ext cx="1526538" cy="398613"/>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285750" indent="-285750" algn="ctr" eaLnBrk="1" hangingPunct="1">
              <a:lnSpc>
                <a:spcPct val="150000"/>
              </a:lnSpc>
              <a:buFont typeface="Wingdings" panose="05000000000000000000" pitchFamily="2" charset="2"/>
              <a:buChar char="Ø"/>
              <a:defRPr/>
            </a:pPr>
            <a:r>
              <a:rPr lang="zh-CN" altLang="en-US" sz="1600" b="0" dirty="0">
                <a:solidFill>
                  <a:schemeClr val="bg1"/>
                </a:solidFill>
                <a:latin typeface="微软雅黑" pitchFamily="34" charset="-122"/>
                <a:ea typeface="微软雅黑" pitchFamily="34" charset="-122"/>
              </a:rPr>
              <a:t>竞品专利</a:t>
            </a:r>
          </a:p>
        </p:txBody>
      </p:sp>
    </p:spTree>
    <p:extLst>
      <p:ext uri="{BB962C8B-B14F-4D97-AF65-F5344CB8AC3E}">
        <p14:creationId xmlns:p14="http://schemas.microsoft.com/office/powerpoint/2010/main" val="370000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ppt_x"/>
                                          </p:val>
                                        </p:tav>
                                        <p:tav tm="100000">
                                          <p:val>
                                            <p:strVal val="#ppt_x"/>
                                          </p:val>
                                        </p:tav>
                                      </p:tavLst>
                                    </p:anim>
                                    <p:anim calcmode="lin" valueType="num">
                                      <p:cBhvr additive="base">
                                        <p:cTn id="14"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1000"/>
                                        <p:tgtEl>
                                          <p:spTgt spid="48"/>
                                        </p:tgtEl>
                                      </p:cBhvr>
                                    </p:animEffect>
                                    <p:anim calcmode="lin" valueType="num">
                                      <p:cBhvr>
                                        <p:cTn id="32" dur="1000" fill="hold"/>
                                        <p:tgtEl>
                                          <p:spTgt spid="48"/>
                                        </p:tgtEl>
                                        <p:attrNameLst>
                                          <p:attrName>ppt_x</p:attrName>
                                        </p:attrNameLst>
                                      </p:cBhvr>
                                      <p:tavLst>
                                        <p:tav tm="0">
                                          <p:val>
                                            <p:strVal val="#ppt_x"/>
                                          </p:val>
                                        </p:tav>
                                        <p:tav tm="100000">
                                          <p:val>
                                            <p:strVal val="#ppt_x"/>
                                          </p:val>
                                        </p:tav>
                                      </p:tavLst>
                                    </p:anim>
                                    <p:anim calcmode="lin" valueType="num">
                                      <p:cBhvr>
                                        <p:cTn id="33"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1000"/>
                                        <p:tgtEl>
                                          <p:spTgt spid="60"/>
                                        </p:tgtEl>
                                      </p:cBhvr>
                                    </p:animEffect>
                                    <p:anim calcmode="lin" valueType="num">
                                      <p:cBhvr>
                                        <p:cTn id="39" dur="1000" fill="hold"/>
                                        <p:tgtEl>
                                          <p:spTgt spid="60"/>
                                        </p:tgtEl>
                                        <p:attrNameLst>
                                          <p:attrName>ppt_x</p:attrName>
                                        </p:attrNameLst>
                                      </p:cBhvr>
                                      <p:tavLst>
                                        <p:tav tm="0">
                                          <p:val>
                                            <p:strVal val="#ppt_x"/>
                                          </p:val>
                                        </p:tav>
                                        <p:tav tm="100000">
                                          <p:val>
                                            <p:strVal val="#ppt_x"/>
                                          </p:val>
                                        </p:tav>
                                      </p:tavLst>
                                    </p:anim>
                                    <p:anim calcmode="lin" valueType="num">
                                      <p:cBhvr>
                                        <p:cTn id="40"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1000"/>
                                        <p:tgtEl>
                                          <p:spTgt spid="76"/>
                                        </p:tgtEl>
                                      </p:cBhvr>
                                    </p:animEffect>
                                    <p:anim calcmode="lin" valueType="num">
                                      <p:cBhvr>
                                        <p:cTn id="46" dur="1000" fill="hold"/>
                                        <p:tgtEl>
                                          <p:spTgt spid="76"/>
                                        </p:tgtEl>
                                        <p:attrNameLst>
                                          <p:attrName>ppt_x</p:attrName>
                                        </p:attrNameLst>
                                      </p:cBhvr>
                                      <p:tavLst>
                                        <p:tav tm="0">
                                          <p:val>
                                            <p:strVal val="#ppt_x"/>
                                          </p:val>
                                        </p:tav>
                                        <p:tav tm="100000">
                                          <p:val>
                                            <p:strVal val="#ppt_x"/>
                                          </p:val>
                                        </p:tav>
                                      </p:tavLst>
                                    </p:anim>
                                    <p:anim calcmode="lin" valueType="num">
                                      <p:cBhvr>
                                        <p:cTn id="47" dur="1000" fill="hold"/>
                                        <p:tgtEl>
                                          <p:spTgt spid="76"/>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fade">
                                      <p:cBhvr>
                                        <p:cTn id="50" dur="1000"/>
                                        <p:tgtEl>
                                          <p:spTgt spid="75"/>
                                        </p:tgtEl>
                                      </p:cBhvr>
                                    </p:animEffect>
                                    <p:anim calcmode="lin" valueType="num">
                                      <p:cBhvr>
                                        <p:cTn id="51" dur="1000" fill="hold"/>
                                        <p:tgtEl>
                                          <p:spTgt spid="75"/>
                                        </p:tgtEl>
                                        <p:attrNameLst>
                                          <p:attrName>ppt_x</p:attrName>
                                        </p:attrNameLst>
                                      </p:cBhvr>
                                      <p:tavLst>
                                        <p:tav tm="0">
                                          <p:val>
                                            <p:strVal val="#ppt_x"/>
                                          </p:val>
                                        </p:tav>
                                        <p:tav tm="100000">
                                          <p:val>
                                            <p:strVal val="#ppt_x"/>
                                          </p:val>
                                        </p:tav>
                                      </p:tavLst>
                                    </p:anim>
                                    <p:anim calcmode="lin" valueType="num">
                                      <p:cBhvr>
                                        <p:cTn id="52"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fade">
                                      <p:cBhvr>
                                        <p:cTn id="57" dur="1000"/>
                                        <p:tgtEl>
                                          <p:spTgt spid="77"/>
                                        </p:tgtEl>
                                      </p:cBhvr>
                                    </p:animEffect>
                                    <p:anim calcmode="lin" valueType="num">
                                      <p:cBhvr>
                                        <p:cTn id="58" dur="1000" fill="hold"/>
                                        <p:tgtEl>
                                          <p:spTgt spid="77"/>
                                        </p:tgtEl>
                                        <p:attrNameLst>
                                          <p:attrName>ppt_x</p:attrName>
                                        </p:attrNameLst>
                                      </p:cBhvr>
                                      <p:tavLst>
                                        <p:tav tm="0">
                                          <p:val>
                                            <p:strVal val="#ppt_x"/>
                                          </p:val>
                                        </p:tav>
                                        <p:tav tm="100000">
                                          <p:val>
                                            <p:strVal val="#ppt_x"/>
                                          </p:val>
                                        </p:tav>
                                      </p:tavLst>
                                    </p:anim>
                                    <p:anim calcmode="lin" valueType="num">
                                      <p:cBhvr>
                                        <p:cTn id="59" dur="1000" fill="hold"/>
                                        <p:tgtEl>
                                          <p:spTgt spid="7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1000"/>
                                        <p:tgtEl>
                                          <p:spTgt spid="78"/>
                                        </p:tgtEl>
                                      </p:cBhvr>
                                    </p:animEffect>
                                    <p:anim calcmode="lin" valueType="num">
                                      <p:cBhvr>
                                        <p:cTn id="63" dur="1000" fill="hold"/>
                                        <p:tgtEl>
                                          <p:spTgt spid="78"/>
                                        </p:tgtEl>
                                        <p:attrNameLst>
                                          <p:attrName>ppt_x</p:attrName>
                                        </p:attrNameLst>
                                      </p:cBhvr>
                                      <p:tavLst>
                                        <p:tav tm="0">
                                          <p:val>
                                            <p:strVal val="#ppt_x"/>
                                          </p:val>
                                        </p:tav>
                                        <p:tav tm="100000">
                                          <p:val>
                                            <p:strVal val="#ppt_x"/>
                                          </p:val>
                                        </p:tav>
                                      </p:tavLst>
                                    </p:anim>
                                    <p:anim calcmode="lin" valueType="num">
                                      <p:cBhvr>
                                        <p:cTn id="64"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grpId="0" nodeType="clickEffect">
                                  <p:stCondLst>
                                    <p:cond delay="0"/>
                                  </p:stCondLst>
                                  <p:childTnLst>
                                    <p:set>
                                      <p:cBhvr>
                                        <p:cTn id="68" dur="1" fill="hold">
                                          <p:stCondLst>
                                            <p:cond delay="0"/>
                                          </p:stCondLst>
                                        </p:cTn>
                                        <p:tgtEl>
                                          <p:spTgt spid="80"/>
                                        </p:tgtEl>
                                        <p:attrNameLst>
                                          <p:attrName>style.visibility</p:attrName>
                                        </p:attrNameLst>
                                      </p:cBhvr>
                                      <p:to>
                                        <p:strVal val="visible"/>
                                      </p:to>
                                    </p:set>
                                    <p:animEffect transition="in" filter="fade">
                                      <p:cBhvr>
                                        <p:cTn id="69" dur="1000"/>
                                        <p:tgtEl>
                                          <p:spTgt spid="80"/>
                                        </p:tgtEl>
                                      </p:cBhvr>
                                    </p:animEffect>
                                    <p:anim calcmode="lin" valueType="num">
                                      <p:cBhvr>
                                        <p:cTn id="70" dur="1000" fill="hold"/>
                                        <p:tgtEl>
                                          <p:spTgt spid="80"/>
                                        </p:tgtEl>
                                        <p:attrNameLst>
                                          <p:attrName>ppt_x</p:attrName>
                                        </p:attrNameLst>
                                      </p:cBhvr>
                                      <p:tavLst>
                                        <p:tav tm="0">
                                          <p:val>
                                            <p:strVal val="#ppt_x"/>
                                          </p:val>
                                        </p:tav>
                                        <p:tav tm="100000">
                                          <p:val>
                                            <p:strVal val="#ppt_x"/>
                                          </p:val>
                                        </p:tav>
                                      </p:tavLst>
                                    </p:anim>
                                    <p:anim calcmode="lin" valueType="num">
                                      <p:cBhvr>
                                        <p:cTn id="71" dur="1000" fill="hold"/>
                                        <p:tgtEl>
                                          <p:spTgt spid="80"/>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1000"/>
                                        <p:tgtEl>
                                          <p:spTgt spid="81"/>
                                        </p:tgtEl>
                                      </p:cBhvr>
                                    </p:animEffect>
                                    <p:anim calcmode="lin" valueType="num">
                                      <p:cBhvr>
                                        <p:cTn id="75" dur="1000" fill="hold"/>
                                        <p:tgtEl>
                                          <p:spTgt spid="81"/>
                                        </p:tgtEl>
                                        <p:attrNameLst>
                                          <p:attrName>ppt_x</p:attrName>
                                        </p:attrNameLst>
                                      </p:cBhvr>
                                      <p:tavLst>
                                        <p:tav tm="0">
                                          <p:val>
                                            <p:strVal val="#ppt_x"/>
                                          </p:val>
                                        </p:tav>
                                        <p:tav tm="100000">
                                          <p:val>
                                            <p:strVal val="#ppt_x"/>
                                          </p:val>
                                        </p:tav>
                                      </p:tavLst>
                                    </p:anim>
                                    <p:anim calcmode="lin" valueType="num">
                                      <p:cBhvr>
                                        <p:cTn id="7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47" grpId="0"/>
      <p:bldP spid="48" grpId="0"/>
      <p:bldP spid="60" grpId="0"/>
      <p:bldP spid="75" grpId="0"/>
      <p:bldP spid="76" grpId="0"/>
      <p:bldP spid="77" grpId="0"/>
      <p:bldP spid="78" grpId="0"/>
      <p:bldP spid="80" grpId="0"/>
      <p:bldP spid="81"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知识产权部">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5" y="2313474"/>
            <a:ext cx="103129" cy="479581"/>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79"/>
            <a:ext cx="2017554" cy="3968619"/>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2621722" y="1635488"/>
            <a:ext cx="110632" cy="4186239"/>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2732355" y="1738236"/>
            <a:ext cx="9268900" cy="4062062"/>
          </a:xfrm>
          <a:prstGeom prst="rect">
            <a:avLst/>
          </a:prstGeom>
          <a:solidFill>
            <a:srgbClr val="24496E">
              <a:alpha val="69000"/>
            </a:srgbClr>
          </a:solidFill>
          <a:ln w="9525" algn="ctr">
            <a:noFill/>
            <a:miter lim="800000"/>
            <a:headEnd/>
            <a:tailEnd/>
          </a:ln>
        </p:spPr>
        <p:txBody>
          <a:bodyPr wrap="none" anchor="ctr"/>
          <a:lstStyle/>
          <a:p>
            <a:endParaRPr lang="zh-CN" altLang="en-US">
              <a:ea typeface="宋体" pitchFamily="2" charset="-122"/>
            </a:endParaRPr>
          </a:p>
        </p:txBody>
      </p:sp>
      <p:sp>
        <p:nvSpPr>
          <p:cNvPr id="83" name="圆角矩形 39">
            <a:extLst>
              <a:ext uri="{FF2B5EF4-FFF2-40B4-BE49-F238E27FC236}">
                <a16:creationId xmlns:a16="http://schemas.microsoft.com/office/drawing/2014/main" id="{773A5646-B8F6-4DCC-BEF8-13DECF62058E}"/>
              </a:ext>
            </a:extLst>
          </p:cNvPr>
          <p:cNvSpPr>
            <a:spLocks noChangeArrowheads="1"/>
          </p:cNvSpPr>
          <p:nvPr userDrawn="1"/>
        </p:nvSpPr>
        <p:spPr bwMode="auto">
          <a:xfrm>
            <a:off x="3904681" y="1756153"/>
            <a:ext cx="1549882" cy="358724"/>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342900" indent="-342900" algn="ctr" eaLnBrk="1" hangingPunct="1">
              <a:lnSpc>
                <a:spcPct val="150000"/>
              </a:lnSpc>
              <a:buFont typeface="Wingdings" panose="05000000000000000000" pitchFamily="2" charset="2"/>
              <a:buChar char="ü"/>
              <a:defRPr/>
            </a:pPr>
            <a:r>
              <a:rPr lang="en-US" altLang="zh-CN" sz="1800" b="1" dirty="0">
                <a:solidFill>
                  <a:schemeClr val="bg1"/>
                </a:solidFill>
                <a:latin typeface="微软雅黑" pitchFamily="34" charset="-122"/>
                <a:ea typeface="微软雅黑" pitchFamily="34" charset="-122"/>
              </a:rPr>
              <a:t> </a:t>
            </a:r>
            <a:r>
              <a:rPr lang="zh-CN" altLang="en-US" sz="1800" b="1" dirty="0">
                <a:solidFill>
                  <a:schemeClr val="bg1"/>
                </a:solidFill>
                <a:latin typeface="微软雅黑" pitchFamily="34" charset="-122"/>
                <a:ea typeface="微软雅黑" pitchFamily="34" charset="-122"/>
              </a:rPr>
              <a:t>创造</a:t>
            </a:r>
          </a:p>
        </p:txBody>
      </p:sp>
      <p:grpSp>
        <p:nvGrpSpPr>
          <p:cNvPr id="84" name="组合 83">
            <a:extLst>
              <a:ext uri="{FF2B5EF4-FFF2-40B4-BE49-F238E27FC236}">
                <a16:creationId xmlns:a16="http://schemas.microsoft.com/office/drawing/2014/main" id="{BBD6ECAE-A84A-45FF-9514-AC2E7B7FC7AF}"/>
              </a:ext>
            </a:extLst>
          </p:cNvPr>
          <p:cNvGrpSpPr/>
          <p:nvPr userDrawn="1"/>
        </p:nvGrpSpPr>
        <p:grpSpPr>
          <a:xfrm>
            <a:off x="4154138" y="2333540"/>
            <a:ext cx="1607779" cy="2674550"/>
            <a:chOff x="6000934" y="2729327"/>
            <a:chExt cx="1041866" cy="2674550"/>
          </a:xfrm>
        </p:grpSpPr>
        <p:sp>
          <p:nvSpPr>
            <p:cNvPr id="85" name="矩形 26">
              <a:extLst>
                <a:ext uri="{FF2B5EF4-FFF2-40B4-BE49-F238E27FC236}">
                  <a16:creationId xmlns:a16="http://schemas.microsoft.com/office/drawing/2014/main" id="{BF30C893-F2EB-45FF-BA2E-19F95B3CB270}"/>
                </a:ext>
              </a:extLst>
            </p:cNvPr>
            <p:cNvSpPr>
              <a:spLocks noChangeArrowheads="1"/>
            </p:cNvSpPr>
            <p:nvPr/>
          </p:nvSpPr>
          <p:spPr bwMode="auto">
            <a:xfrm>
              <a:off x="6034800" y="2729327"/>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提案管理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6" name="矩形 26">
              <a:extLst>
                <a:ext uri="{FF2B5EF4-FFF2-40B4-BE49-F238E27FC236}">
                  <a16:creationId xmlns:a16="http://schemas.microsoft.com/office/drawing/2014/main" id="{AA423712-CCAD-4616-8A88-DE1184CB31E9}"/>
                </a:ext>
              </a:extLst>
            </p:cNvPr>
            <p:cNvSpPr>
              <a:spLocks noChangeArrowheads="1"/>
            </p:cNvSpPr>
            <p:nvPr/>
          </p:nvSpPr>
          <p:spPr bwMode="auto">
            <a:xfrm>
              <a:off x="6027537" y="309582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申请策略</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7" name="矩形 26">
              <a:extLst>
                <a:ext uri="{FF2B5EF4-FFF2-40B4-BE49-F238E27FC236}">
                  <a16:creationId xmlns:a16="http://schemas.microsoft.com/office/drawing/2014/main" id="{77222860-C5A4-4D22-96C3-C34C3A698ABB}"/>
                </a:ext>
              </a:extLst>
            </p:cNvPr>
            <p:cNvSpPr>
              <a:spLocks noChangeArrowheads="1"/>
            </p:cNvSpPr>
            <p:nvPr/>
          </p:nvSpPr>
          <p:spPr bwMode="auto">
            <a:xfrm>
              <a:off x="6011539" y="3470922"/>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专利撰写</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8" name="矩形 26">
              <a:extLst>
                <a:ext uri="{FF2B5EF4-FFF2-40B4-BE49-F238E27FC236}">
                  <a16:creationId xmlns:a16="http://schemas.microsoft.com/office/drawing/2014/main" id="{554E2076-C2B2-4011-B87D-834B06314CA0}"/>
                </a:ext>
              </a:extLst>
            </p:cNvPr>
            <p:cNvSpPr>
              <a:spLocks noChangeArrowheads="1"/>
            </p:cNvSpPr>
            <p:nvPr/>
          </p:nvSpPr>
          <p:spPr bwMode="auto">
            <a:xfrm>
              <a:off x="6000934" y="384757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专利递交</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9" name="矩形 26">
              <a:extLst>
                <a:ext uri="{FF2B5EF4-FFF2-40B4-BE49-F238E27FC236}">
                  <a16:creationId xmlns:a16="http://schemas.microsoft.com/office/drawing/2014/main" id="{1BA96F70-61D3-4B59-85AD-D158B6EE26FF}"/>
                </a:ext>
              </a:extLst>
            </p:cNvPr>
            <p:cNvSpPr>
              <a:spLocks noChangeArrowheads="1"/>
            </p:cNvSpPr>
            <p:nvPr/>
          </p:nvSpPr>
          <p:spPr bwMode="auto">
            <a:xfrm>
              <a:off x="6000935" y="4245939"/>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专利答复</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0" name="矩形 26">
              <a:extLst>
                <a:ext uri="{FF2B5EF4-FFF2-40B4-BE49-F238E27FC236}">
                  <a16:creationId xmlns:a16="http://schemas.microsoft.com/office/drawing/2014/main" id="{AAE4B3A6-AAAD-4CA7-AB4D-E85989F1C7F1}"/>
                </a:ext>
              </a:extLst>
            </p:cNvPr>
            <p:cNvSpPr>
              <a:spLocks noChangeArrowheads="1"/>
            </p:cNvSpPr>
            <p:nvPr/>
          </p:nvSpPr>
          <p:spPr bwMode="auto">
            <a:xfrm>
              <a:off x="6000934" y="4629349"/>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专利授权</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1" name="矩形 26">
              <a:extLst>
                <a:ext uri="{FF2B5EF4-FFF2-40B4-BE49-F238E27FC236}">
                  <a16:creationId xmlns:a16="http://schemas.microsoft.com/office/drawing/2014/main" id="{CF586093-F55F-4BCE-92FC-0CC9773C9695}"/>
                </a:ext>
              </a:extLst>
            </p:cNvPr>
            <p:cNvSpPr>
              <a:spLocks noChangeArrowheads="1"/>
            </p:cNvSpPr>
            <p:nvPr/>
          </p:nvSpPr>
          <p:spPr bwMode="auto">
            <a:xfrm>
              <a:off x="6011538" y="5007877"/>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质量评估</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92" name="圆角矩形 39">
            <a:extLst>
              <a:ext uri="{FF2B5EF4-FFF2-40B4-BE49-F238E27FC236}">
                <a16:creationId xmlns:a16="http://schemas.microsoft.com/office/drawing/2014/main" id="{AEED0EF1-324D-438B-9F23-B30422C44888}"/>
              </a:ext>
            </a:extLst>
          </p:cNvPr>
          <p:cNvSpPr>
            <a:spLocks noChangeArrowheads="1"/>
          </p:cNvSpPr>
          <p:nvPr userDrawn="1"/>
        </p:nvSpPr>
        <p:spPr bwMode="auto">
          <a:xfrm>
            <a:off x="5889943" y="1767369"/>
            <a:ext cx="1549882" cy="330709"/>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342900" indent="-342900" algn="ctr" eaLnBrk="1" hangingPunct="1">
              <a:lnSpc>
                <a:spcPct val="150000"/>
              </a:lnSpc>
              <a:buFont typeface="Wingdings" panose="05000000000000000000" pitchFamily="2" charset="2"/>
              <a:buChar char="ü"/>
              <a:defRPr/>
            </a:pPr>
            <a:r>
              <a:rPr lang="en-US" altLang="zh-CN" sz="1800" b="1" dirty="0">
                <a:solidFill>
                  <a:schemeClr val="bg1"/>
                </a:solidFill>
                <a:latin typeface="微软雅黑" pitchFamily="34" charset="-122"/>
                <a:ea typeface="微软雅黑" pitchFamily="34" charset="-122"/>
              </a:rPr>
              <a:t> </a:t>
            </a:r>
            <a:r>
              <a:rPr lang="zh-CN" altLang="en-US" sz="1800" b="1" dirty="0">
                <a:solidFill>
                  <a:schemeClr val="bg1"/>
                </a:solidFill>
                <a:latin typeface="微软雅黑" pitchFamily="34" charset="-122"/>
                <a:ea typeface="微软雅黑" pitchFamily="34" charset="-122"/>
              </a:rPr>
              <a:t>管理</a:t>
            </a:r>
          </a:p>
        </p:txBody>
      </p:sp>
      <p:grpSp>
        <p:nvGrpSpPr>
          <p:cNvPr id="93" name="组合 92">
            <a:extLst>
              <a:ext uri="{FF2B5EF4-FFF2-40B4-BE49-F238E27FC236}">
                <a16:creationId xmlns:a16="http://schemas.microsoft.com/office/drawing/2014/main" id="{BD95615B-42EE-4E0B-A74C-46EEDF004155}"/>
              </a:ext>
            </a:extLst>
          </p:cNvPr>
          <p:cNvGrpSpPr/>
          <p:nvPr userDrawn="1"/>
        </p:nvGrpSpPr>
        <p:grpSpPr>
          <a:xfrm>
            <a:off x="6051563" y="2367502"/>
            <a:ext cx="1717494" cy="2234022"/>
            <a:chOff x="7202314" y="2763289"/>
            <a:chExt cx="1112963" cy="2234022"/>
          </a:xfrm>
        </p:grpSpPr>
        <p:sp>
          <p:nvSpPr>
            <p:cNvPr id="94" name="矩形 93">
              <a:extLst>
                <a:ext uri="{FF2B5EF4-FFF2-40B4-BE49-F238E27FC236}">
                  <a16:creationId xmlns:a16="http://schemas.microsoft.com/office/drawing/2014/main" id="{15401DC0-4388-47F9-AA5F-724AF2B225DA}"/>
                </a:ext>
              </a:extLst>
            </p:cNvPr>
            <p:cNvSpPr>
              <a:spLocks noChangeArrowheads="1"/>
            </p:cNvSpPr>
            <p:nvPr/>
          </p:nvSpPr>
          <p:spPr bwMode="auto">
            <a:xfrm>
              <a:off x="7202314" y="2763289"/>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资产维护</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5" name="矩形 26">
              <a:extLst>
                <a:ext uri="{FF2B5EF4-FFF2-40B4-BE49-F238E27FC236}">
                  <a16:creationId xmlns:a16="http://schemas.microsoft.com/office/drawing/2014/main" id="{E23E67EC-2255-4228-BDB6-E7AC39100A9E}"/>
                </a:ext>
              </a:extLst>
            </p:cNvPr>
            <p:cNvSpPr>
              <a:spLocks noChangeArrowheads="1"/>
            </p:cNvSpPr>
            <p:nvPr/>
          </p:nvSpPr>
          <p:spPr bwMode="auto">
            <a:xfrm>
              <a:off x="7228917" y="3142669"/>
              <a:ext cx="1086360"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奖金管理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6" name="矩形 26">
              <a:extLst>
                <a:ext uri="{FF2B5EF4-FFF2-40B4-BE49-F238E27FC236}">
                  <a16:creationId xmlns:a16="http://schemas.microsoft.com/office/drawing/2014/main" id="{C8164264-4308-4A57-B4FF-63E0C7FD3281}"/>
                </a:ext>
              </a:extLst>
            </p:cNvPr>
            <p:cNvSpPr>
              <a:spLocks noChangeArrowheads="1"/>
            </p:cNvSpPr>
            <p:nvPr/>
          </p:nvSpPr>
          <p:spPr bwMode="auto">
            <a:xfrm>
              <a:off x="7212918" y="3517770"/>
              <a:ext cx="1102359"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费用管理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7" name="矩形 26">
              <a:extLst>
                <a:ext uri="{FF2B5EF4-FFF2-40B4-BE49-F238E27FC236}">
                  <a16:creationId xmlns:a16="http://schemas.microsoft.com/office/drawing/2014/main" id="{A1C848AC-7DE6-499E-AA4E-24C726B19381}"/>
                </a:ext>
              </a:extLst>
            </p:cNvPr>
            <p:cNvSpPr>
              <a:spLocks noChangeArrowheads="1"/>
            </p:cNvSpPr>
            <p:nvPr/>
          </p:nvSpPr>
          <p:spPr bwMode="auto">
            <a:xfrm>
              <a:off x="7202314" y="3908067"/>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资助管理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8" name="矩形 26">
              <a:extLst>
                <a:ext uri="{FF2B5EF4-FFF2-40B4-BE49-F238E27FC236}">
                  <a16:creationId xmlns:a16="http://schemas.microsoft.com/office/drawing/2014/main" id="{41B4F342-CAD6-421D-8A6F-D71BFA1EF50C}"/>
                </a:ext>
              </a:extLst>
            </p:cNvPr>
            <p:cNvSpPr>
              <a:spLocks noChangeArrowheads="1"/>
            </p:cNvSpPr>
            <p:nvPr/>
          </p:nvSpPr>
          <p:spPr bwMode="auto">
            <a:xfrm>
              <a:off x="7202314" y="4279138"/>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专利评估</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9" name="矩形 26">
              <a:extLst>
                <a:ext uri="{FF2B5EF4-FFF2-40B4-BE49-F238E27FC236}">
                  <a16:creationId xmlns:a16="http://schemas.microsoft.com/office/drawing/2014/main" id="{BD6B04A1-25F3-4CE1-9BBC-E5BE8706D3EF}"/>
                </a:ext>
              </a:extLst>
            </p:cNvPr>
            <p:cNvSpPr>
              <a:spLocks noChangeArrowheads="1"/>
            </p:cNvSpPr>
            <p:nvPr/>
          </p:nvSpPr>
          <p:spPr bwMode="auto">
            <a:xfrm>
              <a:off x="7202314" y="4662549"/>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专利关联</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100" name="圆角矩形 39">
            <a:extLst>
              <a:ext uri="{FF2B5EF4-FFF2-40B4-BE49-F238E27FC236}">
                <a16:creationId xmlns:a16="http://schemas.microsoft.com/office/drawing/2014/main" id="{68B681E0-A0DA-47A7-8E0D-8474B5A6027F}"/>
              </a:ext>
            </a:extLst>
          </p:cNvPr>
          <p:cNvSpPr>
            <a:spLocks noChangeArrowheads="1"/>
          </p:cNvSpPr>
          <p:nvPr userDrawn="1"/>
        </p:nvSpPr>
        <p:spPr bwMode="auto">
          <a:xfrm>
            <a:off x="7616068" y="1752623"/>
            <a:ext cx="2354810" cy="362254"/>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342900" indent="-342900" algn="ctr" eaLnBrk="1" hangingPunct="1">
              <a:lnSpc>
                <a:spcPct val="150000"/>
              </a:lnSpc>
              <a:buFont typeface="Wingdings" panose="05000000000000000000" pitchFamily="2" charset="2"/>
              <a:buChar char="ü"/>
              <a:defRPr/>
            </a:pPr>
            <a:r>
              <a:rPr lang="en-US" altLang="zh-CN" sz="1800" b="1" dirty="0">
                <a:solidFill>
                  <a:schemeClr val="bg1"/>
                </a:solidFill>
                <a:latin typeface="微软雅黑" pitchFamily="34" charset="-122"/>
                <a:ea typeface="微软雅黑" pitchFamily="34" charset="-122"/>
              </a:rPr>
              <a:t> </a:t>
            </a:r>
            <a:r>
              <a:rPr lang="zh-CN" altLang="en-US" sz="1800" b="1" dirty="0">
                <a:solidFill>
                  <a:schemeClr val="bg1"/>
                </a:solidFill>
                <a:latin typeface="微软雅黑" pitchFamily="34" charset="-122"/>
                <a:ea typeface="微软雅黑" pitchFamily="34" charset="-122"/>
              </a:rPr>
              <a:t>保护运营</a:t>
            </a:r>
          </a:p>
        </p:txBody>
      </p:sp>
      <p:sp>
        <p:nvSpPr>
          <p:cNvPr id="101" name="矩形 26">
            <a:extLst>
              <a:ext uri="{FF2B5EF4-FFF2-40B4-BE49-F238E27FC236}">
                <a16:creationId xmlns:a16="http://schemas.microsoft.com/office/drawing/2014/main" id="{0C6CAE2E-9CC3-459B-84A9-5FE720B1E6F8}"/>
              </a:ext>
            </a:extLst>
          </p:cNvPr>
          <p:cNvSpPr>
            <a:spLocks noChangeArrowheads="1"/>
          </p:cNvSpPr>
          <p:nvPr userDrawn="1"/>
        </p:nvSpPr>
        <p:spPr bwMode="auto">
          <a:xfrm>
            <a:off x="7866088" y="2400033"/>
            <a:ext cx="2179562" cy="283076"/>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许可诉讼管理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0494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fill="hold"/>
                                        <p:tgtEl>
                                          <p:spTgt spid="83"/>
                                        </p:tgtEl>
                                        <p:attrNameLst>
                                          <p:attrName>ppt_x</p:attrName>
                                        </p:attrNameLst>
                                      </p:cBhvr>
                                      <p:tavLst>
                                        <p:tav tm="0">
                                          <p:val>
                                            <p:strVal val="#ppt_x"/>
                                          </p:val>
                                        </p:tav>
                                        <p:tav tm="100000">
                                          <p:val>
                                            <p:strVal val="#ppt_x"/>
                                          </p:val>
                                        </p:tav>
                                      </p:tavLst>
                                    </p:anim>
                                    <p:anim calcmode="lin" valueType="num">
                                      <p:cBhvr additive="base">
                                        <p:cTn id="8" dur="500" fill="hold"/>
                                        <p:tgtEl>
                                          <p:spTgt spid="8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ppt_x"/>
                                          </p:val>
                                        </p:tav>
                                        <p:tav tm="100000">
                                          <p:val>
                                            <p:strVal val="#ppt_x"/>
                                          </p:val>
                                        </p:tav>
                                      </p:tavLst>
                                    </p:anim>
                                    <p:anim calcmode="lin" valueType="num">
                                      <p:cBhvr additive="base">
                                        <p:cTn id="12" dur="500" fill="hold"/>
                                        <p:tgtEl>
                                          <p:spTgt spid="9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500" fill="hold"/>
                                        <p:tgtEl>
                                          <p:spTgt spid="100"/>
                                        </p:tgtEl>
                                        <p:attrNameLst>
                                          <p:attrName>ppt_x</p:attrName>
                                        </p:attrNameLst>
                                      </p:cBhvr>
                                      <p:tavLst>
                                        <p:tav tm="0">
                                          <p:val>
                                            <p:strVal val="#ppt_x"/>
                                          </p:val>
                                        </p:tav>
                                        <p:tav tm="100000">
                                          <p:val>
                                            <p:strVal val="#ppt_x"/>
                                          </p:val>
                                        </p:tav>
                                      </p:tavLst>
                                    </p:anim>
                                    <p:anim calcmode="lin" valueType="num">
                                      <p:cBhvr additive="base">
                                        <p:cTn id="16" dur="500" fill="hold"/>
                                        <p:tgtEl>
                                          <p:spTgt spid="100"/>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1000"/>
                                        <p:tgtEl>
                                          <p:spTgt spid="84"/>
                                        </p:tgtEl>
                                      </p:cBhvr>
                                    </p:animEffect>
                                    <p:anim calcmode="lin" valueType="num">
                                      <p:cBhvr>
                                        <p:cTn id="22" dur="1000" fill="hold"/>
                                        <p:tgtEl>
                                          <p:spTgt spid="84"/>
                                        </p:tgtEl>
                                        <p:attrNameLst>
                                          <p:attrName>ppt_x</p:attrName>
                                        </p:attrNameLst>
                                      </p:cBhvr>
                                      <p:tavLst>
                                        <p:tav tm="0">
                                          <p:val>
                                            <p:strVal val="#ppt_x"/>
                                          </p:val>
                                        </p:tav>
                                        <p:tav tm="100000">
                                          <p:val>
                                            <p:strVal val="#ppt_x"/>
                                          </p:val>
                                        </p:tav>
                                      </p:tavLst>
                                    </p:anim>
                                    <p:anim calcmode="lin" valueType="num">
                                      <p:cBhvr>
                                        <p:cTn id="23"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1000"/>
                                        <p:tgtEl>
                                          <p:spTgt spid="93"/>
                                        </p:tgtEl>
                                      </p:cBhvr>
                                    </p:animEffect>
                                    <p:anim calcmode="lin" valueType="num">
                                      <p:cBhvr>
                                        <p:cTn id="29" dur="1000" fill="hold"/>
                                        <p:tgtEl>
                                          <p:spTgt spid="93"/>
                                        </p:tgtEl>
                                        <p:attrNameLst>
                                          <p:attrName>ppt_x</p:attrName>
                                        </p:attrNameLst>
                                      </p:cBhvr>
                                      <p:tavLst>
                                        <p:tav tm="0">
                                          <p:val>
                                            <p:strVal val="#ppt_x"/>
                                          </p:val>
                                        </p:tav>
                                        <p:tav tm="100000">
                                          <p:val>
                                            <p:strVal val="#ppt_x"/>
                                          </p:val>
                                        </p:tav>
                                      </p:tavLst>
                                    </p:anim>
                                    <p:anim calcmode="lin" valueType="num">
                                      <p:cBhvr>
                                        <p:cTn id="30"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1">
                                            <p:txEl>
                                              <p:pRg st="0" end="0"/>
                                            </p:txEl>
                                          </p:spTgt>
                                        </p:tgtEl>
                                        <p:attrNameLst>
                                          <p:attrName>style.visibility</p:attrName>
                                        </p:attrNameLst>
                                      </p:cBhvr>
                                      <p:to>
                                        <p:strVal val="visible"/>
                                      </p:to>
                                    </p:set>
                                    <p:animEffect transition="in" filter="fade">
                                      <p:cBhvr>
                                        <p:cTn id="35" dur="1000"/>
                                        <p:tgtEl>
                                          <p:spTgt spid="101">
                                            <p:txEl>
                                              <p:pRg st="0" end="0"/>
                                            </p:txEl>
                                          </p:spTgt>
                                        </p:tgtEl>
                                      </p:cBhvr>
                                    </p:animEffect>
                                    <p:anim calcmode="lin" valueType="num">
                                      <p:cBhvr>
                                        <p:cTn id="36" dur="1000" fill="hold"/>
                                        <p:tgtEl>
                                          <p:spTgt spid="101">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0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2" grpId="0"/>
      <p:bldP spid="10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5E7724A-067D-4D81-878F-43448B94FA9C}" type="datetimeFigureOut">
              <a:rPr lang="zh-CN" altLang="en-US" smtClean="0"/>
              <a:t>2018/4/3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9013E92-86A8-436C-A805-BE367922FE68}" type="slidenum">
              <a:rPr lang="zh-CN" altLang="en-US" smtClean="0"/>
              <a:t>‹#›</a:t>
            </a:fld>
            <a:endParaRPr lang="zh-CN" altLang="en-US"/>
          </a:p>
        </p:txBody>
      </p:sp>
    </p:spTree>
    <p:extLst>
      <p:ext uri="{BB962C8B-B14F-4D97-AF65-F5344CB8AC3E}">
        <p14:creationId xmlns:p14="http://schemas.microsoft.com/office/powerpoint/2010/main" val="194428594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创造阶段">
    <p:spTree>
      <p:nvGrpSpPr>
        <p:cNvPr id="1" name=""/>
        <p:cNvGrpSpPr/>
        <p:nvPr/>
      </p:nvGrpSpPr>
      <p:grpSpPr>
        <a:xfrm>
          <a:off x="0" y="0"/>
          <a:ext cx="0" cy="0"/>
          <a:chOff x="0" y="0"/>
          <a:chExt cx="0" cy="0"/>
        </a:xfrm>
      </p:grpSpPr>
      <p:sp>
        <p:nvSpPr>
          <p:cNvPr id="3" name="燕尾形 66">
            <a:extLst>
              <a:ext uri="{FF2B5EF4-FFF2-40B4-BE49-F238E27FC236}">
                <a16:creationId xmlns:a16="http://schemas.microsoft.com/office/drawing/2014/main" id="{FFD22D85-D819-4AE9-AC4F-550E4A09AFBF}"/>
              </a:ext>
            </a:extLst>
          </p:cNvPr>
          <p:cNvSpPr/>
          <p:nvPr userDrawn="1"/>
        </p:nvSpPr>
        <p:spPr bwMode="auto">
          <a:xfrm>
            <a:off x="1539802" y="3568227"/>
            <a:ext cx="1518191" cy="2160000"/>
          </a:xfrm>
          <a:prstGeom prst="chevron">
            <a:avLst>
              <a:gd name="adj" fmla="val 26048"/>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4" name="燕尾形 63">
            <a:extLst>
              <a:ext uri="{FF2B5EF4-FFF2-40B4-BE49-F238E27FC236}">
                <a16:creationId xmlns:a16="http://schemas.microsoft.com/office/drawing/2014/main" id="{BC2FC05C-226B-493F-8B57-C499F567782A}"/>
              </a:ext>
            </a:extLst>
          </p:cNvPr>
          <p:cNvSpPr/>
          <p:nvPr userDrawn="1"/>
        </p:nvSpPr>
        <p:spPr bwMode="auto">
          <a:xfrm>
            <a:off x="2884333" y="3568227"/>
            <a:ext cx="1560729" cy="2160000"/>
          </a:xfrm>
          <a:prstGeom prst="chevron">
            <a:avLst>
              <a:gd name="adj" fmla="val 26048"/>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5" name="燕尾形 58">
            <a:extLst>
              <a:ext uri="{FF2B5EF4-FFF2-40B4-BE49-F238E27FC236}">
                <a16:creationId xmlns:a16="http://schemas.microsoft.com/office/drawing/2014/main" id="{A278EDF6-C4FC-43A3-A207-B06A568FA000}"/>
              </a:ext>
            </a:extLst>
          </p:cNvPr>
          <p:cNvSpPr/>
          <p:nvPr userDrawn="1"/>
        </p:nvSpPr>
        <p:spPr bwMode="auto">
          <a:xfrm>
            <a:off x="4264853" y="3568227"/>
            <a:ext cx="1747701" cy="2160000"/>
          </a:xfrm>
          <a:prstGeom prst="chevron">
            <a:avLst>
              <a:gd name="adj" fmla="val 25492"/>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6" name="燕尾形 38">
            <a:extLst>
              <a:ext uri="{FF2B5EF4-FFF2-40B4-BE49-F238E27FC236}">
                <a16:creationId xmlns:a16="http://schemas.microsoft.com/office/drawing/2014/main" id="{44EC172C-5B58-4410-B2E6-964F7A53D617}"/>
              </a:ext>
            </a:extLst>
          </p:cNvPr>
          <p:cNvSpPr/>
          <p:nvPr userDrawn="1"/>
        </p:nvSpPr>
        <p:spPr bwMode="auto">
          <a:xfrm>
            <a:off x="10408408" y="3605000"/>
            <a:ext cx="1575148" cy="2148100"/>
          </a:xfrm>
          <a:prstGeom prst="chevron">
            <a:avLst>
              <a:gd name="adj" fmla="val 24935"/>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58" name="燕尾形 58">
            <a:extLst>
              <a:ext uri="{FF2B5EF4-FFF2-40B4-BE49-F238E27FC236}">
                <a16:creationId xmlns:a16="http://schemas.microsoft.com/office/drawing/2014/main" id="{7D548D85-B6EF-4AF5-90F3-6CAF8679BA85}"/>
              </a:ext>
            </a:extLst>
          </p:cNvPr>
          <p:cNvSpPr/>
          <p:nvPr userDrawn="1"/>
        </p:nvSpPr>
        <p:spPr bwMode="auto">
          <a:xfrm>
            <a:off x="5683926" y="3605000"/>
            <a:ext cx="1673875" cy="2160000"/>
          </a:xfrm>
          <a:prstGeom prst="chevron">
            <a:avLst>
              <a:gd name="adj" fmla="val 25492"/>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59" name="燕尾形 58">
            <a:extLst>
              <a:ext uri="{FF2B5EF4-FFF2-40B4-BE49-F238E27FC236}">
                <a16:creationId xmlns:a16="http://schemas.microsoft.com/office/drawing/2014/main" id="{91507E18-2D38-47B2-A352-BCBCB1F9CD19}"/>
              </a:ext>
            </a:extLst>
          </p:cNvPr>
          <p:cNvSpPr/>
          <p:nvPr userDrawn="1"/>
        </p:nvSpPr>
        <p:spPr bwMode="auto">
          <a:xfrm>
            <a:off x="7128385" y="3629903"/>
            <a:ext cx="1973939" cy="2160000"/>
          </a:xfrm>
          <a:prstGeom prst="chevron">
            <a:avLst>
              <a:gd name="adj" fmla="val 25492"/>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60" name="燕尾形 58">
            <a:extLst>
              <a:ext uri="{FF2B5EF4-FFF2-40B4-BE49-F238E27FC236}">
                <a16:creationId xmlns:a16="http://schemas.microsoft.com/office/drawing/2014/main" id="{C681242E-C816-4EE8-B4BB-C722610C293A}"/>
              </a:ext>
            </a:extLst>
          </p:cNvPr>
          <p:cNvSpPr/>
          <p:nvPr userDrawn="1"/>
        </p:nvSpPr>
        <p:spPr bwMode="auto">
          <a:xfrm>
            <a:off x="8668087" y="3568227"/>
            <a:ext cx="2145439" cy="2160000"/>
          </a:xfrm>
          <a:prstGeom prst="chevron">
            <a:avLst>
              <a:gd name="adj" fmla="val 25492"/>
            </a:avLst>
          </a:prstGeom>
          <a:gradFill flip="none" rotWithShape="1">
            <a:gsLst>
              <a:gs pos="25000">
                <a:schemeClr val="bg1">
                  <a:lumMod val="50000"/>
                  <a:alpha val="50000"/>
                </a:schemeClr>
              </a:gs>
              <a:gs pos="100000">
                <a:schemeClr val="bg1">
                  <a:lumMod val="85000"/>
                  <a:alpha val="50000"/>
                </a:schemeClr>
              </a:gs>
            </a:gsLst>
            <a:lin ang="0" scaled="1"/>
            <a:tileRect/>
          </a:gradFill>
          <a:ln w="25400">
            <a:noFill/>
          </a:ln>
          <a:effectLst>
            <a:outerShdw blurRad="225425" dist="38100" dir="5220000" algn="ctr">
              <a:srgbClr val="000000">
                <a:alpha val="33000"/>
              </a:srgbClr>
            </a:outerShdw>
          </a:effectLst>
          <a:scene3d>
            <a:camera prst="orthographicFront">
              <a:rot lat="17099998" lon="0" rev="0"/>
            </a:camera>
            <a:lightRig rig="flat" dir="t"/>
          </a:scene3d>
          <a:sp3d extrusionH="127000" contourW="19050">
            <a:bevelT w="101600" prst="convex"/>
            <a:bevelB w="0" h="2540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endParaRPr lang="zh-CN" altLang="en-US" sz="1600" b="1" dirty="0">
              <a:solidFill>
                <a:schemeClr val="bg1"/>
              </a:solidFill>
              <a:latin typeface="微软雅黑" pitchFamily="34" charset="-122"/>
              <a:ea typeface="微软雅黑" pitchFamily="34" charset="-122"/>
            </a:endParaRPr>
          </a:p>
        </p:txBody>
      </p:sp>
      <p:sp>
        <p:nvSpPr>
          <p:cNvPr id="61" name="矩形​​ 14">
            <a:extLst>
              <a:ext uri="{FF2B5EF4-FFF2-40B4-BE49-F238E27FC236}">
                <a16:creationId xmlns:a16="http://schemas.microsoft.com/office/drawing/2014/main" id="{182AD7F0-26A2-4310-BC21-CDC26CD72096}"/>
              </a:ext>
            </a:extLst>
          </p:cNvPr>
          <p:cNvSpPr/>
          <p:nvPr userDrawn="1"/>
        </p:nvSpPr>
        <p:spPr>
          <a:xfrm>
            <a:off x="1708879" y="2220257"/>
            <a:ext cx="1317110"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62" name="矩形​​ 12">
            <a:extLst>
              <a:ext uri="{FF2B5EF4-FFF2-40B4-BE49-F238E27FC236}">
                <a16:creationId xmlns:a16="http://schemas.microsoft.com/office/drawing/2014/main" id="{10197ECB-C053-4D25-9177-E9D8A2FFD4A7}"/>
              </a:ext>
            </a:extLst>
          </p:cNvPr>
          <p:cNvSpPr/>
          <p:nvPr userDrawn="1"/>
        </p:nvSpPr>
        <p:spPr>
          <a:xfrm>
            <a:off x="1727928" y="1668921"/>
            <a:ext cx="1317111"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提案管理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3" name="TextBox 15">
            <a:extLst>
              <a:ext uri="{FF2B5EF4-FFF2-40B4-BE49-F238E27FC236}">
                <a16:creationId xmlns:a16="http://schemas.microsoft.com/office/drawing/2014/main" id="{EEF5976E-B93D-423E-A795-E376ACF69322}"/>
              </a:ext>
            </a:extLst>
          </p:cNvPr>
          <p:cNvSpPr txBox="1"/>
          <p:nvPr userDrawn="1"/>
        </p:nvSpPr>
        <p:spPr>
          <a:xfrm>
            <a:off x="1727929" y="2305982"/>
            <a:ext cx="1340950"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提案提报</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提案审批</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补充材料</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4" name="矩形​​ 14">
            <a:extLst>
              <a:ext uri="{FF2B5EF4-FFF2-40B4-BE49-F238E27FC236}">
                <a16:creationId xmlns:a16="http://schemas.microsoft.com/office/drawing/2014/main" id="{D215EBD3-E75F-42FF-8B64-002C8B95F0DB}"/>
              </a:ext>
            </a:extLst>
          </p:cNvPr>
          <p:cNvSpPr/>
          <p:nvPr userDrawn="1"/>
        </p:nvSpPr>
        <p:spPr>
          <a:xfrm>
            <a:off x="3115144" y="2220257"/>
            <a:ext cx="1310868"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65" name="矩形​​ 12">
            <a:extLst>
              <a:ext uri="{FF2B5EF4-FFF2-40B4-BE49-F238E27FC236}">
                <a16:creationId xmlns:a16="http://schemas.microsoft.com/office/drawing/2014/main" id="{1E6D0A82-C122-4A6D-8974-F4FDF7D46BB8}"/>
              </a:ext>
            </a:extLst>
          </p:cNvPr>
          <p:cNvSpPr/>
          <p:nvPr userDrawn="1"/>
        </p:nvSpPr>
        <p:spPr>
          <a:xfrm>
            <a:off x="3113936" y="1668921"/>
            <a:ext cx="1331126"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a:buFont typeface="Wingdings" panose="05000000000000000000" pitchFamily="2" charset="2"/>
              <a:buNone/>
            </a:pPr>
            <a:r>
              <a:rPr lang="zh-CN" altLang="en-US" sz="1800" b="1" dirty="0">
                <a:solidFill>
                  <a:schemeClr val="bg1"/>
                </a:solidFill>
                <a:latin typeface="微软雅黑" panose="020B0503020204020204" pitchFamily="34" charset="-122"/>
                <a:ea typeface="微软雅黑" panose="020B0503020204020204" pitchFamily="34" charset="-122"/>
              </a:rPr>
              <a:t>申请策略</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6" name="TextBox 15">
            <a:extLst>
              <a:ext uri="{FF2B5EF4-FFF2-40B4-BE49-F238E27FC236}">
                <a16:creationId xmlns:a16="http://schemas.microsoft.com/office/drawing/2014/main" id="{937B23DC-0342-4C2F-964C-9EB1A76181C8}"/>
              </a:ext>
            </a:extLst>
          </p:cNvPr>
          <p:cNvSpPr txBox="1"/>
          <p:nvPr userDrawn="1"/>
        </p:nvSpPr>
        <p:spPr>
          <a:xfrm>
            <a:off x="3080766" y="2305982"/>
            <a:ext cx="1364296" cy="1938992"/>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申请国家</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申请类型</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案件加急</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双申</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分案</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67" name="矩形​​ 14">
            <a:extLst>
              <a:ext uri="{FF2B5EF4-FFF2-40B4-BE49-F238E27FC236}">
                <a16:creationId xmlns:a16="http://schemas.microsoft.com/office/drawing/2014/main" id="{63E3C11E-4B2F-4CFB-BC12-B71F7E4D3F51}"/>
              </a:ext>
            </a:extLst>
          </p:cNvPr>
          <p:cNvSpPr/>
          <p:nvPr userDrawn="1"/>
        </p:nvSpPr>
        <p:spPr>
          <a:xfrm>
            <a:off x="4529622" y="2220257"/>
            <a:ext cx="1310868"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68" name="矩形​​ 12">
            <a:extLst>
              <a:ext uri="{FF2B5EF4-FFF2-40B4-BE49-F238E27FC236}">
                <a16:creationId xmlns:a16="http://schemas.microsoft.com/office/drawing/2014/main" id="{B5FBE756-EF0C-4C1B-B3BA-A318DD7320BD}"/>
              </a:ext>
            </a:extLst>
          </p:cNvPr>
          <p:cNvSpPr/>
          <p:nvPr userDrawn="1"/>
        </p:nvSpPr>
        <p:spPr>
          <a:xfrm>
            <a:off x="4528414" y="1668921"/>
            <a:ext cx="1331126"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撰写</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69" name="TextBox 15">
            <a:extLst>
              <a:ext uri="{FF2B5EF4-FFF2-40B4-BE49-F238E27FC236}">
                <a16:creationId xmlns:a16="http://schemas.microsoft.com/office/drawing/2014/main" id="{58E408C4-F82D-4627-A041-9485B56FF35A}"/>
              </a:ext>
            </a:extLst>
          </p:cNvPr>
          <p:cNvSpPr txBox="1"/>
          <p:nvPr userDrawn="1"/>
        </p:nvSpPr>
        <p:spPr>
          <a:xfrm>
            <a:off x="4495244" y="2305982"/>
            <a:ext cx="1364296"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委托撰写</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确认稿件</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指示递交</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70" name="矩形​​ 14">
            <a:extLst>
              <a:ext uri="{FF2B5EF4-FFF2-40B4-BE49-F238E27FC236}">
                <a16:creationId xmlns:a16="http://schemas.microsoft.com/office/drawing/2014/main" id="{2F650A16-2ABC-48AB-97A4-0B9AD18E1BF0}"/>
              </a:ext>
            </a:extLst>
          </p:cNvPr>
          <p:cNvSpPr/>
          <p:nvPr userDrawn="1"/>
        </p:nvSpPr>
        <p:spPr>
          <a:xfrm>
            <a:off x="5905545" y="2220257"/>
            <a:ext cx="1310868"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71" name="矩形​​ 12">
            <a:extLst>
              <a:ext uri="{FF2B5EF4-FFF2-40B4-BE49-F238E27FC236}">
                <a16:creationId xmlns:a16="http://schemas.microsoft.com/office/drawing/2014/main" id="{6835F4D6-603D-41FE-938D-C941331C6BD7}"/>
              </a:ext>
            </a:extLst>
          </p:cNvPr>
          <p:cNvSpPr/>
          <p:nvPr userDrawn="1"/>
        </p:nvSpPr>
        <p:spPr>
          <a:xfrm>
            <a:off x="5904337" y="1668921"/>
            <a:ext cx="1331126"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递交</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2" name="TextBox 15">
            <a:extLst>
              <a:ext uri="{FF2B5EF4-FFF2-40B4-BE49-F238E27FC236}">
                <a16:creationId xmlns:a16="http://schemas.microsoft.com/office/drawing/2014/main" id="{D1F6BA6D-9177-4C9E-BB8A-3C035FE2722B}"/>
              </a:ext>
            </a:extLst>
          </p:cNvPr>
          <p:cNvSpPr txBox="1"/>
          <p:nvPr userDrawn="1"/>
        </p:nvSpPr>
        <p:spPr>
          <a:xfrm>
            <a:off x="5871167" y="2305982"/>
            <a:ext cx="1364296" cy="461665"/>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五书管理</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73" name="矩形​​ 14">
            <a:extLst>
              <a:ext uri="{FF2B5EF4-FFF2-40B4-BE49-F238E27FC236}">
                <a16:creationId xmlns:a16="http://schemas.microsoft.com/office/drawing/2014/main" id="{3085F6EF-37EB-4052-98DA-AEBD066B8C34}"/>
              </a:ext>
            </a:extLst>
          </p:cNvPr>
          <p:cNvSpPr/>
          <p:nvPr userDrawn="1"/>
        </p:nvSpPr>
        <p:spPr>
          <a:xfrm>
            <a:off x="7300518" y="2220257"/>
            <a:ext cx="1310868"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74" name="矩形​​ 12">
            <a:extLst>
              <a:ext uri="{FF2B5EF4-FFF2-40B4-BE49-F238E27FC236}">
                <a16:creationId xmlns:a16="http://schemas.microsoft.com/office/drawing/2014/main" id="{08795A78-9AC2-4DFA-BA6D-FCD590B6AFA4}"/>
              </a:ext>
            </a:extLst>
          </p:cNvPr>
          <p:cNvSpPr/>
          <p:nvPr userDrawn="1"/>
        </p:nvSpPr>
        <p:spPr>
          <a:xfrm>
            <a:off x="7299310" y="1668921"/>
            <a:ext cx="1331126"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受理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5" name="TextBox 15">
            <a:extLst>
              <a:ext uri="{FF2B5EF4-FFF2-40B4-BE49-F238E27FC236}">
                <a16:creationId xmlns:a16="http://schemas.microsoft.com/office/drawing/2014/main" id="{6A948AB8-1F09-4B9D-992E-9292C6BBABF1}"/>
              </a:ext>
            </a:extLst>
          </p:cNvPr>
          <p:cNvSpPr txBox="1"/>
          <p:nvPr userDrawn="1"/>
        </p:nvSpPr>
        <p:spPr>
          <a:xfrm>
            <a:off x="7266140" y="2305982"/>
            <a:ext cx="1364296" cy="1569660"/>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申请号</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申请日</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受通管理</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缴费提醒</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76" name="矩形​​ 14">
            <a:extLst>
              <a:ext uri="{FF2B5EF4-FFF2-40B4-BE49-F238E27FC236}">
                <a16:creationId xmlns:a16="http://schemas.microsoft.com/office/drawing/2014/main" id="{9C540273-39D7-4B8F-85DD-F1698BD998DF}"/>
              </a:ext>
            </a:extLst>
          </p:cNvPr>
          <p:cNvSpPr/>
          <p:nvPr userDrawn="1"/>
        </p:nvSpPr>
        <p:spPr>
          <a:xfrm>
            <a:off x="8735306" y="2220257"/>
            <a:ext cx="1682082"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77" name="矩形​​ 12">
            <a:extLst>
              <a:ext uri="{FF2B5EF4-FFF2-40B4-BE49-F238E27FC236}">
                <a16:creationId xmlns:a16="http://schemas.microsoft.com/office/drawing/2014/main" id="{56270BC6-3C4E-4547-B22F-80EE45F49D77}"/>
              </a:ext>
            </a:extLst>
          </p:cNvPr>
          <p:cNvSpPr/>
          <p:nvPr userDrawn="1"/>
        </p:nvSpPr>
        <p:spPr>
          <a:xfrm>
            <a:off x="8734098" y="1668921"/>
            <a:ext cx="1683289"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altLang="zh-CN" sz="1800" b="1" dirty="0">
                <a:solidFill>
                  <a:schemeClr val="bg1"/>
                </a:solidFill>
                <a:latin typeface="微软雅黑" panose="020B0503020204020204" pitchFamily="34" charset="-122"/>
                <a:ea typeface="微软雅黑" panose="020B0503020204020204" pitchFamily="34" charset="-122"/>
              </a:rPr>
              <a:t>OA</a:t>
            </a:r>
            <a:r>
              <a:rPr lang="zh-CN" altLang="en-US" sz="1800" b="1" dirty="0">
                <a:solidFill>
                  <a:schemeClr val="bg1"/>
                </a:solidFill>
                <a:latin typeface="微软雅黑" panose="020B0503020204020204" pitchFamily="34" charset="-122"/>
                <a:ea typeface="微软雅黑" panose="020B0503020204020204" pitchFamily="34" charset="-122"/>
              </a:rPr>
              <a:t>答复</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8" name="TextBox 15">
            <a:extLst>
              <a:ext uri="{FF2B5EF4-FFF2-40B4-BE49-F238E27FC236}">
                <a16:creationId xmlns:a16="http://schemas.microsoft.com/office/drawing/2014/main" id="{80B74EBD-92EA-412A-B270-C35480ABED5E}"/>
              </a:ext>
            </a:extLst>
          </p:cNvPr>
          <p:cNvSpPr txBox="1"/>
          <p:nvPr userDrawn="1"/>
        </p:nvSpPr>
        <p:spPr>
          <a:xfrm>
            <a:off x="8700928" y="2305982"/>
            <a:ext cx="1716460"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指派答审</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稿件确认</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递交陈述书</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79" name="矩形​​ 14">
            <a:extLst>
              <a:ext uri="{FF2B5EF4-FFF2-40B4-BE49-F238E27FC236}">
                <a16:creationId xmlns:a16="http://schemas.microsoft.com/office/drawing/2014/main" id="{F1CC8E0A-F0CF-43F6-8477-6678D0DCABB5}"/>
              </a:ext>
            </a:extLst>
          </p:cNvPr>
          <p:cNvSpPr/>
          <p:nvPr userDrawn="1"/>
        </p:nvSpPr>
        <p:spPr>
          <a:xfrm>
            <a:off x="10471820" y="2220257"/>
            <a:ext cx="1453480"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80" name="矩形​​ 12">
            <a:extLst>
              <a:ext uri="{FF2B5EF4-FFF2-40B4-BE49-F238E27FC236}">
                <a16:creationId xmlns:a16="http://schemas.microsoft.com/office/drawing/2014/main" id="{80421A57-69FA-41C9-A491-B86F9893BC8C}"/>
              </a:ext>
            </a:extLst>
          </p:cNvPr>
          <p:cNvSpPr/>
          <p:nvPr userDrawn="1"/>
        </p:nvSpPr>
        <p:spPr>
          <a:xfrm>
            <a:off x="10470613" y="1668921"/>
            <a:ext cx="1454688"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授权</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81" name="TextBox 15">
            <a:extLst>
              <a:ext uri="{FF2B5EF4-FFF2-40B4-BE49-F238E27FC236}">
                <a16:creationId xmlns:a16="http://schemas.microsoft.com/office/drawing/2014/main" id="{662532C2-0C5A-4CD1-BC6F-85D6CCEC5D31}"/>
              </a:ext>
            </a:extLst>
          </p:cNvPr>
          <p:cNvSpPr txBox="1"/>
          <p:nvPr userDrawn="1"/>
        </p:nvSpPr>
        <p:spPr>
          <a:xfrm>
            <a:off x="10532692" y="2305982"/>
            <a:ext cx="1536656" cy="830997"/>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办登评估</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上传证书</a:t>
            </a: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nvGrpSpPr>
          <p:cNvPr id="82" name="组合 24">
            <a:extLst>
              <a:ext uri="{FF2B5EF4-FFF2-40B4-BE49-F238E27FC236}">
                <a16:creationId xmlns:a16="http://schemas.microsoft.com/office/drawing/2014/main" id="{3274E02A-7525-42AB-A5D3-C6A74AD342FA}"/>
              </a:ext>
            </a:extLst>
          </p:cNvPr>
          <p:cNvGrpSpPr>
            <a:grpSpLocks/>
          </p:cNvGrpSpPr>
          <p:nvPr userDrawn="1"/>
        </p:nvGrpSpPr>
        <p:grpSpPr bwMode="auto">
          <a:xfrm>
            <a:off x="1670779" y="5355550"/>
            <a:ext cx="10360469" cy="1047098"/>
            <a:chOff x="671514" y="4765674"/>
            <a:chExt cx="7761286" cy="501650"/>
          </a:xfrm>
        </p:grpSpPr>
        <p:sp>
          <p:nvSpPr>
            <p:cNvPr id="83" name="Rectangle 20">
              <a:extLst>
                <a:ext uri="{FF2B5EF4-FFF2-40B4-BE49-F238E27FC236}">
                  <a16:creationId xmlns:a16="http://schemas.microsoft.com/office/drawing/2014/main" id="{505719CE-C838-4F0F-BCE8-8BA03AD24CF0}"/>
                </a:ext>
              </a:extLst>
            </p:cNvPr>
            <p:cNvSpPr>
              <a:spLocks noChangeArrowheads="1"/>
            </p:cNvSpPr>
            <p:nvPr/>
          </p:nvSpPr>
          <p:spPr bwMode="auto">
            <a:xfrm>
              <a:off x="671514" y="4765674"/>
              <a:ext cx="7761286" cy="50165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fontAlgn="ctr">
                <a:spcBef>
                  <a:spcPts val="0"/>
                </a:spcBef>
                <a:spcAft>
                  <a:spcPts val="0"/>
                </a:spcAft>
                <a:buClr>
                  <a:srgbClr val="FF0000"/>
                </a:buClr>
                <a:buSzPct val="70000"/>
                <a:defRPr/>
              </a:pPr>
              <a:r>
                <a:rPr lang="zh-CN" altLang="en-US" sz="1800" b="1" dirty="0">
                  <a:solidFill>
                    <a:schemeClr val="bg1"/>
                  </a:solidFill>
                  <a:latin typeface="微软雅黑" pitchFamily="34" charset="-122"/>
                  <a:ea typeface="微软雅黑" pitchFamily="34" charset="-122"/>
                </a:rPr>
                <a:t>质量评估</a:t>
              </a:r>
            </a:p>
          </p:txBody>
        </p:sp>
        <p:sp>
          <p:nvSpPr>
            <p:cNvPr id="84" name="矩形 83">
              <a:extLst>
                <a:ext uri="{FF2B5EF4-FFF2-40B4-BE49-F238E27FC236}">
                  <a16:creationId xmlns:a16="http://schemas.microsoft.com/office/drawing/2014/main" id="{B6125113-5467-4CDE-99DC-8C3B9BF8D834}"/>
                </a:ext>
              </a:extLst>
            </p:cNvPr>
            <p:cNvSpPr/>
            <p:nvPr/>
          </p:nvSpPr>
          <p:spPr>
            <a:xfrm>
              <a:off x="971956" y="4834780"/>
              <a:ext cx="6497052" cy="343103"/>
            </a:xfrm>
            <a:prstGeom prst="rect">
              <a:avLst/>
            </a:prstGeom>
            <a:noFill/>
            <a:scene3d>
              <a:camera prst="orthographicFront"/>
              <a:lightRig rig="threePt" dir="t"/>
            </a:scene3d>
            <a:sp3d/>
          </p:spPr>
          <p:txBody>
            <a:bodyPr>
              <a:spAutoFit/>
            </a:bodyPr>
            <a:lstStyle/>
            <a:p>
              <a:pPr eaLnBrk="1" fontAlgn="auto" hangingPunct="1">
                <a:spcBef>
                  <a:spcPts val="0"/>
                </a:spcBef>
                <a:spcAft>
                  <a:spcPts val="0"/>
                </a:spcAft>
                <a:tabLst>
                  <a:tab pos="8521700" algn="r"/>
                </a:tabLst>
                <a:defRPr/>
              </a:pPr>
              <a:endParaRPr lang="zh-CN" altLang="en-US" dirty="0">
                <a:solidFill>
                  <a:schemeClr val="bg1"/>
                </a:solidFill>
                <a:effectLst>
                  <a:reflection blurRad="6350" stA="50000" endA="300" endPos="50000" dist="60007" dir="5400000" sy="-100000" algn="bl" rotWithShape="0"/>
                </a:effectLst>
                <a:latin typeface="微软雅黑" pitchFamily="34" charset="-122"/>
                <a:ea typeface="微软雅黑" pitchFamily="34" charset="-122"/>
              </a:endParaRPr>
            </a:p>
          </p:txBody>
        </p:sp>
      </p:grpSp>
      <p:grpSp>
        <p:nvGrpSpPr>
          <p:cNvPr id="108" name="组合 107">
            <a:extLst>
              <a:ext uri="{FF2B5EF4-FFF2-40B4-BE49-F238E27FC236}">
                <a16:creationId xmlns:a16="http://schemas.microsoft.com/office/drawing/2014/main" id="{C3199D0E-AC83-4D7B-8E50-4741340C85C3}"/>
              </a:ext>
            </a:extLst>
          </p:cNvPr>
          <p:cNvGrpSpPr/>
          <p:nvPr userDrawn="1"/>
        </p:nvGrpSpPr>
        <p:grpSpPr>
          <a:xfrm>
            <a:off x="3149111" y="5738395"/>
            <a:ext cx="8161358" cy="363169"/>
            <a:chOff x="3149111" y="5738395"/>
            <a:chExt cx="8161358" cy="363169"/>
          </a:xfrm>
        </p:grpSpPr>
        <p:sp>
          <p:nvSpPr>
            <p:cNvPr id="89" name="文本框 88">
              <a:extLst>
                <a:ext uri="{FF2B5EF4-FFF2-40B4-BE49-F238E27FC236}">
                  <a16:creationId xmlns:a16="http://schemas.microsoft.com/office/drawing/2014/main" id="{27994AC3-362C-46CC-811D-F5BFC45C0884}"/>
                </a:ext>
              </a:extLst>
            </p:cNvPr>
            <p:cNvSpPr txBox="1"/>
            <p:nvPr userDrawn="1"/>
          </p:nvSpPr>
          <p:spPr>
            <a:xfrm>
              <a:off x="3149111" y="5763010"/>
              <a:ext cx="143944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提案质量</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0" name="文本框 89">
              <a:extLst>
                <a:ext uri="{FF2B5EF4-FFF2-40B4-BE49-F238E27FC236}">
                  <a16:creationId xmlns:a16="http://schemas.microsoft.com/office/drawing/2014/main" id="{C69CDBF8-040B-4AB5-882B-E925015A022D}"/>
                </a:ext>
              </a:extLst>
            </p:cNvPr>
            <p:cNvSpPr txBox="1"/>
            <p:nvPr userDrawn="1"/>
          </p:nvSpPr>
          <p:spPr>
            <a:xfrm>
              <a:off x="4701776" y="5738395"/>
              <a:ext cx="143944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撰写质量</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1" name="文本框 90">
              <a:extLst>
                <a:ext uri="{FF2B5EF4-FFF2-40B4-BE49-F238E27FC236}">
                  <a16:creationId xmlns:a16="http://schemas.microsoft.com/office/drawing/2014/main" id="{79A3871F-1050-4533-9162-940640CA1504}"/>
                </a:ext>
              </a:extLst>
            </p:cNvPr>
            <p:cNvSpPr txBox="1"/>
            <p:nvPr userDrawn="1"/>
          </p:nvSpPr>
          <p:spPr>
            <a:xfrm>
              <a:off x="6273028" y="5759943"/>
              <a:ext cx="1648202" cy="33855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chemeClr val="tx1"/>
                  </a:solidFill>
                  <a:latin typeface="微软雅黑" panose="020B0503020204020204" pitchFamily="34" charset="-122"/>
                  <a:ea typeface="微软雅黑" panose="020B0503020204020204" pitchFamily="34" charset="-122"/>
                </a:rPr>
                <a:t>OA</a:t>
              </a:r>
              <a:r>
                <a:rPr lang="zh-CN" altLang="en-US" sz="1600" dirty="0">
                  <a:solidFill>
                    <a:schemeClr val="tx1"/>
                  </a:solidFill>
                  <a:latin typeface="微软雅黑" panose="020B0503020204020204" pitchFamily="34" charset="-122"/>
                  <a:ea typeface="微软雅黑" panose="020B0503020204020204" pitchFamily="34" charset="-122"/>
                </a:rPr>
                <a:t>答复质量</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2" name="文本框 91">
              <a:extLst>
                <a:ext uri="{FF2B5EF4-FFF2-40B4-BE49-F238E27FC236}">
                  <a16:creationId xmlns:a16="http://schemas.microsoft.com/office/drawing/2014/main" id="{745B4BC3-E2DC-4A97-8D0A-A29DA07E772B}"/>
                </a:ext>
              </a:extLst>
            </p:cNvPr>
            <p:cNvSpPr txBox="1"/>
            <p:nvPr userDrawn="1"/>
          </p:nvSpPr>
          <p:spPr>
            <a:xfrm>
              <a:off x="8031294" y="5759943"/>
              <a:ext cx="143944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代理机构</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93" name="文本框 92">
              <a:extLst>
                <a:ext uri="{FF2B5EF4-FFF2-40B4-BE49-F238E27FC236}">
                  <a16:creationId xmlns:a16="http://schemas.microsoft.com/office/drawing/2014/main" id="{9CDEA6E8-582C-4A59-A12C-47D73D421E97}"/>
                </a:ext>
              </a:extLst>
            </p:cNvPr>
            <p:cNvSpPr txBox="1"/>
            <p:nvPr userDrawn="1"/>
          </p:nvSpPr>
          <p:spPr>
            <a:xfrm>
              <a:off x="9871028" y="5740893"/>
              <a:ext cx="1439441"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solidFill>
                    <a:schemeClr val="tx1"/>
                  </a:solidFill>
                  <a:latin typeface="微软雅黑" panose="020B0503020204020204" pitchFamily="34" charset="-122"/>
                  <a:ea typeface="微软雅黑" panose="020B0503020204020204" pitchFamily="34" charset="-122"/>
                </a:rPr>
                <a:t>代理人</a:t>
              </a:r>
              <a:endParaRPr lang="en-US" altLang="zh-CN" sz="1600" dirty="0">
                <a:solidFill>
                  <a:schemeClr val="tx1"/>
                </a:solidFill>
                <a:latin typeface="微软雅黑" panose="020B0503020204020204" pitchFamily="34" charset="-122"/>
                <a:ea typeface="微软雅黑" panose="020B0503020204020204" pitchFamily="34" charset="-122"/>
              </a:endParaRPr>
            </a:p>
          </p:txBody>
        </p:sp>
      </p:grpSp>
      <p:grpSp>
        <p:nvGrpSpPr>
          <p:cNvPr id="94" name="Group 2">
            <a:extLst>
              <a:ext uri="{FF2B5EF4-FFF2-40B4-BE49-F238E27FC236}">
                <a16:creationId xmlns:a16="http://schemas.microsoft.com/office/drawing/2014/main" id="{026CD6B7-F95E-4A35-A3F0-1AAC7B8C4302}"/>
              </a:ext>
            </a:extLst>
          </p:cNvPr>
          <p:cNvGrpSpPr>
            <a:grpSpLocks/>
          </p:cNvGrpSpPr>
          <p:nvPr userDrawn="1"/>
        </p:nvGrpSpPr>
        <p:grpSpPr bwMode="auto">
          <a:xfrm>
            <a:off x="60423" y="1570495"/>
            <a:ext cx="1003865" cy="3432175"/>
            <a:chOff x="672" y="1783"/>
            <a:chExt cx="1161" cy="1737"/>
          </a:xfrm>
        </p:grpSpPr>
        <p:grpSp>
          <p:nvGrpSpPr>
            <p:cNvPr id="95" name="Group 3">
              <a:extLst>
                <a:ext uri="{FF2B5EF4-FFF2-40B4-BE49-F238E27FC236}">
                  <a16:creationId xmlns:a16="http://schemas.microsoft.com/office/drawing/2014/main" id="{5165C95D-AF56-41AC-A661-AF09530453A1}"/>
                </a:ext>
              </a:extLst>
            </p:cNvPr>
            <p:cNvGrpSpPr>
              <a:grpSpLocks/>
            </p:cNvGrpSpPr>
            <p:nvPr/>
          </p:nvGrpSpPr>
          <p:grpSpPr bwMode="auto">
            <a:xfrm>
              <a:off x="672" y="2829"/>
              <a:ext cx="1161" cy="691"/>
              <a:chOff x="471" y="272"/>
              <a:chExt cx="1161" cy="1539"/>
            </a:xfrm>
          </p:grpSpPr>
          <p:sp>
            <p:nvSpPr>
              <p:cNvPr id="102" name="Oval 4">
                <a:extLst>
                  <a:ext uri="{FF2B5EF4-FFF2-40B4-BE49-F238E27FC236}">
                    <a16:creationId xmlns:a16="http://schemas.microsoft.com/office/drawing/2014/main" id="{ECBCF5B2-4F96-4848-83EB-930A5AA4C176}"/>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103" name="AutoShape 5">
                <a:extLst>
                  <a:ext uri="{FF2B5EF4-FFF2-40B4-BE49-F238E27FC236}">
                    <a16:creationId xmlns:a16="http://schemas.microsoft.com/office/drawing/2014/main" id="{8FB2F2DC-652B-4C6F-BFE0-634B29E8EDC2}"/>
                  </a:ext>
                </a:extLst>
              </p:cNvPr>
              <p:cNvSpPr>
                <a:spLocks noChangeArrowheads="1"/>
              </p:cNvSpPr>
              <p:nvPr/>
            </p:nvSpPr>
            <p:spPr bwMode="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nvGrpSpPr>
            <p:cNvPr id="96" name="Group 6">
              <a:extLst>
                <a:ext uri="{FF2B5EF4-FFF2-40B4-BE49-F238E27FC236}">
                  <a16:creationId xmlns:a16="http://schemas.microsoft.com/office/drawing/2014/main" id="{A4A7DCEB-2AFE-44AA-83C4-E40B30E36D03}"/>
                </a:ext>
              </a:extLst>
            </p:cNvPr>
            <p:cNvGrpSpPr>
              <a:grpSpLocks/>
            </p:cNvGrpSpPr>
            <p:nvPr/>
          </p:nvGrpSpPr>
          <p:grpSpPr bwMode="auto">
            <a:xfrm>
              <a:off x="672" y="2307"/>
              <a:ext cx="1161" cy="691"/>
              <a:chOff x="471" y="272"/>
              <a:chExt cx="1161" cy="1539"/>
            </a:xfrm>
          </p:grpSpPr>
          <p:sp>
            <p:nvSpPr>
              <p:cNvPr id="100" name="Oval 7">
                <a:extLst>
                  <a:ext uri="{FF2B5EF4-FFF2-40B4-BE49-F238E27FC236}">
                    <a16:creationId xmlns:a16="http://schemas.microsoft.com/office/drawing/2014/main" id="{ACCDB2A2-4E5F-4B36-A3C1-771E0C4968EB}"/>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101" name="AutoShape 8">
                <a:extLst>
                  <a:ext uri="{FF2B5EF4-FFF2-40B4-BE49-F238E27FC236}">
                    <a16:creationId xmlns:a16="http://schemas.microsoft.com/office/drawing/2014/main" id="{4D00A033-44CA-4648-896A-3786723E4CB7}"/>
                  </a:ext>
                </a:extLst>
              </p:cNvPr>
              <p:cNvSpPr>
                <a:spLocks noChangeArrowheads="1"/>
              </p:cNvSpPr>
              <p:nvPr/>
            </p:nvSpPr>
            <p:spPr bwMode="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nvGrpSpPr>
            <p:cNvPr id="97" name="Group 9">
              <a:extLst>
                <a:ext uri="{FF2B5EF4-FFF2-40B4-BE49-F238E27FC236}">
                  <a16:creationId xmlns:a16="http://schemas.microsoft.com/office/drawing/2014/main" id="{E2305035-B202-487A-9ACE-FEF2F0A286D6}"/>
                </a:ext>
              </a:extLst>
            </p:cNvPr>
            <p:cNvGrpSpPr>
              <a:grpSpLocks/>
            </p:cNvGrpSpPr>
            <p:nvPr/>
          </p:nvGrpSpPr>
          <p:grpSpPr bwMode="auto">
            <a:xfrm>
              <a:off x="672" y="1783"/>
              <a:ext cx="1161" cy="691"/>
              <a:chOff x="471" y="272"/>
              <a:chExt cx="1161" cy="1539"/>
            </a:xfrm>
          </p:grpSpPr>
          <p:sp>
            <p:nvSpPr>
              <p:cNvPr id="98" name="Oval 10">
                <a:extLst>
                  <a:ext uri="{FF2B5EF4-FFF2-40B4-BE49-F238E27FC236}">
                    <a16:creationId xmlns:a16="http://schemas.microsoft.com/office/drawing/2014/main" id="{E782F20B-37ED-474F-B948-0538DF36899E}"/>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99" name="AutoShape 11">
                <a:extLst>
                  <a:ext uri="{FF2B5EF4-FFF2-40B4-BE49-F238E27FC236}">
                    <a16:creationId xmlns:a16="http://schemas.microsoft.com/office/drawing/2014/main" id="{EF615A54-EFB0-4A83-B4DD-280687485760}"/>
                  </a:ext>
                </a:extLst>
              </p:cNvPr>
              <p:cNvSpPr>
                <a:spLocks noChangeArrowheads="1"/>
              </p:cNvSpPr>
              <p:nvPr/>
            </p:nvSpPr>
            <p:spPr bwMode="gray">
              <a:xfrm>
                <a:off x="473" y="272"/>
                <a:ext cx="1159" cy="1539"/>
              </a:xfrm>
              <a:prstGeom prst="can">
                <a:avLst>
                  <a:gd name="adj" fmla="val 33197"/>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sp>
        <p:nvSpPr>
          <p:cNvPr id="104" name="Text Box 14">
            <a:extLst>
              <a:ext uri="{FF2B5EF4-FFF2-40B4-BE49-F238E27FC236}">
                <a16:creationId xmlns:a16="http://schemas.microsoft.com/office/drawing/2014/main" id="{8C646B72-17E5-4FFA-8A15-3C59B1272500}"/>
              </a:ext>
            </a:extLst>
          </p:cNvPr>
          <p:cNvSpPr txBox="1">
            <a:spLocks noChangeArrowheads="1"/>
          </p:cNvSpPr>
          <p:nvPr userDrawn="1"/>
        </p:nvSpPr>
        <p:spPr bwMode="white">
          <a:xfrm>
            <a:off x="142973" y="2164220"/>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  创造</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5" name="Text Box 16">
            <a:extLst>
              <a:ext uri="{FF2B5EF4-FFF2-40B4-BE49-F238E27FC236}">
                <a16:creationId xmlns:a16="http://schemas.microsoft.com/office/drawing/2014/main" id="{ECBF9A95-D52C-42E1-92BF-72DF9BCB2207}"/>
              </a:ext>
            </a:extLst>
          </p:cNvPr>
          <p:cNvSpPr txBox="1">
            <a:spLocks noChangeArrowheads="1"/>
          </p:cNvSpPr>
          <p:nvPr userDrawn="1"/>
        </p:nvSpPr>
        <p:spPr bwMode="white">
          <a:xfrm>
            <a:off x="142973" y="3204032"/>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  管理</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6" name="Text Box 17">
            <a:extLst>
              <a:ext uri="{FF2B5EF4-FFF2-40B4-BE49-F238E27FC236}">
                <a16:creationId xmlns:a16="http://schemas.microsoft.com/office/drawing/2014/main" id="{02B20CF4-0BF0-4C08-98CB-65E34150FA92}"/>
              </a:ext>
            </a:extLst>
          </p:cNvPr>
          <p:cNvSpPr txBox="1">
            <a:spLocks noChangeArrowheads="1"/>
          </p:cNvSpPr>
          <p:nvPr userDrawn="1"/>
        </p:nvSpPr>
        <p:spPr bwMode="white">
          <a:xfrm>
            <a:off x="142973" y="4270832"/>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保护</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7" name="AutoShape 23">
            <a:extLst>
              <a:ext uri="{FF2B5EF4-FFF2-40B4-BE49-F238E27FC236}">
                <a16:creationId xmlns:a16="http://schemas.microsoft.com/office/drawing/2014/main" id="{F5229CC6-F39B-4760-8536-4CF2370B57F0}"/>
              </a:ext>
            </a:extLst>
          </p:cNvPr>
          <p:cNvSpPr>
            <a:spLocks noChangeArrowheads="1"/>
          </p:cNvSpPr>
          <p:nvPr userDrawn="1"/>
        </p:nvSpPr>
        <p:spPr bwMode="gray">
          <a:xfrm rot="13500000">
            <a:off x="1093005" y="2204069"/>
            <a:ext cx="298450" cy="298450"/>
          </a:xfrm>
          <a:prstGeom prst="rtTriangle">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Tree>
    <p:extLst>
      <p:ext uri="{BB962C8B-B14F-4D97-AF65-F5344CB8AC3E}">
        <p14:creationId xmlns:p14="http://schemas.microsoft.com/office/powerpoint/2010/main" val="106937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7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58" grpId="0" animBg="1"/>
      <p:bldP spid="59" grpId="0" animBg="1"/>
      <p:bldP spid="60" grpId="0" animBg="1"/>
      <p:bldP spid="62" grpId="0" animBg="1"/>
      <p:bldP spid="63" grpId="0"/>
      <p:bldP spid="65" grpId="0" animBg="1"/>
      <p:bldP spid="66" grpId="0"/>
      <p:bldP spid="68" grpId="0" animBg="1"/>
      <p:bldP spid="69" grpId="0"/>
      <p:bldP spid="71" grpId="0" animBg="1"/>
      <p:bldP spid="72" grpId="0"/>
      <p:bldP spid="74" grpId="0" animBg="1"/>
      <p:bldP spid="75" grpId="0"/>
      <p:bldP spid="77" grpId="0" animBg="1"/>
      <p:bldP spid="78" grpId="0"/>
      <p:bldP spid="80" grpId="0" animBg="1"/>
      <p:bldP spid="81"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P管理">
    <p:spTree>
      <p:nvGrpSpPr>
        <p:cNvPr id="1" name=""/>
        <p:cNvGrpSpPr/>
        <p:nvPr/>
      </p:nvGrpSpPr>
      <p:grpSpPr>
        <a:xfrm>
          <a:off x="0" y="0"/>
          <a:ext cx="0" cy="0"/>
          <a:chOff x="0" y="0"/>
          <a:chExt cx="0" cy="0"/>
        </a:xfrm>
      </p:grpSpPr>
      <p:grpSp>
        <p:nvGrpSpPr>
          <p:cNvPr id="94" name="Group 2">
            <a:extLst>
              <a:ext uri="{FF2B5EF4-FFF2-40B4-BE49-F238E27FC236}">
                <a16:creationId xmlns:a16="http://schemas.microsoft.com/office/drawing/2014/main" id="{026CD6B7-F95E-4A35-A3F0-1AAC7B8C4302}"/>
              </a:ext>
            </a:extLst>
          </p:cNvPr>
          <p:cNvGrpSpPr>
            <a:grpSpLocks/>
          </p:cNvGrpSpPr>
          <p:nvPr userDrawn="1"/>
        </p:nvGrpSpPr>
        <p:grpSpPr bwMode="auto">
          <a:xfrm>
            <a:off x="60423" y="1570495"/>
            <a:ext cx="1003865" cy="3432175"/>
            <a:chOff x="672" y="1783"/>
            <a:chExt cx="1161" cy="1737"/>
          </a:xfrm>
        </p:grpSpPr>
        <p:grpSp>
          <p:nvGrpSpPr>
            <p:cNvPr id="95" name="Group 3">
              <a:extLst>
                <a:ext uri="{FF2B5EF4-FFF2-40B4-BE49-F238E27FC236}">
                  <a16:creationId xmlns:a16="http://schemas.microsoft.com/office/drawing/2014/main" id="{5165C95D-AF56-41AC-A661-AF09530453A1}"/>
                </a:ext>
              </a:extLst>
            </p:cNvPr>
            <p:cNvGrpSpPr>
              <a:grpSpLocks/>
            </p:cNvGrpSpPr>
            <p:nvPr/>
          </p:nvGrpSpPr>
          <p:grpSpPr bwMode="auto">
            <a:xfrm>
              <a:off x="672" y="2829"/>
              <a:ext cx="1161" cy="691"/>
              <a:chOff x="471" y="272"/>
              <a:chExt cx="1161" cy="1539"/>
            </a:xfrm>
          </p:grpSpPr>
          <p:sp>
            <p:nvSpPr>
              <p:cNvPr id="102" name="Oval 4">
                <a:extLst>
                  <a:ext uri="{FF2B5EF4-FFF2-40B4-BE49-F238E27FC236}">
                    <a16:creationId xmlns:a16="http://schemas.microsoft.com/office/drawing/2014/main" id="{ECBCF5B2-4F96-4848-83EB-930A5AA4C176}"/>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103" name="AutoShape 5">
                <a:extLst>
                  <a:ext uri="{FF2B5EF4-FFF2-40B4-BE49-F238E27FC236}">
                    <a16:creationId xmlns:a16="http://schemas.microsoft.com/office/drawing/2014/main" id="{8FB2F2DC-652B-4C6F-BFE0-634B29E8EDC2}"/>
                  </a:ext>
                </a:extLst>
              </p:cNvPr>
              <p:cNvSpPr>
                <a:spLocks noChangeArrowheads="1"/>
              </p:cNvSpPr>
              <p:nvPr/>
            </p:nvSpPr>
            <p:spPr bwMode="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nvGrpSpPr>
            <p:cNvPr id="96" name="Group 6">
              <a:extLst>
                <a:ext uri="{FF2B5EF4-FFF2-40B4-BE49-F238E27FC236}">
                  <a16:creationId xmlns:a16="http://schemas.microsoft.com/office/drawing/2014/main" id="{A4A7DCEB-2AFE-44AA-83C4-E40B30E36D03}"/>
                </a:ext>
              </a:extLst>
            </p:cNvPr>
            <p:cNvGrpSpPr>
              <a:grpSpLocks/>
            </p:cNvGrpSpPr>
            <p:nvPr/>
          </p:nvGrpSpPr>
          <p:grpSpPr bwMode="auto">
            <a:xfrm>
              <a:off x="672" y="2307"/>
              <a:ext cx="1161" cy="691"/>
              <a:chOff x="471" y="272"/>
              <a:chExt cx="1161" cy="1539"/>
            </a:xfrm>
          </p:grpSpPr>
          <p:sp>
            <p:nvSpPr>
              <p:cNvPr id="100" name="Oval 7">
                <a:extLst>
                  <a:ext uri="{FF2B5EF4-FFF2-40B4-BE49-F238E27FC236}">
                    <a16:creationId xmlns:a16="http://schemas.microsoft.com/office/drawing/2014/main" id="{ACCDB2A2-4E5F-4B36-A3C1-771E0C4968EB}"/>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101" name="AutoShape 8">
                <a:extLst>
                  <a:ext uri="{FF2B5EF4-FFF2-40B4-BE49-F238E27FC236}">
                    <a16:creationId xmlns:a16="http://schemas.microsoft.com/office/drawing/2014/main" id="{4D00A033-44CA-4648-896A-3786723E4CB7}"/>
                  </a:ext>
                </a:extLst>
              </p:cNvPr>
              <p:cNvSpPr>
                <a:spLocks noChangeArrowheads="1"/>
              </p:cNvSpPr>
              <p:nvPr/>
            </p:nvSpPr>
            <p:spPr bwMode="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nvGrpSpPr>
            <p:cNvPr id="97" name="Group 9">
              <a:extLst>
                <a:ext uri="{FF2B5EF4-FFF2-40B4-BE49-F238E27FC236}">
                  <a16:creationId xmlns:a16="http://schemas.microsoft.com/office/drawing/2014/main" id="{E2305035-B202-487A-9ACE-FEF2F0A286D6}"/>
                </a:ext>
              </a:extLst>
            </p:cNvPr>
            <p:cNvGrpSpPr>
              <a:grpSpLocks/>
            </p:cNvGrpSpPr>
            <p:nvPr/>
          </p:nvGrpSpPr>
          <p:grpSpPr bwMode="auto">
            <a:xfrm>
              <a:off x="672" y="1783"/>
              <a:ext cx="1161" cy="691"/>
              <a:chOff x="471" y="272"/>
              <a:chExt cx="1161" cy="1539"/>
            </a:xfrm>
          </p:grpSpPr>
          <p:sp>
            <p:nvSpPr>
              <p:cNvPr id="98" name="Oval 10">
                <a:extLst>
                  <a:ext uri="{FF2B5EF4-FFF2-40B4-BE49-F238E27FC236}">
                    <a16:creationId xmlns:a16="http://schemas.microsoft.com/office/drawing/2014/main" id="{E782F20B-37ED-474F-B948-0538DF36899E}"/>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99" name="AutoShape 11">
                <a:extLst>
                  <a:ext uri="{FF2B5EF4-FFF2-40B4-BE49-F238E27FC236}">
                    <a16:creationId xmlns:a16="http://schemas.microsoft.com/office/drawing/2014/main" id="{EF615A54-EFB0-4A83-B4DD-280687485760}"/>
                  </a:ext>
                </a:extLst>
              </p:cNvPr>
              <p:cNvSpPr>
                <a:spLocks noChangeArrowheads="1"/>
              </p:cNvSpPr>
              <p:nvPr/>
            </p:nvSpPr>
            <p:spPr bwMode="gray">
              <a:xfrm>
                <a:off x="473" y="272"/>
                <a:ext cx="1159" cy="1539"/>
              </a:xfrm>
              <a:prstGeom prst="can">
                <a:avLst>
                  <a:gd name="adj" fmla="val 33197"/>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sp>
        <p:nvSpPr>
          <p:cNvPr id="104" name="Text Box 14">
            <a:extLst>
              <a:ext uri="{FF2B5EF4-FFF2-40B4-BE49-F238E27FC236}">
                <a16:creationId xmlns:a16="http://schemas.microsoft.com/office/drawing/2014/main" id="{8C646B72-17E5-4FFA-8A15-3C59B1272500}"/>
              </a:ext>
            </a:extLst>
          </p:cNvPr>
          <p:cNvSpPr txBox="1">
            <a:spLocks noChangeArrowheads="1"/>
          </p:cNvSpPr>
          <p:nvPr userDrawn="1"/>
        </p:nvSpPr>
        <p:spPr bwMode="white">
          <a:xfrm>
            <a:off x="142973" y="2164220"/>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  创造</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5" name="Text Box 16">
            <a:extLst>
              <a:ext uri="{FF2B5EF4-FFF2-40B4-BE49-F238E27FC236}">
                <a16:creationId xmlns:a16="http://schemas.microsoft.com/office/drawing/2014/main" id="{ECBF9A95-D52C-42E1-92BF-72DF9BCB2207}"/>
              </a:ext>
            </a:extLst>
          </p:cNvPr>
          <p:cNvSpPr txBox="1">
            <a:spLocks noChangeArrowheads="1"/>
          </p:cNvSpPr>
          <p:nvPr userDrawn="1"/>
        </p:nvSpPr>
        <p:spPr bwMode="white">
          <a:xfrm>
            <a:off x="142973" y="3204032"/>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  管理</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6" name="Text Box 17">
            <a:extLst>
              <a:ext uri="{FF2B5EF4-FFF2-40B4-BE49-F238E27FC236}">
                <a16:creationId xmlns:a16="http://schemas.microsoft.com/office/drawing/2014/main" id="{02B20CF4-0BF0-4C08-98CB-65E34150FA92}"/>
              </a:ext>
            </a:extLst>
          </p:cNvPr>
          <p:cNvSpPr txBox="1">
            <a:spLocks noChangeArrowheads="1"/>
          </p:cNvSpPr>
          <p:nvPr userDrawn="1"/>
        </p:nvSpPr>
        <p:spPr bwMode="white">
          <a:xfrm>
            <a:off x="142973" y="4270832"/>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保护</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7" name="AutoShape 23">
            <a:extLst>
              <a:ext uri="{FF2B5EF4-FFF2-40B4-BE49-F238E27FC236}">
                <a16:creationId xmlns:a16="http://schemas.microsoft.com/office/drawing/2014/main" id="{F5229CC6-F39B-4760-8536-4CF2370B57F0}"/>
              </a:ext>
            </a:extLst>
          </p:cNvPr>
          <p:cNvSpPr>
            <a:spLocks noChangeArrowheads="1"/>
          </p:cNvSpPr>
          <p:nvPr userDrawn="1"/>
        </p:nvSpPr>
        <p:spPr bwMode="gray">
          <a:xfrm rot="13500000">
            <a:off x="1093005" y="3270869"/>
            <a:ext cx="298450" cy="298450"/>
          </a:xfrm>
          <a:prstGeom prst="rtTriangle">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52" name="矩形​​ 14">
            <a:extLst>
              <a:ext uri="{FF2B5EF4-FFF2-40B4-BE49-F238E27FC236}">
                <a16:creationId xmlns:a16="http://schemas.microsoft.com/office/drawing/2014/main" id="{F4CC80C0-13BA-4A8E-A2CA-717DD2E222AE}"/>
              </a:ext>
            </a:extLst>
          </p:cNvPr>
          <p:cNvSpPr/>
          <p:nvPr userDrawn="1"/>
        </p:nvSpPr>
        <p:spPr>
          <a:xfrm>
            <a:off x="1730589" y="2220257"/>
            <a:ext cx="1421981"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53" name="矩形​​ 12">
            <a:extLst>
              <a:ext uri="{FF2B5EF4-FFF2-40B4-BE49-F238E27FC236}">
                <a16:creationId xmlns:a16="http://schemas.microsoft.com/office/drawing/2014/main" id="{CCB870C2-245E-4F95-AEAE-D99FAEF45FED}"/>
              </a:ext>
            </a:extLst>
          </p:cNvPr>
          <p:cNvSpPr/>
          <p:nvPr userDrawn="1"/>
        </p:nvSpPr>
        <p:spPr>
          <a:xfrm>
            <a:off x="1730589" y="1668921"/>
            <a:ext cx="1441031"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资产维护</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54" name="TextBox 15">
            <a:extLst>
              <a:ext uri="{FF2B5EF4-FFF2-40B4-BE49-F238E27FC236}">
                <a16:creationId xmlns:a16="http://schemas.microsoft.com/office/drawing/2014/main" id="{3BF83746-652B-475B-83AF-B405EA130C8D}"/>
              </a:ext>
            </a:extLst>
          </p:cNvPr>
          <p:cNvSpPr txBox="1"/>
          <p:nvPr userDrawn="1"/>
        </p:nvSpPr>
        <p:spPr>
          <a:xfrm>
            <a:off x="1854510" y="2305982"/>
            <a:ext cx="1340950" cy="787523"/>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年费维护</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监控提醒</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55" name="矩形​​ 14">
            <a:extLst>
              <a:ext uri="{FF2B5EF4-FFF2-40B4-BE49-F238E27FC236}">
                <a16:creationId xmlns:a16="http://schemas.microsoft.com/office/drawing/2014/main" id="{AE2C707B-6E6F-47F0-8CF4-76057B34594D}"/>
              </a:ext>
            </a:extLst>
          </p:cNvPr>
          <p:cNvSpPr/>
          <p:nvPr userDrawn="1"/>
        </p:nvSpPr>
        <p:spPr>
          <a:xfrm>
            <a:off x="3241724" y="2220257"/>
            <a:ext cx="1378893"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56" name="矩形​​ 12">
            <a:extLst>
              <a:ext uri="{FF2B5EF4-FFF2-40B4-BE49-F238E27FC236}">
                <a16:creationId xmlns:a16="http://schemas.microsoft.com/office/drawing/2014/main" id="{36AC6FB4-C3F0-4031-A4F5-C21FCC5F7B6D}"/>
              </a:ext>
            </a:extLst>
          </p:cNvPr>
          <p:cNvSpPr/>
          <p:nvPr userDrawn="1"/>
        </p:nvSpPr>
        <p:spPr>
          <a:xfrm>
            <a:off x="3240517" y="1668921"/>
            <a:ext cx="1400202"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indent="0" algn="ctr">
              <a:buFont typeface="Wingdings" panose="05000000000000000000" pitchFamily="2" charset="2"/>
              <a:buNone/>
            </a:pPr>
            <a:r>
              <a:rPr lang="zh-CN" altLang="en-US" sz="1800" b="1" dirty="0">
                <a:solidFill>
                  <a:schemeClr val="bg1"/>
                </a:solidFill>
                <a:latin typeface="微软雅黑" panose="020B0503020204020204" pitchFamily="34" charset="-122"/>
                <a:ea typeface="微软雅黑" panose="020B0503020204020204" pitchFamily="34" charset="-122"/>
              </a:rPr>
              <a:t>奖金管理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57" name="TextBox 15">
            <a:extLst>
              <a:ext uri="{FF2B5EF4-FFF2-40B4-BE49-F238E27FC236}">
                <a16:creationId xmlns:a16="http://schemas.microsoft.com/office/drawing/2014/main" id="{D7D66EC3-C3A4-4F70-BFE0-DB0B6D0F1255}"/>
              </a:ext>
            </a:extLst>
          </p:cNvPr>
          <p:cNvSpPr txBox="1"/>
          <p:nvPr userDrawn="1"/>
        </p:nvSpPr>
        <p:spPr>
          <a:xfrm>
            <a:off x="3207347" y="2305982"/>
            <a:ext cx="1364296"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奖金规则</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奖金统计</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奖金监控</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5" name="矩形​​ 14">
            <a:extLst>
              <a:ext uri="{FF2B5EF4-FFF2-40B4-BE49-F238E27FC236}">
                <a16:creationId xmlns:a16="http://schemas.microsoft.com/office/drawing/2014/main" id="{E547A76F-176F-49ED-8220-804DAD32A5E3}"/>
              </a:ext>
            </a:extLst>
          </p:cNvPr>
          <p:cNvSpPr/>
          <p:nvPr userDrawn="1"/>
        </p:nvSpPr>
        <p:spPr>
          <a:xfrm>
            <a:off x="4714080" y="2220257"/>
            <a:ext cx="1486593"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86" name="矩形​​ 12">
            <a:extLst>
              <a:ext uri="{FF2B5EF4-FFF2-40B4-BE49-F238E27FC236}">
                <a16:creationId xmlns:a16="http://schemas.microsoft.com/office/drawing/2014/main" id="{E2185DBA-FD03-4711-AB5E-C41E51F0475B}"/>
              </a:ext>
            </a:extLst>
          </p:cNvPr>
          <p:cNvSpPr/>
          <p:nvPr userDrawn="1"/>
        </p:nvSpPr>
        <p:spPr>
          <a:xfrm>
            <a:off x="4712873" y="1668921"/>
            <a:ext cx="1509566"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费用管理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87" name="TextBox 15">
            <a:extLst>
              <a:ext uri="{FF2B5EF4-FFF2-40B4-BE49-F238E27FC236}">
                <a16:creationId xmlns:a16="http://schemas.microsoft.com/office/drawing/2014/main" id="{F13C070E-AF40-4B30-8F3C-EBF1178A5585}"/>
              </a:ext>
            </a:extLst>
          </p:cNvPr>
          <p:cNvSpPr txBox="1"/>
          <p:nvPr userDrawn="1"/>
        </p:nvSpPr>
        <p:spPr>
          <a:xfrm>
            <a:off x="4679702" y="2305982"/>
            <a:ext cx="1547183"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费用规则</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费用统计</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费用缴纳</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88" name="矩形​​ 14">
            <a:extLst>
              <a:ext uri="{FF2B5EF4-FFF2-40B4-BE49-F238E27FC236}">
                <a16:creationId xmlns:a16="http://schemas.microsoft.com/office/drawing/2014/main" id="{1E202BD0-946E-4E48-82FB-2B053F1BBC69}"/>
              </a:ext>
            </a:extLst>
          </p:cNvPr>
          <p:cNvSpPr/>
          <p:nvPr userDrawn="1"/>
        </p:nvSpPr>
        <p:spPr>
          <a:xfrm>
            <a:off x="6327306" y="2220257"/>
            <a:ext cx="1433580"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108" name="矩形​​ 12">
            <a:extLst>
              <a:ext uri="{FF2B5EF4-FFF2-40B4-BE49-F238E27FC236}">
                <a16:creationId xmlns:a16="http://schemas.microsoft.com/office/drawing/2014/main" id="{8533DB22-C4F5-4085-B4A0-C418EC04F08A}"/>
              </a:ext>
            </a:extLst>
          </p:cNvPr>
          <p:cNvSpPr/>
          <p:nvPr userDrawn="1"/>
        </p:nvSpPr>
        <p:spPr>
          <a:xfrm>
            <a:off x="6326098" y="1668921"/>
            <a:ext cx="1434788"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资助管理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109" name="TextBox 15">
            <a:extLst>
              <a:ext uri="{FF2B5EF4-FFF2-40B4-BE49-F238E27FC236}">
                <a16:creationId xmlns:a16="http://schemas.microsoft.com/office/drawing/2014/main" id="{9FCD75BD-AF7B-4338-8FA7-FD96370A2D07}"/>
              </a:ext>
            </a:extLst>
          </p:cNvPr>
          <p:cNvSpPr txBox="1"/>
          <p:nvPr userDrawn="1"/>
        </p:nvSpPr>
        <p:spPr>
          <a:xfrm>
            <a:off x="6292928" y="2305982"/>
            <a:ext cx="1364296" cy="1569660"/>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资助项目</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资助金额</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资助专利</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资助合同</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10" name="矩形​​ 14">
            <a:extLst>
              <a:ext uri="{FF2B5EF4-FFF2-40B4-BE49-F238E27FC236}">
                <a16:creationId xmlns:a16="http://schemas.microsoft.com/office/drawing/2014/main" id="{0DCE449D-7E86-4BF2-B35E-E52D30112610}"/>
              </a:ext>
            </a:extLst>
          </p:cNvPr>
          <p:cNvSpPr/>
          <p:nvPr userDrawn="1"/>
        </p:nvSpPr>
        <p:spPr>
          <a:xfrm>
            <a:off x="7884806" y="2220257"/>
            <a:ext cx="1386561"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111" name="矩形​​ 12">
            <a:extLst>
              <a:ext uri="{FF2B5EF4-FFF2-40B4-BE49-F238E27FC236}">
                <a16:creationId xmlns:a16="http://schemas.microsoft.com/office/drawing/2014/main" id="{6EBAB471-D559-4590-9E34-89006CB246C1}"/>
              </a:ext>
            </a:extLst>
          </p:cNvPr>
          <p:cNvSpPr/>
          <p:nvPr userDrawn="1"/>
        </p:nvSpPr>
        <p:spPr>
          <a:xfrm>
            <a:off x="7884806" y="1668921"/>
            <a:ext cx="1405611"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专利评估</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112" name="TextBox 15">
            <a:extLst>
              <a:ext uri="{FF2B5EF4-FFF2-40B4-BE49-F238E27FC236}">
                <a16:creationId xmlns:a16="http://schemas.microsoft.com/office/drawing/2014/main" id="{D37A12B7-6007-48A8-B8DB-0E8D05313C43}"/>
              </a:ext>
            </a:extLst>
          </p:cNvPr>
          <p:cNvSpPr txBox="1"/>
          <p:nvPr userDrawn="1"/>
        </p:nvSpPr>
        <p:spPr>
          <a:xfrm>
            <a:off x="7926121" y="2305982"/>
            <a:ext cx="1364296" cy="418191"/>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维持评估</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
        <p:nvSpPr>
          <p:cNvPr id="113" name="矩形​​ 14">
            <a:extLst>
              <a:ext uri="{FF2B5EF4-FFF2-40B4-BE49-F238E27FC236}">
                <a16:creationId xmlns:a16="http://schemas.microsoft.com/office/drawing/2014/main" id="{C65F0C86-3BB5-4CAE-93F1-D7A955AD54FF}"/>
              </a:ext>
            </a:extLst>
          </p:cNvPr>
          <p:cNvSpPr/>
          <p:nvPr userDrawn="1"/>
        </p:nvSpPr>
        <p:spPr>
          <a:xfrm>
            <a:off x="9395287" y="2220257"/>
            <a:ext cx="1682082"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114" name="矩形​​ 12">
            <a:extLst>
              <a:ext uri="{FF2B5EF4-FFF2-40B4-BE49-F238E27FC236}">
                <a16:creationId xmlns:a16="http://schemas.microsoft.com/office/drawing/2014/main" id="{7AE13071-F339-4B16-B9AF-30C15259BB06}"/>
              </a:ext>
            </a:extLst>
          </p:cNvPr>
          <p:cNvSpPr/>
          <p:nvPr userDrawn="1"/>
        </p:nvSpPr>
        <p:spPr>
          <a:xfrm>
            <a:off x="9394079" y="1668921"/>
            <a:ext cx="1683289"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专利管理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115" name="TextBox 15">
            <a:extLst>
              <a:ext uri="{FF2B5EF4-FFF2-40B4-BE49-F238E27FC236}">
                <a16:creationId xmlns:a16="http://schemas.microsoft.com/office/drawing/2014/main" id="{46681550-4D99-4EC6-BD3F-A57CC4A44A16}"/>
              </a:ext>
            </a:extLst>
          </p:cNvPr>
          <p:cNvSpPr txBox="1"/>
          <p:nvPr userDrawn="1"/>
        </p:nvSpPr>
        <p:spPr>
          <a:xfrm>
            <a:off x="9360909" y="2305982"/>
            <a:ext cx="1716460"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项目关联</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产品关联</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技术关联</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048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P spid="56" grpId="0" animBg="1"/>
      <p:bldP spid="57" grpId="0"/>
      <p:bldP spid="86" grpId="0" animBg="1"/>
      <p:bldP spid="87" grpId="0"/>
      <p:bldP spid="108" grpId="0" animBg="1"/>
      <p:bldP spid="109" grpId="0"/>
      <p:bldP spid="111" grpId="0" animBg="1"/>
      <p:bldP spid="112" grpId="0"/>
      <p:bldP spid="114" grpId="0" animBg="1"/>
      <p:bldP spid="115"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P保护">
    <p:spTree>
      <p:nvGrpSpPr>
        <p:cNvPr id="1" name=""/>
        <p:cNvGrpSpPr/>
        <p:nvPr/>
      </p:nvGrpSpPr>
      <p:grpSpPr>
        <a:xfrm>
          <a:off x="0" y="0"/>
          <a:ext cx="0" cy="0"/>
          <a:chOff x="0" y="0"/>
          <a:chExt cx="0" cy="0"/>
        </a:xfrm>
      </p:grpSpPr>
      <p:grpSp>
        <p:nvGrpSpPr>
          <p:cNvPr id="94" name="Group 2">
            <a:extLst>
              <a:ext uri="{FF2B5EF4-FFF2-40B4-BE49-F238E27FC236}">
                <a16:creationId xmlns:a16="http://schemas.microsoft.com/office/drawing/2014/main" id="{026CD6B7-F95E-4A35-A3F0-1AAC7B8C4302}"/>
              </a:ext>
            </a:extLst>
          </p:cNvPr>
          <p:cNvGrpSpPr>
            <a:grpSpLocks/>
          </p:cNvGrpSpPr>
          <p:nvPr userDrawn="1"/>
        </p:nvGrpSpPr>
        <p:grpSpPr bwMode="auto">
          <a:xfrm>
            <a:off x="60423" y="1570495"/>
            <a:ext cx="1003865" cy="3432175"/>
            <a:chOff x="672" y="1783"/>
            <a:chExt cx="1161" cy="1737"/>
          </a:xfrm>
        </p:grpSpPr>
        <p:grpSp>
          <p:nvGrpSpPr>
            <p:cNvPr id="95" name="Group 3">
              <a:extLst>
                <a:ext uri="{FF2B5EF4-FFF2-40B4-BE49-F238E27FC236}">
                  <a16:creationId xmlns:a16="http://schemas.microsoft.com/office/drawing/2014/main" id="{5165C95D-AF56-41AC-A661-AF09530453A1}"/>
                </a:ext>
              </a:extLst>
            </p:cNvPr>
            <p:cNvGrpSpPr>
              <a:grpSpLocks/>
            </p:cNvGrpSpPr>
            <p:nvPr/>
          </p:nvGrpSpPr>
          <p:grpSpPr bwMode="auto">
            <a:xfrm>
              <a:off x="672" y="2829"/>
              <a:ext cx="1161" cy="691"/>
              <a:chOff x="471" y="272"/>
              <a:chExt cx="1161" cy="1539"/>
            </a:xfrm>
          </p:grpSpPr>
          <p:sp>
            <p:nvSpPr>
              <p:cNvPr id="102" name="Oval 4">
                <a:extLst>
                  <a:ext uri="{FF2B5EF4-FFF2-40B4-BE49-F238E27FC236}">
                    <a16:creationId xmlns:a16="http://schemas.microsoft.com/office/drawing/2014/main" id="{ECBCF5B2-4F96-4848-83EB-930A5AA4C176}"/>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103" name="AutoShape 5">
                <a:extLst>
                  <a:ext uri="{FF2B5EF4-FFF2-40B4-BE49-F238E27FC236}">
                    <a16:creationId xmlns:a16="http://schemas.microsoft.com/office/drawing/2014/main" id="{8FB2F2DC-652B-4C6F-BFE0-634B29E8EDC2}"/>
                  </a:ext>
                </a:extLst>
              </p:cNvPr>
              <p:cNvSpPr>
                <a:spLocks noChangeArrowheads="1"/>
              </p:cNvSpPr>
              <p:nvPr/>
            </p:nvSpPr>
            <p:spPr bwMode="gray">
              <a:xfrm>
                <a:off x="473" y="272"/>
                <a:ext cx="1159" cy="1539"/>
              </a:xfrm>
              <a:prstGeom prst="can">
                <a:avLst>
                  <a:gd name="adj" fmla="val 33197"/>
                </a:avLst>
              </a:prstGeom>
              <a:gradFill rotWithShape="1">
                <a:gsLst>
                  <a:gs pos="0">
                    <a:schemeClr val="accent1">
                      <a:gamma/>
                      <a:shade val="46275"/>
                      <a:invGamma/>
                    </a:schemeClr>
                  </a:gs>
                  <a:gs pos="50000">
                    <a:schemeClr val="accent1">
                      <a:alpha val="50000"/>
                    </a:schemeClr>
                  </a:gs>
                  <a:gs pos="100000">
                    <a:schemeClr val="accent1">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nvGrpSpPr>
            <p:cNvPr id="96" name="Group 6">
              <a:extLst>
                <a:ext uri="{FF2B5EF4-FFF2-40B4-BE49-F238E27FC236}">
                  <a16:creationId xmlns:a16="http://schemas.microsoft.com/office/drawing/2014/main" id="{A4A7DCEB-2AFE-44AA-83C4-E40B30E36D03}"/>
                </a:ext>
              </a:extLst>
            </p:cNvPr>
            <p:cNvGrpSpPr>
              <a:grpSpLocks/>
            </p:cNvGrpSpPr>
            <p:nvPr/>
          </p:nvGrpSpPr>
          <p:grpSpPr bwMode="auto">
            <a:xfrm>
              <a:off x="672" y="2307"/>
              <a:ext cx="1161" cy="691"/>
              <a:chOff x="471" y="272"/>
              <a:chExt cx="1161" cy="1539"/>
            </a:xfrm>
          </p:grpSpPr>
          <p:sp>
            <p:nvSpPr>
              <p:cNvPr id="100" name="Oval 7">
                <a:extLst>
                  <a:ext uri="{FF2B5EF4-FFF2-40B4-BE49-F238E27FC236}">
                    <a16:creationId xmlns:a16="http://schemas.microsoft.com/office/drawing/2014/main" id="{ACCDB2A2-4E5F-4B36-A3C1-771E0C4968EB}"/>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101" name="AutoShape 8">
                <a:extLst>
                  <a:ext uri="{FF2B5EF4-FFF2-40B4-BE49-F238E27FC236}">
                    <a16:creationId xmlns:a16="http://schemas.microsoft.com/office/drawing/2014/main" id="{4D00A033-44CA-4648-896A-3786723E4CB7}"/>
                  </a:ext>
                </a:extLst>
              </p:cNvPr>
              <p:cNvSpPr>
                <a:spLocks noChangeArrowheads="1"/>
              </p:cNvSpPr>
              <p:nvPr/>
            </p:nvSpPr>
            <p:spPr bwMode="gray">
              <a:xfrm>
                <a:off x="473" y="272"/>
                <a:ext cx="1159" cy="1539"/>
              </a:xfrm>
              <a:prstGeom prst="can">
                <a:avLst>
                  <a:gd name="adj" fmla="val 33197"/>
                </a:avLst>
              </a:prstGeom>
              <a:gradFill rotWithShape="1">
                <a:gsLst>
                  <a:gs pos="0">
                    <a:schemeClr val="folHlink">
                      <a:gamma/>
                      <a:shade val="46275"/>
                      <a:invGamma/>
                    </a:schemeClr>
                  </a:gs>
                  <a:gs pos="50000">
                    <a:schemeClr val="folHlink">
                      <a:alpha val="50000"/>
                    </a:schemeClr>
                  </a:gs>
                  <a:gs pos="100000">
                    <a:schemeClr val="folHlink">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nvGrpSpPr>
            <p:cNvPr id="97" name="Group 9">
              <a:extLst>
                <a:ext uri="{FF2B5EF4-FFF2-40B4-BE49-F238E27FC236}">
                  <a16:creationId xmlns:a16="http://schemas.microsoft.com/office/drawing/2014/main" id="{E2305035-B202-487A-9ACE-FEF2F0A286D6}"/>
                </a:ext>
              </a:extLst>
            </p:cNvPr>
            <p:cNvGrpSpPr>
              <a:grpSpLocks/>
            </p:cNvGrpSpPr>
            <p:nvPr/>
          </p:nvGrpSpPr>
          <p:grpSpPr bwMode="auto">
            <a:xfrm>
              <a:off x="672" y="1783"/>
              <a:ext cx="1161" cy="691"/>
              <a:chOff x="471" y="272"/>
              <a:chExt cx="1161" cy="1539"/>
            </a:xfrm>
          </p:grpSpPr>
          <p:sp>
            <p:nvSpPr>
              <p:cNvPr id="98" name="Oval 10">
                <a:extLst>
                  <a:ext uri="{FF2B5EF4-FFF2-40B4-BE49-F238E27FC236}">
                    <a16:creationId xmlns:a16="http://schemas.microsoft.com/office/drawing/2014/main" id="{E782F20B-37ED-474F-B948-0538DF36899E}"/>
                  </a:ext>
                </a:extLst>
              </p:cNvPr>
              <p:cNvSpPr>
                <a:spLocks noChangeArrowheads="1"/>
              </p:cNvSpPr>
              <p:nvPr/>
            </p:nvSpPr>
            <p:spPr bwMode="gray">
              <a:xfrm>
                <a:off x="471" y="1438"/>
                <a:ext cx="1159" cy="362"/>
              </a:xfrm>
              <a:prstGeom prst="ellipse">
                <a:avLst/>
              </a:prstGeom>
              <a:gradFill rotWithShape="1">
                <a:gsLst>
                  <a:gs pos="0">
                    <a:srgbClr val="C1CF9D"/>
                  </a:gs>
                  <a:gs pos="50000">
                    <a:srgbClr val="E5EBD5"/>
                  </a:gs>
                  <a:gs pos="100000">
                    <a:srgbClr val="C1CF9D"/>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99" name="AutoShape 11">
                <a:extLst>
                  <a:ext uri="{FF2B5EF4-FFF2-40B4-BE49-F238E27FC236}">
                    <a16:creationId xmlns:a16="http://schemas.microsoft.com/office/drawing/2014/main" id="{EF615A54-EFB0-4A83-B4DD-280687485760}"/>
                  </a:ext>
                </a:extLst>
              </p:cNvPr>
              <p:cNvSpPr>
                <a:spLocks noChangeArrowheads="1"/>
              </p:cNvSpPr>
              <p:nvPr/>
            </p:nvSpPr>
            <p:spPr bwMode="gray">
              <a:xfrm>
                <a:off x="473" y="272"/>
                <a:ext cx="1159" cy="1539"/>
              </a:xfrm>
              <a:prstGeom prst="can">
                <a:avLst>
                  <a:gd name="adj" fmla="val 33197"/>
                </a:avLst>
              </a:prstGeom>
              <a:gradFill rotWithShape="1">
                <a:gsLst>
                  <a:gs pos="0">
                    <a:schemeClr val="accent2">
                      <a:gamma/>
                      <a:shade val="46275"/>
                      <a:invGamma/>
                    </a:schemeClr>
                  </a:gs>
                  <a:gs pos="50000">
                    <a:schemeClr val="accent2">
                      <a:alpha val="50000"/>
                    </a:schemeClr>
                  </a:gs>
                  <a:gs pos="100000">
                    <a:schemeClr val="accent2">
                      <a:gamma/>
                      <a:shade val="46275"/>
                      <a:invGamma/>
                    </a:schemeClr>
                  </a:gs>
                </a:gsLst>
                <a:lin ang="0" scaled="1"/>
              </a:gradFill>
              <a:ln w="9525">
                <a:noFill/>
                <a:round/>
                <a:headEnd/>
                <a:tailEnd/>
              </a:ln>
              <a:effectLst/>
            </p:spPr>
            <p:txBody>
              <a:bodyPr wrap="none" anchor="ctr"/>
              <a:lstStyle/>
              <a:p>
                <a:pPr eaLnBrk="1" hangingPunct="1">
                  <a:defRPr/>
                </a:pPr>
                <a:endParaRPr lang="zh-CN" altLang="en-US">
                  <a:latin typeface="Arial" charset="0"/>
                  <a:ea typeface="宋体" pitchFamily="2" charset="-122"/>
                </a:endParaRPr>
              </a:p>
            </p:txBody>
          </p:sp>
        </p:grpSp>
      </p:grpSp>
      <p:sp>
        <p:nvSpPr>
          <p:cNvPr id="104" name="Text Box 14">
            <a:extLst>
              <a:ext uri="{FF2B5EF4-FFF2-40B4-BE49-F238E27FC236}">
                <a16:creationId xmlns:a16="http://schemas.microsoft.com/office/drawing/2014/main" id="{8C646B72-17E5-4FFA-8A15-3C59B1272500}"/>
              </a:ext>
            </a:extLst>
          </p:cNvPr>
          <p:cNvSpPr txBox="1">
            <a:spLocks noChangeArrowheads="1"/>
          </p:cNvSpPr>
          <p:nvPr userDrawn="1"/>
        </p:nvSpPr>
        <p:spPr bwMode="white">
          <a:xfrm>
            <a:off x="142973" y="2164220"/>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  创造</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5" name="Text Box 16">
            <a:extLst>
              <a:ext uri="{FF2B5EF4-FFF2-40B4-BE49-F238E27FC236}">
                <a16:creationId xmlns:a16="http://schemas.microsoft.com/office/drawing/2014/main" id="{ECBF9A95-D52C-42E1-92BF-72DF9BCB2207}"/>
              </a:ext>
            </a:extLst>
          </p:cNvPr>
          <p:cNvSpPr txBox="1">
            <a:spLocks noChangeArrowheads="1"/>
          </p:cNvSpPr>
          <p:nvPr userDrawn="1"/>
        </p:nvSpPr>
        <p:spPr bwMode="white">
          <a:xfrm>
            <a:off x="142973" y="3204032"/>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  管理</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6" name="Text Box 17">
            <a:extLst>
              <a:ext uri="{FF2B5EF4-FFF2-40B4-BE49-F238E27FC236}">
                <a16:creationId xmlns:a16="http://schemas.microsoft.com/office/drawing/2014/main" id="{02B20CF4-0BF0-4C08-98CB-65E34150FA92}"/>
              </a:ext>
            </a:extLst>
          </p:cNvPr>
          <p:cNvSpPr txBox="1">
            <a:spLocks noChangeArrowheads="1"/>
          </p:cNvSpPr>
          <p:nvPr userDrawn="1"/>
        </p:nvSpPr>
        <p:spPr bwMode="white">
          <a:xfrm>
            <a:off x="142973" y="4270832"/>
            <a:ext cx="9309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ClrTx/>
              <a:buFontTx/>
              <a:buNone/>
            </a:pPr>
            <a:r>
              <a:rPr lang="zh-CN" altLang="en-US" sz="2000" b="1" dirty="0">
                <a:solidFill>
                  <a:schemeClr val="bg1"/>
                </a:solidFill>
                <a:ea typeface="宋体" panose="02010600030101010101" pitchFamily="2" charset="-122"/>
                <a:cs typeface="Arial" panose="020B0604020202020204" pitchFamily="34" charset="0"/>
              </a:rPr>
              <a:t>保护</a:t>
            </a:r>
            <a:endParaRPr lang="en-US" altLang="zh-CN" sz="2000" b="1" dirty="0">
              <a:solidFill>
                <a:schemeClr val="bg1"/>
              </a:solidFill>
              <a:ea typeface="宋体" panose="02010600030101010101" pitchFamily="2" charset="-122"/>
              <a:cs typeface="Arial" panose="020B0604020202020204" pitchFamily="34" charset="0"/>
            </a:endParaRPr>
          </a:p>
        </p:txBody>
      </p:sp>
      <p:sp>
        <p:nvSpPr>
          <p:cNvPr id="107" name="AutoShape 23">
            <a:extLst>
              <a:ext uri="{FF2B5EF4-FFF2-40B4-BE49-F238E27FC236}">
                <a16:creationId xmlns:a16="http://schemas.microsoft.com/office/drawing/2014/main" id="{F5229CC6-F39B-4760-8536-4CF2370B57F0}"/>
              </a:ext>
            </a:extLst>
          </p:cNvPr>
          <p:cNvSpPr>
            <a:spLocks noChangeArrowheads="1"/>
          </p:cNvSpPr>
          <p:nvPr userDrawn="1"/>
        </p:nvSpPr>
        <p:spPr bwMode="gray">
          <a:xfrm rot="13500000">
            <a:off x="1093005" y="4147169"/>
            <a:ext cx="298450" cy="298450"/>
          </a:xfrm>
          <a:prstGeom prst="rtTriangle">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zh-CN" altLang="en-US" sz="1800">
              <a:ea typeface="宋体" panose="02010600030101010101" pitchFamily="2" charset="-122"/>
            </a:endParaRPr>
          </a:p>
        </p:txBody>
      </p:sp>
      <p:sp>
        <p:nvSpPr>
          <p:cNvPr id="34" name="矩形​​ 14">
            <a:extLst>
              <a:ext uri="{FF2B5EF4-FFF2-40B4-BE49-F238E27FC236}">
                <a16:creationId xmlns:a16="http://schemas.microsoft.com/office/drawing/2014/main" id="{80C63626-4C81-43E4-8A7E-D93F82709C77}"/>
              </a:ext>
            </a:extLst>
          </p:cNvPr>
          <p:cNvSpPr/>
          <p:nvPr userDrawn="1"/>
        </p:nvSpPr>
        <p:spPr>
          <a:xfrm>
            <a:off x="1771650" y="2220257"/>
            <a:ext cx="1824992" cy="2354680"/>
          </a:xfrm>
          <a:prstGeom prst="rect">
            <a:avLst/>
          </a:prstGeom>
          <a:gradFill flip="none" rotWithShape="1">
            <a:gsLst>
              <a:gs pos="0">
                <a:schemeClr val="bg1">
                  <a:lumMod val="95000"/>
                </a:schemeClr>
              </a:gs>
              <a:gs pos="100000">
                <a:schemeClr val="bg1">
                  <a:lumMod val="65000"/>
                </a:schemeClr>
              </a:gs>
              <a:gs pos="89000">
                <a:schemeClr val="bg1">
                  <a:lumMod val="95000"/>
                </a:schemeClr>
              </a:gs>
            </a:gsLst>
            <a:lin ang="5400000" scaled="0"/>
            <a:tileRect/>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fontAlgn="auto" hangingPunct="1">
              <a:spcBef>
                <a:spcPts val="0"/>
              </a:spcBef>
              <a:spcAft>
                <a:spcPts val="0"/>
              </a:spcAft>
              <a:defRPr/>
            </a:pPr>
            <a:endParaRPr lang="zh-CN" altLang="en-US" sz="1600"/>
          </a:p>
        </p:txBody>
      </p:sp>
      <p:sp>
        <p:nvSpPr>
          <p:cNvPr id="35" name="矩形​​ 12">
            <a:extLst>
              <a:ext uri="{FF2B5EF4-FFF2-40B4-BE49-F238E27FC236}">
                <a16:creationId xmlns:a16="http://schemas.microsoft.com/office/drawing/2014/main" id="{02A7721A-5BB5-4E50-B3C9-E4A696533403}"/>
              </a:ext>
            </a:extLst>
          </p:cNvPr>
          <p:cNvSpPr/>
          <p:nvPr userDrawn="1"/>
        </p:nvSpPr>
        <p:spPr>
          <a:xfrm>
            <a:off x="1771650" y="1668921"/>
            <a:ext cx="1824992" cy="551336"/>
          </a:xfrm>
          <a:prstGeom prst="rect">
            <a:avLst/>
          </a:prstGeom>
          <a:solidFill>
            <a:schemeClr val="tx2">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latin typeface="微软雅黑" panose="020B0503020204020204" pitchFamily="34" charset="-122"/>
                <a:ea typeface="微软雅黑" panose="020B0503020204020204" pitchFamily="34" charset="-122"/>
              </a:rPr>
              <a:t>资许可诉讼管理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36" name="TextBox 15">
            <a:extLst>
              <a:ext uri="{FF2B5EF4-FFF2-40B4-BE49-F238E27FC236}">
                <a16:creationId xmlns:a16="http://schemas.microsoft.com/office/drawing/2014/main" id="{10F94E45-BC1C-4052-9C65-66D7CC2F675A}"/>
              </a:ext>
            </a:extLst>
          </p:cNvPr>
          <p:cNvSpPr txBox="1"/>
          <p:nvPr userDrawn="1"/>
        </p:nvSpPr>
        <p:spPr>
          <a:xfrm>
            <a:off x="1895571" y="2305982"/>
            <a:ext cx="1720996" cy="1200329"/>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支付记录</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合同管理</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50000"/>
              </a:lnSpc>
              <a:spcBef>
                <a:spcPts val="0"/>
              </a:spcBef>
              <a:spcAft>
                <a:spcPts val="0"/>
              </a:spcAft>
              <a:buClrTx/>
              <a:buSzTx/>
              <a:buFont typeface="Arial" pitchFamily="34" charset="0"/>
              <a:buChar char="•"/>
              <a:tabLst/>
              <a:defRPr/>
            </a:pPr>
            <a:r>
              <a:rPr lang="zh-CN" altLang="en-US" sz="1600" dirty="0">
                <a:solidFill>
                  <a:schemeClr val="tx1"/>
                </a:solidFill>
                <a:latin typeface="微软雅黑" panose="020B0503020204020204" pitchFamily="34" charset="-122"/>
                <a:ea typeface="微软雅黑" panose="020B0503020204020204" pitchFamily="34" charset="-122"/>
              </a:rPr>
              <a:t>关联专利</a:t>
            </a:r>
            <a:endParaRPr lang="en-US" altLang="zh-CN" sz="16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8825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代理机构">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5" y="2736559"/>
            <a:ext cx="103129" cy="479581"/>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79"/>
            <a:ext cx="2017554" cy="3968619"/>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2621722" y="1635488"/>
            <a:ext cx="110632" cy="4186239"/>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2732355" y="1738236"/>
            <a:ext cx="9268900" cy="4062062"/>
          </a:xfrm>
          <a:prstGeom prst="rect">
            <a:avLst/>
          </a:prstGeom>
          <a:solidFill>
            <a:srgbClr val="24496E">
              <a:alpha val="69000"/>
            </a:srgbClr>
          </a:solidFill>
          <a:ln w="9525" algn="ctr">
            <a:noFill/>
            <a:miter lim="800000"/>
            <a:headEnd/>
            <a:tailEnd/>
          </a:ln>
        </p:spPr>
        <p:txBody>
          <a:bodyPr wrap="none" anchor="ctr"/>
          <a:lstStyle/>
          <a:p>
            <a:endParaRPr lang="zh-CN" altLang="en-US">
              <a:ea typeface="宋体" pitchFamily="2" charset="-122"/>
            </a:endParaRPr>
          </a:p>
        </p:txBody>
      </p:sp>
      <p:sp>
        <p:nvSpPr>
          <p:cNvPr id="47" name="圆角矩形 39">
            <a:extLst>
              <a:ext uri="{FF2B5EF4-FFF2-40B4-BE49-F238E27FC236}">
                <a16:creationId xmlns:a16="http://schemas.microsoft.com/office/drawing/2014/main" id="{0EB3EF90-2AC2-47C7-A96D-20B40F7581B2}"/>
              </a:ext>
            </a:extLst>
          </p:cNvPr>
          <p:cNvSpPr>
            <a:spLocks noChangeArrowheads="1"/>
          </p:cNvSpPr>
          <p:nvPr userDrawn="1"/>
        </p:nvSpPr>
        <p:spPr bwMode="auto">
          <a:xfrm>
            <a:off x="4191277" y="1769799"/>
            <a:ext cx="1549882" cy="358724"/>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342900" indent="-342900" algn="ctr" eaLnBrk="1" hangingPunct="1">
              <a:lnSpc>
                <a:spcPct val="150000"/>
              </a:lnSpc>
              <a:buFont typeface="Wingdings" panose="05000000000000000000" pitchFamily="2" charset="2"/>
              <a:buChar char="ü"/>
              <a:defRPr/>
            </a:pPr>
            <a:r>
              <a:rPr lang="en-US" altLang="zh-CN" sz="1800" b="1" dirty="0">
                <a:solidFill>
                  <a:schemeClr val="bg1"/>
                </a:solidFill>
                <a:latin typeface="微软雅黑" pitchFamily="34" charset="-122"/>
                <a:ea typeface="微软雅黑" pitchFamily="34" charset="-122"/>
              </a:rPr>
              <a:t> </a:t>
            </a:r>
            <a:r>
              <a:rPr lang="zh-CN" altLang="en-US" sz="1800" b="1" dirty="0">
                <a:solidFill>
                  <a:schemeClr val="bg1"/>
                </a:solidFill>
                <a:latin typeface="微软雅黑" pitchFamily="34" charset="-122"/>
                <a:ea typeface="微软雅黑" pitchFamily="34" charset="-122"/>
              </a:rPr>
              <a:t>创造</a:t>
            </a:r>
          </a:p>
        </p:txBody>
      </p:sp>
      <p:grpSp>
        <p:nvGrpSpPr>
          <p:cNvPr id="48" name="组合 47">
            <a:extLst>
              <a:ext uri="{FF2B5EF4-FFF2-40B4-BE49-F238E27FC236}">
                <a16:creationId xmlns:a16="http://schemas.microsoft.com/office/drawing/2014/main" id="{47696A7A-E05D-4267-A664-572AB5C16F46}"/>
              </a:ext>
            </a:extLst>
          </p:cNvPr>
          <p:cNvGrpSpPr/>
          <p:nvPr userDrawn="1"/>
        </p:nvGrpSpPr>
        <p:grpSpPr>
          <a:xfrm>
            <a:off x="4438440" y="2347186"/>
            <a:ext cx="1610072" cy="3122744"/>
            <a:chOff x="5999448" y="2729327"/>
            <a:chExt cx="1043352" cy="3122744"/>
          </a:xfrm>
        </p:grpSpPr>
        <p:sp>
          <p:nvSpPr>
            <p:cNvPr id="49" name="矩形 26">
              <a:extLst>
                <a:ext uri="{FF2B5EF4-FFF2-40B4-BE49-F238E27FC236}">
                  <a16:creationId xmlns:a16="http://schemas.microsoft.com/office/drawing/2014/main" id="{3233AE05-19AA-44B0-92FA-CB5C48666DD6}"/>
                </a:ext>
              </a:extLst>
            </p:cNvPr>
            <p:cNvSpPr>
              <a:spLocks noChangeArrowheads="1"/>
            </p:cNvSpPr>
            <p:nvPr/>
          </p:nvSpPr>
          <p:spPr bwMode="auto">
            <a:xfrm>
              <a:off x="6034800" y="2729327"/>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提案管理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0" name="矩形 26">
              <a:extLst>
                <a:ext uri="{FF2B5EF4-FFF2-40B4-BE49-F238E27FC236}">
                  <a16:creationId xmlns:a16="http://schemas.microsoft.com/office/drawing/2014/main" id="{B88EE001-BA1B-4545-93E8-5A3728843D3B}"/>
                </a:ext>
              </a:extLst>
            </p:cNvPr>
            <p:cNvSpPr>
              <a:spLocks noChangeArrowheads="1"/>
            </p:cNvSpPr>
            <p:nvPr/>
          </p:nvSpPr>
          <p:spPr bwMode="auto">
            <a:xfrm>
              <a:off x="6027537" y="309582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案件检索</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1" name="矩形 26">
              <a:extLst>
                <a:ext uri="{FF2B5EF4-FFF2-40B4-BE49-F238E27FC236}">
                  <a16:creationId xmlns:a16="http://schemas.microsoft.com/office/drawing/2014/main" id="{C112CE3C-0C4E-41B1-B29B-86C5BA567D4C}"/>
                </a:ext>
              </a:extLst>
            </p:cNvPr>
            <p:cNvSpPr>
              <a:spLocks noChangeArrowheads="1"/>
            </p:cNvSpPr>
            <p:nvPr/>
          </p:nvSpPr>
          <p:spPr bwMode="auto">
            <a:xfrm>
              <a:off x="6011539" y="3470922"/>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专利撰写</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2" name="矩形 26">
              <a:extLst>
                <a:ext uri="{FF2B5EF4-FFF2-40B4-BE49-F238E27FC236}">
                  <a16:creationId xmlns:a16="http://schemas.microsoft.com/office/drawing/2014/main" id="{63499F7F-72A9-4699-9124-585D6A6148E1}"/>
                </a:ext>
              </a:extLst>
            </p:cNvPr>
            <p:cNvSpPr>
              <a:spLocks noChangeArrowheads="1"/>
            </p:cNvSpPr>
            <p:nvPr/>
          </p:nvSpPr>
          <p:spPr bwMode="auto">
            <a:xfrm>
              <a:off x="6000934" y="384757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专利递交</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3" name="矩形 26">
              <a:extLst>
                <a:ext uri="{FF2B5EF4-FFF2-40B4-BE49-F238E27FC236}">
                  <a16:creationId xmlns:a16="http://schemas.microsoft.com/office/drawing/2014/main" id="{5D2BB2AD-E424-47F9-99D8-9DE3925D45BA}"/>
                </a:ext>
              </a:extLst>
            </p:cNvPr>
            <p:cNvSpPr>
              <a:spLocks noChangeArrowheads="1"/>
            </p:cNvSpPr>
            <p:nvPr/>
          </p:nvSpPr>
          <p:spPr bwMode="auto">
            <a:xfrm>
              <a:off x="6000935" y="4245939"/>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异议答辩</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4" name="矩形 26">
              <a:extLst>
                <a:ext uri="{FF2B5EF4-FFF2-40B4-BE49-F238E27FC236}">
                  <a16:creationId xmlns:a16="http://schemas.microsoft.com/office/drawing/2014/main" id="{93B654ED-DD68-4D55-A170-E090455717A4}"/>
                </a:ext>
              </a:extLst>
            </p:cNvPr>
            <p:cNvSpPr>
              <a:spLocks noChangeArrowheads="1"/>
            </p:cNvSpPr>
            <p:nvPr/>
          </p:nvSpPr>
          <p:spPr bwMode="auto">
            <a:xfrm>
              <a:off x="6000934" y="4629349"/>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专利补正</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5" name="矩形 26">
              <a:extLst>
                <a:ext uri="{FF2B5EF4-FFF2-40B4-BE49-F238E27FC236}">
                  <a16:creationId xmlns:a16="http://schemas.microsoft.com/office/drawing/2014/main" id="{3BBEA770-DBED-4C70-B73D-EC7936C02E88}"/>
                </a:ext>
              </a:extLst>
            </p:cNvPr>
            <p:cNvSpPr>
              <a:spLocks noChangeArrowheads="1"/>
            </p:cNvSpPr>
            <p:nvPr/>
          </p:nvSpPr>
          <p:spPr bwMode="auto">
            <a:xfrm>
              <a:off x="5999448" y="504873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专利答复</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6" name="矩形 26">
              <a:extLst>
                <a:ext uri="{FF2B5EF4-FFF2-40B4-BE49-F238E27FC236}">
                  <a16:creationId xmlns:a16="http://schemas.microsoft.com/office/drawing/2014/main" id="{C44070F9-0AB6-463D-A50D-4AA6F923F700}"/>
                </a:ext>
              </a:extLst>
            </p:cNvPr>
            <p:cNvSpPr>
              <a:spLocks noChangeArrowheads="1"/>
            </p:cNvSpPr>
            <p:nvPr/>
          </p:nvSpPr>
          <p:spPr bwMode="auto">
            <a:xfrm>
              <a:off x="5999449" y="5456071"/>
              <a:ext cx="1008000" cy="396000"/>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专利授权</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grpSp>
      <p:sp>
        <p:nvSpPr>
          <p:cNvPr id="57" name="圆角矩形 39">
            <a:extLst>
              <a:ext uri="{FF2B5EF4-FFF2-40B4-BE49-F238E27FC236}">
                <a16:creationId xmlns:a16="http://schemas.microsoft.com/office/drawing/2014/main" id="{ABBCC575-9F80-4B15-B357-51436F613F00}"/>
              </a:ext>
            </a:extLst>
          </p:cNvPr>
          <p:cNvSpPr>
            <a:spLocks noChangeArrowheads="1"/>
          </p:cNvSpPr>
          <p:nvPr userDrawn="1"/>
        </p:nvSpPr>
        <p:spPr bwMode="auto">
          <a:xfrm>
            <a:off x="6176539" y="1781015"/>
            <a:ext cx="1549882" cy="330709"/>
          </a:xfrm>
          <a:prstGeom prst="roundRect">
            <a:avLst>
              <a:gd name="adj" fmla="val 4829"/>
            </a:avLst>
          </a:prstGeom>
          <a:noFill/>
          <a:ln>
            <a:noFill/>
          </a:ln>
          <a:effectLst>
            <a:outerShdw blurRad="50800" dist="12700" dir="2700000" algn="tl" rotWithShape="0">
              <a:srgbClr val="808080">
                <a:alpha val="39998"/>
              </a:srgbClr>
            </a:outerShdw>
          </a:effectLst>
          <a:extLst/>
        </p:spPr>
        <p:txBody>
          <a:bodyPr tIns="0" bIns="0"/>
          <a:lstStyle/>
          <a:p>
            <a:pPr marL="342900" indent="-342900" algn="ctr" eaLnBrk="1" hangingPunct="1">
              <a:lnSpc>
                <a:spcPct val="150000"/>
              </a:lnSpc>
              <a:buFont typeface="Wingdings" panose="05000000000000000000" pitchFamily="2" charset="2"/>
              <a:buChar char="ü"/>
              <a:defRPr/>
            </a:pPr>
            <a:r>
              <a:rPr lang="en-US" altLang="zh-CN" sz="1800" b="1" dirty="0">
                <a:solidFill>
                  <a:schemeClr val="bg1"/>
                </a:solidFill>
                <a:latin typeface="微软雅黑" pitchFamily="34" charset="-122"/>
                <a:ea typeface="微软雅黑" pitchFamily="34" charset="-122"/>
              </a:rPr>
              <a:t> </a:t>
            </a:r>
            <a:r>
              <a:rPr lang="zh-CN" altLang="en-US" sz="1800" b="1" dirty="0">
                <a:solidFill>
                  <a:schemeClr val="bg1"/>
                </a:solidFill>
                <a:latin typeface="微软雅黑" pitchFamily="34" charset="-122"/>
                <a:ea typeface="微软雅黑" pitchFamily="34" charset="-122"/>
              </a:rPr>
              <a:t>管理</a:t>
            </a:r>
          </a:p>
        </p:txBody>
      </p:sp>
      <p:grpSp>
        <p:nvGrpSpPr>
          <p:cNvPr id="58" name="组合 57">
            <a:extLst>
              <a:ext uri="{FF2B5EF4-FFF2-40B4-BE49-F238E27FC236}">
                <a16:creationId xmlns:a16="http://schemas.microsoft.com/office/drawing/2014/main" id="{CE3BBAB1-B0A3-4CC3-A8A9-8C9999198F90}"/>
              </a:ext>
            </a:extLst>
          </p:cNvPr>
          <p:cNvGrpSpPr/>
          <p:nvPr userDrawn="1"/>
        </p:nvGrpSpPr>
        <p:grpSpPr>
          <a:xfrm>
            <a:off x="6338159" y="2381148"/>
            <a:ext cx="1717494" cy="1850611"/>
            <a:chOff x="7202314" y="2763289"/>
            <a:chExt cx="1112963" cy="1850611"/>
          </a:xfrm>
        </p:grpSpPr>
        <p:sp>
          <p:nvSpPr>
            <p:cNvPr id="59" name="矩形 58">
              <a:extLst>
                <a:ext uri="{FF2B5EF4-FFF2-40B4-BE49-F238E27FC236}">
                  <a16:creationId xmlns:a16="http://schemas.microsoft.com/office/drawing/2014/main" id="{D6634CE0-6AEC-41DB-9EB0-D0236D5AA4A9}"/>
                </a:ext>
              </a:extLst>
            </p:cNvPr>
            <p:cNvSpPr>
              <a:spLocks noChangeArrowheads="1"/>
            </p:cNvSpPr>
            <p:nvPr/>
          </p:nvSpPr>
          <p:spPr bwMode="auto">
            <a:xfrm>
              <a:off x="7202314" y="2763289"/>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资产维护</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0" name="矩形 26">
              <a:extLst>
                <a:ext uri="{FF2B5EF4-FFF2-40B4-BE49-F238E27FC236}">
                  <a16:creationId xmlns:a16="http://schemas.microsoft.com/office/drawing/2014/main" id="{095152E1-0EE0-4FB2-BF2B-C70486A2C8BE}"/>
                </a:ext>
              </a:extLst>
            </p:cNvPr>
            <p:cNvSpPr>
              <a:spLocks noChangeArrowheads="1"/>
            </p:cNvSpPr>
            <p:nvPr/>
          </p:nvSpPr>
          <p:spPr bwMode="auto">
            <a:xfrm>
              <a:off x="7228917" y="3142669"/>
              <a:ext cx="1086360"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费用管理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1" name="矩形 26">
              <a:extLst>
                <a:ext uri="{FF2B5EF4-FFF2-40B4-BE49-F238E27FC236}">
                  <a16:creationId xmlns:a16="http://schemas.microsoft.com/office/drawing/2014/main" id="{BE97CE6E-54FB-4CB2-8E39-CE5201F95994}"/>
                </a:ext>
              </a:extLst>
            </p:cNvPr>
            <p:cNvSpPr>
              <a:spLocks noChangeArrowheads="1"/>
            </p:cNvSpPr>
            <p:nvPr/>
          </p:nvSpPr>
          <p:spPr bwMode="auto">
            <a:xfrm>
              <a:off x="7212918" y="3517770"/>
              <a:ext cx="1102359"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维持管理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2" name="矩形 26">
              <a:extLst>
                <a:ext uri="{FF2B5EF4-FFF2-40B4-BE49-F238E27FC236}">
                  <a16:creationId xmlns:a16="http://schemas.microsoft.com/office/drawing/2014/main" id="{D33F2FB8-2422-4832-889B-16F3F509E53E}"/>
                </a:ext>
              </a:extLst>
            </p:cNvPr>
            <p:cNvSpPr>
              <a:spLocks noChangeArrowheads="1"/>
            </p:cNvSpPr>
            <p:nvPr/>
          </p:nvSpPr>
          <p:spPr bwMode="auto">
            <a:xfrm>
              <a:off x="7202314" y="3908067"/>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文档管理</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3" name="矩形 26">
              <a:extLst>
                <a:ext uri="{FF2B5EF4-FFF2-40B4-BE49-F238E27FC236}">
                  <a16:creationId xmlns:a16="http://schemas.microsoft.com/office/drawing/2014/main" id="{C708ECE2-6833-4A30-9400-8A1561F384F1}"/>
                </a:ext>
              </a:extLst>
            </p:cNvPr>
            <p:cNvSpPr>
              <a:spLocks noChangeArrowheads="1"/>
            </p:cNvSpPr>
            <p:nvPr/>
          </p:nvSpPr>
          <p:spPr bwMode="auto">
            <a:xfrm>
              <a:off x="7202314" y="4279138"/>
              <a:ext cx="1112963" cy="334762"/>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342900" indent="-342900" algn="ctr" eaLnBrk="1" hangingPunct="1">
                <a:spcBef>
                  <a:spcPct val="0"/>
                </a:spcBef>
                <a:buFont typeface="Wingdings" panose="05000000000000000000" pitchFamily="2" charset="2"/>
                <a:buChar char="Ø"/>
              </a:pPr>
              <a:r>
                <a:rPr kumimoji="0" lang="zh-CN" altLang="en-US" sz="1600" dirty="0">
                  <a:solidFill>
                    <a:schemeClr val="bg1"/>
                  </a:solidFill>
                  <a:latin typeface="微软雅黑" panose="020B0503020204020204" pitchFamily="34" charset="-122"/>
                  <a:ea typeface="微软雅黑" panose="020B0503020204020204" pitchFamily="34" charset="-122"/>
                </a:rPr>
                <a:t>时限提醒</a:t>
              </a:r>
              <a:endParaRPr kumimoji="0" lang="en-US" altLang="zh-CN" sz="16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8849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500" fill="hold"/>
                                        <p:tgtEl>
                                          <p:spTgt spid="57"/>
                                        </p:tgtEl>
                                        <p:attrNameLst>
                                          <p:attrName>ppt_x</p:attrName>
                                        </p:attrNameLst>
                                      </p:cBhvr>
                                      <p:tavLst>
                                        <p:tav tm="0">
                                          <p:val>
                                            <p:strVal val="#ppt_x"/>
                                          </p:val>
                                        </p:tav>
                                        <p:tav tm="100000">
                                          <p:val>
                                            <p:strVal val="#ppt_x"/>
                                          </p:val>
                                        </p:tav>
                                      </p:tavLst>
                                    </p:anim>
                                    <p:anim calcmode="lin" valueType="num">
                                      <p:cBhvr additive="base">
                                        <p:cTn id="12"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1000"/>
                                        <p:tgtEl>
                                          <p:spTgt spid="58"/>
                                        </p:tgtEl>
                                      </p:cBhvr>
                                    </p:animEffect>
                                    <p:anim calcmode="lin" valueType="num">
                                      <p:cBhvr>
                                        <p:cTn id="25" dur="1000" fill="hold"/>
                                        <p:tgtEl>
                                          <p:spTgt spid="58"/>
                                        </p:tgtEl>
                                        <p:attrNameLst>
                                          <p:attrName>ppt_x</p:attrName>
                                        </p:attrNameLst>
                                      </p:cBhvr>
                                      <p:tavLst>
                                        <p:tav tm="0">
                                          <p:val>
                                            <p:strVal val="#ppt_x"/>
                                          </p:val>
                                        </p:tav>
                                        <p:tav tm="100000">
                                          <p:val>
                                            <p:strVal val="#ppt_x"/>
                                          </p:val>
                                        </p:tav>
                                      </p:tavLst>
                                    </p:anim>
                                    <p:anim calcmode="lin" valueType="num">
                                      <p:cBhvr>
                                        <p:cTn id="26"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7"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决策支持">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5" y="3250909"/>
            <a:ext cx="103129" cy="479581"/>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79"/>
            <a:ext cx="2017554" cy="3968619"/>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2621722" y="1635488"/>
            <a:ext cx="110632" cy="4186239"/>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2732355" y="1738236"/>
            <a:ext cx="9268900" cy="4062062"/>
          </a:xfrm>
          <a:prstGeom prst="rect">
            <a:avLst/>
          </a:prstGeom>
          <a:solidFill>
            <a:srgbClr val="24496E">
              <a:alpha val="69000"/>
            </a:srgbClr>
          </a:solidFill>
          <a:ln w="9525" algn="ctr">
            <a:noFill/>
            <a:miter lim="800000"/>
            <a:headEnd/>
            <a:tailEnd/>
          </a:ln>
        </p:spPr>
        <p:txBody>
          <a:bodyPr wrap="none" anchor="ctr"/>
          <a:lstStyle/>
          <a:p>
            <a:endParaRPr lang="zh-CN" altLang="en-US">
              <a:ea typeface="宋体" pitchFamily="2" charset="-122"/>
            </a:endParaRPr>
          </a:p>
        </p:txBody>
      </p:sp>
      <p:sp>
        <p:nvSpPr>
          <p:cNvPr id="44" name="文本框 43">
            <a:extLst>
              <a:ext uri="{FF2B5EF4-FFF2-40B4-BE49-F238E27FC236}">
                <a16:creationId xmlns:a16="http://schemas.microsoft.com/office/drawing/2014/main" id="{20546019-4D6B-4988-AC54-EAE6500D29D0}"/>
              </a:ext>
            </a:extLst>
          </p:cNvPr>
          <p:cNvSpPr txBox="1"/>
          <p:nvPr userDrawn="1"/>
        </p:nvSpPr>
        <p:spPr>
          <a:xfrm>
            <a:off x="5276770" y="1788958"/>
            <a:ext cx="1980000"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资产报告</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A3082213-9FFA-49C9-AFB5-8EB9DBB81935}"/>
              </a:ext>
            </a:extLst>
          </p:cNvPr>
          <p:cNvSpPr txBox="1"/>
          <p:nvPr userDrawn="1"/>
        </p:nvSpPr>
        <p:spPr>
          <a:xfrm>
            <a:off x="7523114" y="1788958"/>
            <a:ext cx="3458199"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各业务关联报告</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DB5045F7-6B3E-4381-A6A1-9B6DE9BBA85F}"/>
              </a:ext>
            </a:extLst>
          </p:cNvPr>
          <p:cNvSpPr txBox="1"/>
          <p:nvPr userDrawn="1"/>
        </p:nvSpPr>
        <p:spPr>
          <a:xfrm>
            <a:off x="5450692" y="2499889"/>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专利统计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FFBFC3EE-4430-411E-B06C-14C2AFF6E1DD}"/>
              </a:ext>
            </a:extLst>
          </p:cNvPr>
          <p:cNvSpPr txBox="1"/>
          <p:nvPr userDrawn="1"/>
        </p:nvSpPr>
        <p:spPr>
          <a:xfrm>
            <a:off x="5450692" y="2920125"/>
            <a:ext cx="1806078"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趋势统计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8" name="文本框 67">
            <a:extLst>
              <a:ext uri="{FF2B5EF4-FFF2-40B4-BE49-F238E27FC236}">
                <a16:creationId xmlns:a16="http://schemas.microsoft.com/office/drawing/2014/main" id="{44C12980-C297-4771-8651-B31CD1FA66CE}"/>
              </a:ext>
            </a:extLst>
          </p:cNvPr>
          <p:cNvSpPr txBox="1"/>
          <p:nvPr userDrawn="1"/>
        </p:nvSpPr>
        <p:spPr>
          <a:xfrm>
            <a:off x="5450692" y="3374140"/>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地域统计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8496DC93-CF34-467C-B8A6-BC2BBB79C626}"/>
              </a:ext>
            </a:extLst>
          </p:cNvPr>
          <p:cNvSpPr txBox="1"/>
          <p:nvPr userDrawn="1"/>
        </p:nvSpPr>
        <p:spPr>
          <a:xfrm>
            <a:off x="3278293" y="2431554"/>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费用管理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E4C151-3512-41EE-B207-ED4BC8FC5C3D}"/>
              </a:ext>
            </a:extLst>
          </p:cNvPr>
          <p:cNvSpPr txBox="1"/>
          <p:nvPr userDrawn="1"/>
        </p:nvSpPr>
        <p:spPr>
          <a:xfrm>
            <a:off x="3278293" y="2851790"/>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年度成本</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D7866EB0-96D6-4B09-A851-DF9FD4C360A4}"/>
              </a:ext>
            </a:extLst>
          </p:cNvPr>
          <p:cNvSpPr txBox="1"/>
          <p:nvPr userDrawn="1"/>
        </p:nvSpPr>
        <p:spPr>
          <a:xfrm>
            <a:off x="3278293" y="3305805"/>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项目成本</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DEA9099E-2881-489B-A49F-32BFA17B3524}"/>
              </a:ext>
            </a:extLst>
          </p:cNvPr>
          <p:cNvSpPr txBox="1"/>
          <p:nvPr userDrawn="1"/>
        </p:nvSpPr>
        <p:spPr>
          <a:xfrm>
            <a:off x="7555046" y="2525152"/>
            <a:ext cx="1630359"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项目报告</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DD5290EC-4D3D-4683-9879-56BF66469ABC}"/>
              </a:ext>
            </a:extLst>
          </p:cNvPr>
          <p:cNvSpPr txBox="1"/>
          <p:nvPr userDrawn="1"/>
        </p:nvSpPr>
        <p:spPr>
          <a:xfrm>
            <a:off x="7555047" y="2945388"/>
            <a:ext cx="206569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产品报告</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77AAB54C-4D6C-422E-8853-752BBB8536B8}"/>
              </a:ext>
            </a:extLst>
          </p:cNvPr>
          <p:cNvSpPr txBox="1"/>
          <p:nvPr userDrawn="1"/>
        </p:nvSpPr>
        <p:spPr>
          <a:xfrm>
            <a:off x="3198781" y="1775811"/>
            <a:ext cx="1980000"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成本管理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E54878DF-394D-46AB-A078-9BBDBF26CEBD}"/>
              </a:ext>
            </a:extLst>
          </p:cNvPr>
          <p:cNvSpPr txBox="1"/>
          <p:nvPr userDrawn="1"/>
        </p:nvSpPr>
        <p:spPr>
          <a:xfrm>
            <a:off x="3278293" y="3757097"/>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产品成本</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826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4"/>
                                        </p:tgtEl>
                                        <p:attrNameLst>
                                          <p:attrName>style.visibility</p:attrName>
                                        </p:attrNameLst>
                                      </p:cBhvr>
                                      <p:to>
                                        <p:strVal val="visible"/>
                                      </p:to>
                                    </p:set>
                                    <p:anim calcmode="lin" valueType="num">
                                      <p:cBhvr additive="base">
                                        <p:cTn id="11" dur="500" fill="hold"/>
                                        <p:tgtEl>
                                          <p:spTgt spid="74"/>
                                        </p:tgtEl>
                                        <p:attrNameLst>
                                          <p:attrName>ppt_x</p:attrName>
                                        </p:attrNameLst>
                                      </p:cBhvr>
                                      <p:tavLst>
                                        <p:tav tm="0">
                                          <p:val>
                                            <p:strVal val="#ppt_x"/>
                                          </p:val>
                                        </p:tav>
                                        <p:tav tm="100000">
                                          <p:val>
                                            <p:strVal val="#ppt_x"/>
                                          </p:val>
                                        </p:tav>
                                      </p:tavLst>
                                    </p:anim>
                                    <p:anim calcmode="lin" valueType="num">
                                      <p:cBhvr additive="base">
                                        <p:cTn id="12" dur="500" fill="hold"/>
                                        <p:tgtEl>
                                          <p:spTgt spid="74"/>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 calcmode="lin" valueType="num">
                                      <p:cBhvr additive="base">
                                        <p:cTn id="15" dur="500" fill="hold"/>
                                        <p:tgtEl>
                                          <p:spTgt spid="45"/>
                                        </p:tgtEl>
                                        <p:attrNameLst>
                                          <p:attrName>ppt_x</p:attrName>
                                        </p:attrNameLst>
                                      </p:cBhvr>
                                      <p:tavLst>
                                        <p:tav tm="0">
                                          <p:val>
                                            <p:strVal val="#ppt_x"/>
                                          </p:val>
                                        </p:tav>
                                        <p:tav tm="100000">
                                          <p:val>
                                            <p:strVal val="#ppt_x"/>
                                          </p:val>
                                        </p:tav>
                                      </p:tavLst>
                                    </p:anim>
                                    <p:anim calcmode="lin" valueType="num">
                                      <p:cBhvr additive="base">
                                        <p:cTn id="16" dur="500" fill="hold"/>
                                        <p:tgtEl>
                                          <p:spTgt spid="45"/>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1000"/>
                                        <p:tgtEl>
                                          <p:spTgt spid="69"/>
                                        </p:tgtEl>
                                      </p:cBhvr>
                                    </p:animEffect>
                                    <p:anim calcmode="lin" valueType="num">
                                      <p:cBhvr>
                                        <p:cTn id="22" dur="1000" fill="hold"/>
                                        <p:tgtEl>
                                          <p:spTgt spid="69"/>
                                        </p:tgtEl>
                                        <p:attrNameLst>
                                          <p:attrName>ppt_x</p:attrName>
                                        </p:attrNameLst>
                                      </p:cBhvr>
                                      <p:tavLst>
                                        <p:tav tm="0">
                                          <p:val>
                                            <p:strVal val="#ppt_x"/>
                                          </p:val>
                                        </p:tav>
                                        <p:tav tm="100000">
                                          <p:val>
                                            <p:strVal val="#ppt_x"/>
                                          </p:val>
                                        </p:tav>
                                      </p:tavLst>
                                    </p:anim>
                                    <p:anim calcmode="lin" valueType="num">
                                      <p:cBhvr>
                                        <p:cTn id="23" dur="1000" fill="hold"/>
                                        <p:tgtEl>
                                          <p:spTgt spid="6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1000"/>
                                        <p:tgtEl>
                                          <p:spTgt spid="71"/>
                                        </p:tgtEl>
                                      </p:cBhvr>
                                    </p:animEffect>
                                    <p:anim calcmode="lin" valueType="num">
                                      <p:cBhvr>
                                        <p:cTn id="32" dur="1000" fill="hold"/>
                                        <p:tgtEl>
                                          <p:spTgt spid="71"/>
                                        </p:tgtEl>
                                        <p:attrNameLst>
                                          <p:attrName>ppt_x</p:attrName>
                                        </p:attrNameLst>
                                      </p:cBhvr>
                                      <p:tavLst>
                                        <p:tav tm="0">
                                          <p:val>
                                            <p:strVal val="#ppt_x"/>
                                          </p:val>
                                        </p:tav>
                                        <p:tav tm="100000">
                                          <p:val>
                                            <p:strVal val="#ppt_x"/>
                                          </p:val>
                                        </p:tav>
                                      </p:tavLst>
                                    </p:anim>
                                    <p:anim calcmode="lin" valueType="num">
                                      <p:cBhvr>
                                        <p:cTn id="33" dur="1000" fill="hold"/>
                                        <p:tgtEl>
                                          <p:spTgt spid="7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fade">
                                      <p:cBhvr>
                                        <p:cTn id="36" dur="1000"/>
                                        <p:tgtEl>
                                          <p:spTgt spid="75"/>
                                        </p:tgtEl>
                                      </p:cBhvr>
                                    </p:animEffect>
                                    <p:anim calcmode="lin" valueType="num">
                                      <p:cBhvr>
                                        <p:cTn id="37" dur="1000" fill="hold"/>
                                        <p:tgtEl>
                                          <p:spTgt spid="75"/>
                                        </p:tgtEl>
                                        <p:attrNameLst>
                                          <p:attrName>ppt_x</p:attrName>
                                        </p:attrNameLst>
                                      </p:cBhvr>
                                      <p:tavLst>
                                        <p:tav tm="0">
                                          <p:val>
                                            <p:strVal val="#ppt_x"/>
                                          </p:val>
                                        </p:tav>
                                        <p:tav tm="100000">
                                          <p:val>
                                            <p:strVal val="#ppt_x"/>
                                          </p:val>
                                        </p:tav>
                                      </p:tavLst>
                                    </p:anim>
                                    <p:anim calcmode="lin" valueType="num">
                                      <p:cBhvr>
                                        <p:cTn id="3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1000"/>
                                        <p:tgtEl>
                                          <p:spTgt spid="46"/>
                                        </p:tgtEl>
                                      </p:cBhvr>
                                    </p:animEffect>
                                    <p:anim calcmode="lin" valueType="num">
                                      <p:cBhvr>
                                        <p:cTn id="44" dur="1000" fill="hold"/>
                                        <p:tgtEl>
                                          <p:spTgt spid="46"/>
                                        </p:tgtEl>
                                        <p:attrNameLst>
                                          <p:attrName>ppt_x</p:attrName>
                                        </p:attrNameLst>
                                      </p:cBhvr>
                                      <p:tavLst>
                                        <p:tav tm="0">
                                          <p:val>
                                            <p:strVal val="#ppt_x"/>
                                          </p:val>
                                        </p:tav>
                                        <p:tav tm="100000">
                                          <p:val>
                                            <p:strVal val="#ppt_x"/>
                                          </p:val>
                                        </p:tav>
                                      </p:tavLst>
                                    </p:anim>
                                    <p:anim calcmode="lin" valueType="num">
                                      <p:cBhvr>
                                        <p:cTn id="45" dur="1000" fill="hold"/>
                                        <p:tgtEl>
                                          <p:spTgt spid="46"/>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1000"/>
                                        <p:tgtEl>
                                          <p:spTgt spid="67"/>
                                        </p:tgtEl>
                                      </p:cBhvr>
                                    </p:animEffect>
                                    <p:anim calcmode="lin" valueType="num">
                                      <p:cBhvr>
                                        <p:cTn id="49" dur="1000" fill="hold"/>
                                        <p:tgtEl>
                                          <p:spTgt spid="67"/>
                                        </p:tgtEl>
                                        <p:attrNameLst>
                                          <p:attrName>ppt_x</p:attrName>
                                        </p:attrNameLst>
                                      </p:cBhvr>
                                      <p:tavLst>
                                        <p:tav tm="0">
                                          <p:val>
                                            <p:strVal val="#ppt_x"/>
                                          </p:val>
                                        </p:tav>
                                        <p:tav tm="100000">
                                          <p:val>
                                            <p:strVal val="#ppt_x"/>
                                          </p:val>
                                        </p:tav>
                                      </p:tavLst>
                                    </p:anim>
                                    <p:anim calcmode="lin" valueType="num">
                                      <p:cBhvr>
                                        <p:cTn id="50" dur="1000" fill="hold"/>
                                        <p:tgtEl>
                                          <p:spTgt spid="67"/>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animEffect transition="in" filter="fade">
                                      <p:cBhvr>
                                        <p:cTn id="53" dur="1000"/>
                                        <p:tgtEl>
                                          <p:spTgt spid="68"/>
                                        </p:tgtEl>
                                      </p:cBhvr>
                                    </p:animEffect>
                                    <p:anim calcmode="lin" valueType="num">
                                      <p:cBhvr>
                                        <p:cTn id="54" dur="1000" fill="hold"/>
                                        <p:tgtEl>
                                          <p:spTgt spid="68"/>
                                        </p:tgtEl>
                                        <p:attrNameLst>
                                          <p:attrName>ppt_x</p:attrName>
                                        </p:attrNameLst>
                                      </p:cBhvr>
                                      <p:tavLst>
                                        <p:tav tm="0">
                                          <p:val>
                                            <p:strVal val="#ppt_x"/>
                                          </p:val>
                                        </p:tav>
                                        <p:tav tm="100000">
                                          <p:val>
                                            <p:strVal val="#ppt_x"/>
                                          </p:val>
                                        </p:tav>
                                      </p:tavLst>
                                    </p:anim>
                                    <p:anim calcmode="lin" valueType="num">
                                      <p:cBhvr>
                                        <p:cTn id="55"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1000"/>
                                        <p:tgtEl>
                                          <p:spTgt spid="72"/>
                                        </p:tgtEl>
                                      </p:cBhvr>
                                    </p:animEffect>
                                    <p:anim calcmode="lin" valueType="num">
                                      <p:cBhvr>
                                        <p:cTn id="61" dur="1000" fill="hold"/>
                                        <p:tgtEl>
                                          <p:spTgt spid="72"/>
                                        </p:tgtEl>
                                        <p:attrNameLst>
                                          <p:attrName>ppt_x</p:attrName>
                                        </p:attrNameLst>
                                      </p:cBhvr>
                                      <p:tavLst>
                                        <p:tav tm="0">
                                          <p:val>
                                            <p:strVal val="#ppt_x"/>
                                          </p:val>
                                        </p:tav>
                                        <p:tav tm="100000">
                                          <p:val>
                                            <p:strVal val="#ppt_x"/>
                                          </p:val>
                                        </p:tav>
                                      </p:tavLst>
                                    </p:anim>
                                    <p:anim calcmode="lin" valueType="num">
                                      <p:cBhvr>
                                        <p:cTn id="62" dur="1000" fill="hold"/>
                                        <p:tgtEl>
                                          <p:spTgt spid="72"/>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fade">
                                      <p:cBhvr>
                                        <p:cTn id="65" dur="1000"/>
                                        <p:tgtEl>
                                          <p:spTgt spid="73"/>
                                        </p:tgtEl>
                                      </p:cBhvr>
                                    </p:animEffect>
                                    <p:anim calcmode="lin" valueType="num">
                                      <p:cBhvr>
                                        <p:cTn id="66" dur="1000" fill="hold"/>
                                        <p:tgtEl>
                                          <p:spTgt spid="73"/>
                                        </p:tgtEl>
                                        <p:attrNameLst>
                                          <p:attrName>ppt_x</p:attrName>
                                        </p:attrNameLst>
                                      </p:cBhvr>
                                      <p:tavLst>
                                        <p:tav tm="0">
                                          <p:val>
                                            <p:strVal val="#ppt_x"/>
                                          </p:val>
                                        </p:tav>
                                        <p:tav tm="100000">
                                          <p:val>
                                            <p:strVal val="#ppt_x"/>
                                          </p:val>
                                        </p:tav>
                                      </p:tavLst>
                                    </p:anim>
                                    <p:anim calcmode="lin" valueType="num">
                                      <p:cBhvr>
                                        <p:cTn id="67"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6" grpId="0"/>
      <p:bldP spid="67" grpId="0"/>
      <p:bldP spid="68" grpId="0"/>
      <p:bldP spid="69" grpId="0"/>
      <p:bldP spid="70" grpId="0"/>
      <p:bldP spid="71" grpId="0"/>
      <p:bldP spid="72" grpId="0"/>
      <p:bldP spid="73" grpId="0"/>
      <p:bldP spid="74" grpId="0"/>
      <p:bldP spid="75"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平台配置">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5" y="3650959"/>
            <a:ext cx="103129" cy="479581"/>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79"/>
            <a:ext cx="2017554" cy="3968619"/>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2621722" y="1635488"/>
            <a:ext cx="110632" cy="4186239"/>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2732355" y="1738236"/>
            <a:ext cx="9268900" cy="4062062"/>
          </a:xfrm>
          <a:prstGeom prst="rect">
            <a:avLst/>
          </a:prstGeom>
          <a:solidFill>
            <a:srgbClr val="24496E">
              <a:alpha val="69000"/>
            </a:srgbClr>
          </a:solidFill>
          <a:ln w="9525" algn="ctr">
            <a:noFill/>
            <a:miter lim="800000"/>
            <a:headEnd/>
            <a:tailEnd/>
          </a:ln>
        </p:spPr>
        <p:txBody>
          <a:bodyPr wrap="none" anchor="ctr"/>
          <a:lstStyle/>
          <a:p>
            <a:endParaRPr lang="zh-CN" altLang="en-US">
              <a:ea typeface="宋体" pitchFamily="2" charset="-122"/>
            </a:endParaRPr>
          </a:p>
        </p:txBody>
      </p:sp>
      <p:sp>
        <p:nvSpPr>
          <p:cNvPr id="39" name="文本框 38">
            <a:extLst>
              <a:ext uri="{FF2B5EF4-FFF2-40B4-BE49-F238E27FC236}">
                <a16:creationId xmlns:a16="http://schemas.microsoft.com/office/drawing/2014/main" id="{316B8A6C-AEFE-41B2-8355-0F87C866A6A5}"/>
              </a:ext>
            </a:extLst>
          </p:cNvPr>
          <p:cNvSpPr txBox="1"/>
          <p:nvPr userDrawn="1"/>
        </p:nvSpPr>
        <p:spPr>
          <a:xfrm>
            <a:off x="5430054" y="1813004"/>
            <a:ext cx="2474095"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业务规则管理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2C2D20ED-ACCE-4C8F-B28C-66EA537836CD}"/>
              </a:ext>
            </a:extLst>
          </p:cNvPr>
          <p:cNvSpPr txBox="1"/>
          <p:nvPr userDrawn="1"/>
        </p:nvSpPr>
        <p:spPr>
          <a:xfrm>
            <a:off x="8159331" y="1813004"/>
            <a:ext cx="2798673"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扩展管理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D79FA016-72B1-42CE-8F23-80A25E2EA27E}"/>
              </a:ext>
            </a:extLst>
          </p:cNvPr>
          <p:cNvSpPr txBox="1"/>
          <p:nvPr userDrawn="1"/>
        </p:nvSpPr>
        <p:spPr>
          <a:xfrm>
            <a:off x="5603977" y="2542985"/>
            <a:ext cx="2300172"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业务流程管理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E12EF1A-9B3B-4ECF-A55D-89DF723FAA43}"/>
              </a:ext>
            </a:extLst>
          </p:cNvPr>
          <p:cNvSpPr txBox="1"/>
          <p:nvPr userDrawn="1"/>
        </p:nvSpPr>
        <p:spPr>
          <a:xfrm>
            <a:off x="5625242" y="2984486"/>
            <a:ext cx="1806078" cy="338554"/>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表单管理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2428EA7-3A4B-40B4-A188-6C81A294331F}"/>
              </a:ext>
            </a:extLst>
          </p:cNvPr>
          <p:cNvSpPr txBox="1"/>
          <p:nvPr userDrawn="1"/>
        </p:nvSpPr>
        <p:spPr>
          <a:xfrm>
            <a:off x="5603977" y="3417236"/>
            <a:ext cx="2300172"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官费规则管理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46796A83-BFF3-4339-AE5E-5DE83657CD5F}"/>
              </a:ext>
            </a:extLst>
          </p:cNvPr>
          <p:cNvSpPr txBox="1"/>
          <p:nvPr userDrawn="1"/>
        </p:nvSpPr>
        <p:spPr>
          <a:xfrm>
            <a:off x="3240192" y="2474650"/>
            <a:ext cx="2189861"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组织架构管理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2B08EDD0-EE11-427C-B163-E2EE85D1B547}"/>
              </a:ext>
            </a:extLst>
          </p:cNvPr>
          <p:cNvSpPr txBox="1"/>
          <p:nvPr userDrawn="1"/>
        </p:nvSpPr>
        <p:spPr>
          <a:xfrm>
            <a:off x="3240193" y="2916151"/>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人员管理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E1B8629A-FCD6-43A6-B8E4-8AA967650550}"/>
              </a:ext>
            </a:extLst>
          </p:cNvPr>
          <p:cNvSpPr txBox="1"/>
          <p:nvPr userDrawn="1"/>
        </p:nvSpPr>
        <p:spPr>
          <a:xfrm>
            <a:off x="3240192" y="3348901"/>
            <a:ext cx="2089767"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专利权人管理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EB26179B-77F5-4864-BB28-1AF4726C6B5A}"/>
              </a:ext>
            </a:extLst>
          </p:cNvPr>
          <p:cNvSpPr txBox="1"/>
          <p:nvPr userDrawn="1"/>
        </p:nvSpPr>
        <p:spPr>
          <a:xfrm>
            <a:off x="8429803" y="2568248"/>
            <a:ext cx="2528201"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自定义字段管理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6C983880-F820-4261-A61B-83FCD76397DE}"/>
              </a:ext>
            </a:extLst>
          </p:cNvPr>
          <p:cNvSpPr txBox="1"/>
          <p:nvPr userDrawn="1"/>
        </p:nvSpPr>
        <p:spPr>
          <a:xfrm>
            <a:off x="8429804" y="2988484"/>
            <a:ext cx="206569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项目管理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CC02ADC8-B296-4D12-AE03-02BFABF9062D}"/>
              </a:ext>
            </a:extLst>
          </p:cNvPr>
          <p:cNvSpPr txBox="1"/>
          <p:nvPr userDrawn="1"/>
        </p:nvSpPr>
        <p:spPr>
          <a:xfrm>
            <a:off x="3160681" y="1799857"/>
            <a:ext cx="1980000" cy="369332"/>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800" b="1" dirty="0">
                <a:solidFill>
                  <a:schemeClr val="bg1"/>
                </a:solidFill>
                <a:latin typeface="微软雅黑" panose="020B0503020204020204" pitchFamily="34" charset="-122"/>
                <a:ea typeface="微软雅黑" panose="020B0503020204020204" pitchFamily="34" charset="-122"/>
              </a:rPr>
              <a:t>组织管理</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D7C0FBAE-4E48-4C07-995B-24DDC85BA6D8}"/>
              </a:ext>
            </a:extLst>
          </p:cNvPr>
          <p:cNvSpPr txBox="1"/>
          <p:nvPr userDrawn="1"/>
        </p:nvSpPr>
        <p:spPr>
          <a:xfrm>
            <a:off x="3240193" y="3800193"/>
            <a:ext cx="208976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代理机构管理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F6CCF240-6F58-42CB-AC2B-075B8B468B18}"/>
              </a:ext>
            </a:extLst>
          </p:cNvPr>
          <p:cNvSpPr txBox="1"/>
          <p:nvPr userDrawn="1"/>
        </p:nvSpPr>
        <p:spPr>
          <a:xfrm>
            <a:off x="5603977" y="3867995"/>
            <a:ext cx="2300172"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代理费规则管理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0969070F-D83C-4E45-A413-3D0DEE04F3B7}"/>
              </a:ext>
            </a:extLst>
          </p:cNvPr>
          <p:cNvSpPr txBox="1"/>
          <p:nvPr userDrawn="1"/>
        </p:nvSpPr>
        <p:spPr>
          <a:xfrm>
            <a:off x="5603977" y="4336717"/>
            <a:ext cx="2300172"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年费规则管理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3F2307EA-CD5D-4984-8A1F-7D51717CE68E}"/>
              </a:ext>
            </a:extLst>
          </p:cNvPr>
          <p:cNvSpPr txBox="1"/>
          <p:nvPr userDrawn="1"/>
        </p:nvSpPr>
        <p:spPr>
          <a:xfrm>
            <a:off x="5603977" y="4786541"/>
            <a:ext cx="2300172"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奖金规则管理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9AE22B7E-686E-4CE6-94DB-0F629B771436}"/>
              </a:ext>
            </a:extLst>
          </p:cNvPr>
          <p:cNvSpPr txBox="1"/>
          <p:nvPr userDrawn="1"/>
        </p:nvSpPr>
        <p:spPr>
          <a:xfrm>
            <a:off x="5603977" y="5217078"/>
            <a:ext cx="2300172"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时限规则管理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8" name="文本框 57">
            <a:extLst>
              <a:ext uri="{FF2B5EF4-FFF2-40B4-BE49-F238E27FC236}">
                <a16:creationId xmlns:a16="http://schemas.microsoft.com/office/drawing/2014/main" id="{DAAD3ECF-EB01-4037-9B07-D5FB3EBC8399}"/>
              </a:ext>
            </a:extLst>
          </p:cNvPr>
          <p:cNvSpPr txBox="1"/>
          <p:nvPr userDrawn="1"/>
        </p:nvSpPr>
        <p:spPr>
          <a:xfrm>
            <a:off x="8429804" y="3417236"/>
            <a:ext cx="206569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产品管理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A761A55A-2D10-498D-BC11-0BFD19384698}"/>
              </a:ext>
            </a:extLst>
          </p:cNvPr>
          <p:cNvSpPr txBox="1"/>
          <p:nvPr userDrawn="1"/>
        </p:nvSpPr>
        <p:spPr>
          <a:xfrm>
            <a:off x="8429804" y="3866606"/>
            <a:ext cx="206569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技术管理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68A7DCC7-A7E7-4000-845C-89AB820BAC4F}"/>
              </a:ext>
            </a:extLst>
          </p:cNvPr>
          <p:cNvSpPr txBox="1"/>
          <p:nvPr userDrawn="1"/>
        </p:nvSpPr>
        <p:spPr>
          <a:xfrm>
            <a:off x="8429803" y="4336235"/>
            <a:ext cx="206569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公告管理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C637BF11-E9FC-4564-8742-F8ED4B487E85}"/>
              </a:ext>
            </a:extLst>
          </p:cNvPr>
          <p:cNvSpPr txBox="1"/>
          <p:nvPr userDrawn="1"/>
        </p:nvSpPr>
        <p:spPr>
          <a:xfrm>
            <a:off x="8429803" y="4805864"/>
            <a:ext cx="2065696"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模板管理</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362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ppt_x"/>
                                          </p:val>
                                        </p:tav>
                                        <p:tav tm="100000">
                                          <p:val>
                                            <p:strVal val="#ppt_x"/>
                                          </p:val>
                                        </p:tav>
                                      </p:tavLst>
                                    </p:anim>
                                    <p:anim calcmode="lin" valueType="num">
                                      <p:cBhvr additive="base">
                                        <p:cTn id="16" dur="5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000"/>
                                        <p:tgtEl>
                                          <p:spTgt spid="48"/>
                                        </p:tgtEl>
                                      </p:cBhvr>
                                    </p:animEffect>
                                    <p:anim calcmode="lin" valueType="num">
                                      <p:cBhvr>
                                        <p:cTn id="27" dur="1000" fill="hold"/>
                                        <p:tgtEl>
                                          <p:spTgt spid="48"/>
                                        </p:tgtEl>
                                        <p:attrNameLst>
                                          <p:attrName>ppt_x</p:attrName>
                                        </p:attrNameLst>
                                      </p:cBhvr>
                                      <p:tavLst>
                                        <p:tav tm="0">
                                          <p:val>
                                            <p:strVal val="#ppt_x"/>
                                          </p:val>
                                        </p:tav>
                                        <p:tav tm="100000">
                                          <p:val>
                                            <p:strVal val="#ppt_x"/>
                                          </p:val>
                                        </p:tav>
                                      </p:tavLst>
                                    </p:anim>
                                    <p:anim calcmode="lin" valueType="num">
                                      <p:cBhvr>
                                        <p:cTn id="28" dur="1000" fill="hold"/>
                                        <p:tgtEl>
                                          <p:spTgt spid="4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1000" fill="hold"/>
                                        <p:tgtEl>
                                          <p:spTgt spid="4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fade">
                                      <p:cBhvr>
                                        <p:cTn id="36" dur="1000"/>
                                        <p:tgtEl>
                                          <p:spTgt spid="53"/>
                                        </p:tgtEl>
                                      </p:cBhvr>
                                    </p:animEffect>
                                    <p:anim calcmode="lin" valueType="num">
                                      <p:cBhvr>
                                        <p:cTn id="37" dur="1000" fill="hold"/>
                                        <p:tgtEl>
                                          <p:spTgt spid="53"/>
                                        </p:tgtEl>
                                        <p:attrNameLst>
                                          <p:attrName>ppt_x</p:attrName>
                                        </p:attrNameLst>
                                      </p:cBhvr>
                                      <p:tavLst>
                                        <p:tav tm="0">
                                          <p:val>
                                            <p:strVal val="#ppt_x"/>
                                          </p:val>
                                        </p:tav>
                                        <p:tav tm="100000">
                                          <p:val>
                                            <p:strVal val="#ppt_x"/>
                                          </p:val>
                                        </p:tav>
                                      </p:tavLst>
                                    </p:anim>
                                    <p:anim calcmode="lin" valueType="num">
                                      <p:cBhvr>
                                        <p:cTn id="38"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1000"/>
                                        <p:tgtEl>
                                          <p:spTgt spid="41"/>
                                        </p:tgtEl>
                                      </p:cBhvr>
                                    </p:animEffect>
                                    <p:anim calcmode="lin" valueType="num">
                                      <p:cBhvr>
                                        <p:cTn id="44" dur="1000" fill="hold"/>
                                        <p:tgtEl>
                                          <p:spTgt spid="41"/>
                                        </p:tgtEl>
                                        <p:attrNameLst>
                                          <p:attrName>ppt_x</p:attrName>
                                        </p:attrNameLst>
                                      </p:cBhvr>
                                      <p:tavLst>
                                        <p:tav tm="0">
                                          <p:val>
                                            <p:strVal val="#ppt_x"/>
                                          </p:val>
                                        </p:tav>
                                        <p:tav tm="100000">
                                          <p:val>
                                            <p:strVal val="#ppt_x"/>
                                          </p:val>
                                        </p:tav>
                                      </p:tavLst>
                                    </p:anim>
                                    <p:anim calcmode="lin" valueType="num">
                                      <p:cBhvr>
                                        <p:cTn id="45" dur="1000" fill="hold"/>
                                        <p:tgtEl>
                                          <p:spTgt spid="41"/>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1000"/>
                                        <p:tgtEl>
                                          <p:spTgt spid="42"/>
                                        </p:tgtEl>
                                      </p:cBhvr>
                                    </p:animEffect>
                                    <p:anim calcmode="lin" valueType="num">
                                      <p:cBhvr>
                                        <p:cTn id="49" dur="1000" fill="hold"/>
                                        <p:tgtEl>
                                          <p:spTgt spid="42"/>
                                        </p:tgtEl>
                                        <p:attrNameLst>
                                          <p:attrName>ppt_x</p:attrName>
                                        </p:attrNameLst>
                                      </p:cBhvr>
                                      <p:tavLst>
                                        <p:tav tm="0">
                                          <p:val>
                                            <p:strVal val="#ppt_x"/>
                                          </p:val>
                                        </p:tav>
                                        <p:tav tm="100000">
                                          <p:val>
                                            <p:strVal val="#ppt_x"/>
                                          </p:val>
                                        </p:tav>
                                      </p:tavLst>
                                    </p:anim>
                                    <p:anim calcmode="lin" valueType="num">
                                      <p:cBhvr>
                                        <p:cTn id="50" dur="1000" fill="hold"/>
                                        <p:tgtEl>
                                          <p:spTgt spid="42"/>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1000"/>
                                        <p:tgtEl>
                                          <p:spTgt spid="43"/>
                                        </p:tgtEl>
                                      </p:cBhvr>
                                    </p:animEffect>
                                    <p:anim calcmode="lin" valueType="num">
                                      <p:cBhvr>
                                        <p:cTn id="54" dur="1000" fill="hold"/>
                                        <p:tgtEl>
                                          <p:spTgt spid="43"/>
                                        </p:tgtEl>
                                        <p:attrNameLst>
                                          <p:attrName>ppt_x</p:attrName>
                                        </p:attrNameLst>
                                      </p:cBhvr>
                                      <p:tavLst>
                                        <p:tav tm="0">
                                          <p:val>
                                            <p:strVal val="#ppt_x"/>
                                          </p:val>
                                        </p:tav>
                                        <p:tav tm="100000">
                                          <p:val>
                                            <p:strVal val="#ppt_x"/>
                                          </p:val>
                                        </p:tav>
                                      </p:tavLst>
                                    </p:anim>
                                    <p:anim calcmode="lin" valueType="num">
                                      <p:cBhvr>
                                        <p:cTn id="55" dur="1000" fill="hold"/>
                                        <p:tgtEl>
                                          <p:spTgt spid="4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1000"/>
                                        <p:tgtEl>
                                          <p:spTgt spid="54"/>
                                        </p:tgtEl>
                                      </p:cBhvr>
                                    </p:animEffect>
                                    <p:anim calcmode="lin" valueType="num">
                                      <p:cBhvr>
                                        <p:cTn id="59" dur="1000" fill="hold"/>
                                        <p:tgtEl>
                                          <p:spTgt spid="54"/>
                                        </p:tgtEl>
                                        <p:attrNameLst>
                                          <p:attrName>ppt_x</p:attrName>
                                        </p:attrNameLst>
                                      </p:cBhvr>
                                      <p:tavLst>
                                        <p:tav tm="0">
                                          <p:val>
                                            <p:strVal val="#ppt_x"/>
                                          </p:val>
                                        </p:tav>
                                        <p:tav tm="100000">
                                          <p:val>
                                            <p:strVal val="#ppt_x"/>
                                          </p:val>
                                        </p:tav>
                                      </p:tavLst>
                                    </p:anim>
                                    <p:anim calcmode="lin" valueType="num">
                                      <p:cBhvr>
                                        <p:cTn id="60" dur="1000" fill="hold"/>
                                        <p:tgtEl>
                                          <p:spTgt spid="54"/>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animEffect transition="in" filter="fade">
                                      <p:cBhvr>
                                        <p:cTn id="73" dur="1000"/>
                                        <p:tgtEl>
                                          <p:spTgt spid="57"/>
                                        </p:tgtEl>
                                      </p:cBhvr>
                                    </p:animEffect>
                                    <p:anim calcmode="lin" valueType="num">
                                      <p:cBhvr>
                                        <p:cTn id="74" dur="1000" fill="hold"/>
                                        <p:tgtEl>
                                          <p:spTgt spid="57"/>
                                        </p:tgtEl>
                                        <p:attrNameLst>
                                          <p:attrName>ppt_x</p:attrName>
                                        </p:attrNameLst>
                                      </p:cBhvr>
                                      <p:tavLst>
                                        <p:tav tm="0">
                                          <p:val>
                                            <p:strVal val="#ppt_x"/>
                                          </p:val>
                                        </p:tav>
                                        <p:tav tm="100000">
                                          <p:val>
                                            <p:strVal val="#ppt_x"/>
                                          </p:val>
                                        </p:tav>
                                      </p:tavLst>
                                    </p:anim>
                                    <p:anim calcmode="lin" valueType="num">
                                      <p:cBhvr>
                                        <p:cTn id="7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1000"/>
                                        <p:tgtEl>
                                          <p:spTgt spid="50"/>
                                        </p:tgtEl>
                                      </p:cBhvr>
                                    </p:animEffect>
                                    <p:anim calcmode="lin" valueType="num">
                                      <p:cBhvr>
                                        <p:cTn id="81" dur="1000" fill="hold"/>
                                        <p:tgtEl>
                                          <p:spTgt spid="50"/>
                                        </p:tgtEl>
                                        <p:attrNameLst>
                                          <p:attrName>ppt_x</p:attrName>
                                        </p:attrNameLst>
                                      </p:cBhvr>
                                      <p:tavLst>
                                        <p:tav tm="0">
                                          <p:val>
                                            <p:strVal val="#ppt_x"/>
                                          </p:val>
                                        </p:tav>
                                        <p:tav tm="100000">
                                          <p:val>
                                            <p:strVal val="#ppt_x"/>
                                          </p:val>
                                        </p:tav>
                                      </p:tavLst>
                                    </p:anim>
                                    <p:anim calcmode="lin" valueType="num">
                                      <p:cBhvr>
                                        <p:cTn id="82" dur="1000" fill="hold"/>
                                        <p:tgtEl>
                                          <p:spTgt spid="50"/>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1000"/>
                                        <p:tgtEl>
                                          <p:spTgt spid="51"/>
                                        </p:tgtEl>
                                      </p:cBhvr>
                                    </p:animEffect>
                                    <p:anim calcmode="lin" valueType="num">
                                      <p:cBhvr>
                                        <p:cTn id="86" dur="1000" fill="hold"/>
                                        <p:tgtEl>
                                          <p:spTgt spid="51"/>
                                        </p:tgtEl>
                                        <p:attrNameLst>
                                          <p:attrName>ppt_x</p:attrName>
                                        </p:attrNameLst>
                                      </p:cBhvr>
                                      <p:tavLst>
                                        <p:tav tm="0">
                                          <p:val>
                                            <p:strVal val="#ppt_x"/>
                                          </p:val>
                                        </p:tav>
                                        <p:tav tm="100000">
                                          <p:val>
                                            <p:strVal val="#ppt_x"/>
                                          </p:val>
                                        </p:tav>
                                      </p:tavLst>
                                    </p:anim>
                                    <p:anim calcmode="lin" valueType="num">
                                      <p:cBhvr>
                                        <p:cTn id="87" dur="1000" fill="hold"/>
                                        <p:tgtEl>
                                          <p:spTgt spid="51"/>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fade">
                                      <p:cBhvr>
                                        <p:cTn id="90" dur="1000"/>
                                        <p:tgtEl>
                                          <p:spTgt spid="58"/>
                                        </p:tgtEl>
                                      </p:cBhvr>
                                    </p:animEffect>
                                    <p:anim calcmode="lin" valueType="num">
                                      <p:cBhvr>
                                        <p:cTn id="91" dur="1000" fill="hold"/>
                                        <p:tgtEl>
                                          <p:spTgt spid="58"/>
                                        </p:tgtEl>
                                        <p:attrNameLst>
                                          <p:attrName>ppt_x</p:attrName>
                                        </p:attrNameLst>
                                      </p:cBhvr>
                                      <p:tavLst>
                                        <p:tav tm="0">
                                          <p:val>
                                            <p:strVal val="#ppt_x"/>
                                          </p:val>
                                        </p:tav>
                                        <p:tav tm="100000">
                                          <p:val>
                                            <p:strVal val="#ppt_x"/>
                                          </p:val>
                                        </p:tav>
                                      </p:tavLst>
                                    </p:anim>
                                    <p:anim calcmode="lin" valueType="num">
                                      <p:cBhvr>
                                        <p:cTn id="92" dur="1000" fill="hold"/>
                                        <p:tgtEl>
                                          <p:spTgt spid="58"/>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1000"/>
                                        <p:tgtEl>
                                          <p:spTgt spid="59"/>
                                        </p:tgtEl>
                                      </p:cBhvr>
                                    </p:animEffect>
                                    <p:anim calcmode="lin" valueType="num">
                                      <p:cBhvr>
                                        <p:cTn id="96" dur="1000" fill="hold"/>
                                        <p:tgtEl>
                                          <p:spTgt spid="59"/>
                                        </p:tgtEl>
                                        <p:attrNameLst>
                                          <p:attrName>ppt_x</p:attrName>
                                        </p:attrNameLst>
                                      </p:cBhvr>
                                      <p:tavLst>
                                        <p:tav tm="0">
                                          <p:val>
                                            <p:strVal val="#ppt_x"/>
                                          </p:val>
                                        </p:tav>
                                        <p:tav tm="100000">
                                          <p:val>
                                            <p:strVal val="#ppt_x"/>
                                          </p:val>
                                        </p:tav>
                                      </p:tavLst>
                                    </p:anim>
                                    <p:anim calcmode="lin" valueType="num">
                                      <p:cBhvr>
                                        <p:cTn id="97" dur="1000" fill="hold"/>
                                        <p:tgtEl>
                                          <p:spTgt spid="5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fade">
                                      <p:cBhvr>
                                        <p:cTn id="100" dur="1000"/>
                                        <p:tgtEl>
                                          <p:spTgt spid="60"/>
                                        </p:tgtEl>
                                      </p:cBhvr>
                                    </p:animEffect>
                                    <p:anim calcmode="lin" valueType="num">
                                      <p:cBhvr>
                                        <p:cTn id="101" dur="1000" fill="hold"/>
                                        <p:tgtEl>
                                          <p:spTgt spid="60"/>
                                        </p:tgtEl>
                                        <p:attrNameLst>
                                          <p:attrName>ppt_x</p:attrName>
                                        </p:attrNameLst>
                                      </p:cBhvr>
                                      <p:tavLst>
                                        <p:tav tm="0">
                                          <p:val>
                                            <p:strVal val="#ppt_x"/>
                                          </p:val>
                                        </p:tav>
                                        <p:tav tm="100000">
                                          <p:val>
                                            <p:strVal val="#ppt_x"/>
                                          </p:val>
                                        </p:tav>
                                      </p:tavLst>
                                    </p:anim>
                                    <p:anim calcmode="lin" valueType="num">
                                      <p:cBhvr>
                                        <p:cTn id="102" dur="1000" fill="hold"/>
                                        <p:tgtEl>
                                          <p:spTgt spid="60"/>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61"/>
                                        </p:tgtEl>
                                        <p:attrNameLst>
                                          <p:attrName>style.visibility</p:attrName>
                                        </p:attrNameLst>
                                      </p:cBhvr>
                                      <p:to>
                                        <p:strVal val="visible"/>
                                      </p:to>
                                    </p:set>
                                    <p:animEffect transition="in" filter="fade">
                                      <p:cBhvr>
                                        <p:cTn id="105" dur="1000"/>
                                        <p:tgtEl>
                                          <p:spTgt spid="61"/>
                                        </p:tgtEl>
                                      </p:cBhvr>
                                    </p:animEffect>
                                    <p:anim calcmode="lin" valueType="num">
                                      <p:cBhvr>
                                        <p:cTn id="106" dur="1000" fill="hold"/>
                                        <p:tgtEl>
                                          <p:spTgt spid="61"/>
                                        </p:tgtEl>
                                        <p:attrNameLst>
                                          <p:attrName>ppt_x</p:attrName>
                                        </p:attrNameLst>
                                      </p:cBhvr>
                                      <p:tavLst>
                                        <p:tav tm="0">
                                          <p:val>
                                            <p:strVal val="#ppt_x"/>
                                          </p:val>
                                        </p:tav>
                                        <p:tav tm="100000">
                                          <p:val>
                                            <p:strVal val="#ppt_x"/>
                                          </p:val>
                                        </p:tav>
                                      </p:tavLst>
                                    </p:anim>
                                    <p:anim calcmode="lin" valueType="num">
                                      <p:cBhvr>
                                        <p:cTn id="107"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平台定制">
    <p:spTree>
      <p:nvGrpSpPr>
        <p:cNvPr id="1" name=""/>
        <p:cNvGrpSpPr/>
        <p:nvPr/>
      </p:nvGrpSpPr>
      <p:grpSpPr>
        <a:xfrm>
          <a:off x="0" y="0"/>
          <a:ext cx="0" cy="0"/>
          <a:chOff x="0" y="0"/>
          <a:chExt cx="0" cy="0"/>
        </a:xfrm>
      </p:grpSpPr>
      <p:sp>
        <p:nvSpPr>
          <p:cNvPr id="3" name="Rectangle 68">
            <a:extLst>
              <a:ext uri="{FF2B5EF4-FFF2-40B4-BE49-F238E27FC236}">
                <a16:creationId xmlns:a16="http://schemas.microsoft.com/office/drawing/2014/main" id="{DD8C08DD-BC2F-4FD5-A80C-A92A3B3C3C6E}"/>
              </a:ext>
            </a:extLst>
          </p:cNvPr>
          <p:cNvSpPr>
            <a:spLocks noChangeArrowheads="1"/>
          </p:cNvSpPr>
          <p:nvPr userDrawn="1"/>
        </p:nvSpPr>
        <p:spPr bwMode="gray">
          <a:xfrm>
            <a:off x="2514965" y="4012909"/>
            <a:ext cx="103129" cy="479581"/>
          </a:xfrm>
          <a:prstGeom prst="rect">
            <a:avLst/>
          </a:prstGeom>
          <a:solidFill>
            <a:srgbClr val="0070C0">
              <a:alpha val="29000"/>
            </a:srgbClr>
          </a:solidFill>
          <a:ln w="9525" algn="ctr">
            <a:noFill/>
            <a:miter lim="800000"/>
            <a:headEnd/>
            <a:tailEnd/>
          </a:ln>
        </p:spPr>
        <p:txBody>
          <a:bodyPr wrap="none" anchor="ctr"/>
          <a:lstStyle/>
          <a:p>
            <a:endParaRPr lang="zh-CN" altLang="en-US">
              <a:ea typeface="宋体" pitchFamily="2" charset="-122"/>
            </a:endParaRPr>
          </a:p>
        </p:txBody>
      </p:sp>
      <p:sp>
        <p:nvSpPr>
          <p:cNvPr id="4" name="Rectangle 65">
            <a:extLst>
              <a:ext uri="{FF2B5EF4-FFF2-40B4-BE49-F238E27FC236}">
                <a16:creationId xmlns:a16="http://schemas.microsoft.com/office/drawing/2014/main" id="{6B7CEB56-8936-4161-ABD4-1659E35013CD}"/>
              </a:ext>
            </a:extLst>
          </p:cNvPr>
          <p:cNvSpPr>
            <a:spLocks noChangeArrowheads="1"/>
          </p:cNvSpPr>
          <p:nvPr userDrawn="1"/>
        </p:nvSpPr>
        <p:spPr bwMode="ltGray">
          <a:xfrm>
            <a:off x="411475" y="1831679"/>
            <a:ext cx="2017554" cy="3968619"/>
          </a:xfrm>
          <a:prstGeom prst="rect">
            <a:avLst/>
          </a:prstGeom>
          <a:gradFill rotWithShape="1">
            <a:gsLst>
              <a:gs pos="0">
                <a:srgbClr val="0099CC">
                  <a:alpha val="70000"/>
                </a:srgbClr>
              </a:gs>
              <a:gs pos="100000">
                <a:srgbClr val="00475E"/>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66CCFF"/>
            </a:extrusionClr>
          </a:sp3d>
        </p:spPr>
        <p:txBody>
          <a:bodyPr wrap="none" anchor="ctr">
            <a:flatTx/>
          </a:bodyPr>
          <a:lstStyle/>
          <a:p>
            <a:endParaRPr lang="zh-CN" altLang="en-US" sz="2000">
              <a:latin typeface="微软雅黑" panose="020B0503020204020204" pitchFamily="34" charset="-122"/>
              <a:ea typeface="微软雅黑" panose="020B0503020204020204" pitchFamily="34" charset="-122"/>
            </a:endParaRPr>
          </a:p>
        </p:txBody>
      </p:sp>
      <p:sp>
        <p:nvSpPr>
          <p:cNvPr id="5" name="Rectangle 66">
            <a:extLst>
              <a:ext uri="{FF2B5EF4-FFF2-40B4-BE49-F238E27FC236}">
                <a16:creationId xmlns:a16="http://schemas.microsoft.com/office/drawing/2014/main" id="{638DACEF-2099-414F-8911-C648F36A30EE}"/>
              </a:ext>
            </a:extLst>
          </p:cNvPr>
          <p:cNvSpPr>
            <a:spLocks noChangeArrowheads="1"/>
          </p:cNvSpPr>
          <p:nvPr userDrawn="1"/>
        </p:nvSpPr>
        <p:spPr bwMode="gray">
          <a:xfrm>
            <a:off x="411475" y="1290592"/>
            <a:ext cx="2017554" cy="508270"/>
          </a:xfrm>
          <a:prstGeom prst="rect">
            <a:avLst/>
          </a:prstGeom>
          <a:gradFill rotWithShape="1">
            <a:gsLst>
              <a:gs pos="0">
                <a:srgbClr val="FFCC00">
                  <a:alpha val="70000"/>
                </a:srgbClr>
              </a:gs>
              <a:gs pos="100000">
                <a:srgbClr val="DCB000"/>
              </a:gs>
            </a:gsLst>
            <a:lin ang="5400000" scaled="1"/>
          </a:gradFill>
          <a:ln w="9525">
            <a:miter lim="800000"/>
            <a:headEnd/>
            <a:tailEnd/>
          </a:ln>
          <a:scene3d>
            <a:camera prst="legacyObliqueTopRight"/>
            <a:lightRig rig="legacyFlat1" dir="t"/>
          </a:scene3d>
          <a:sp3d extrusionH="227000" prstMaterial="legacyMatte">
            <a:bevelT w="13500" h="13500" prst="angle"/>
            <a:bevelB w="13500" h="13500" prst="angle"/>
            <a:extrusionClr>
              <a:srgbClr val="FFCC00"/>
            </a:extrusionClr>
          </a:sp3d>
        </p:spPr>
        <p:txBody>
          <a:bodyPr wrap="none" anchor="ctr">
            <a:flatTx/>
          </a:bodyPr>
          <a:lstStyle/>
          <a:p>
            <a:endParaRPr lang="zh-CN" altLang="en-US" sz="2800">
              <a:latin typeface="微软雅黑" panose="020B0503020204020204" pitchFamily="34" charset="-122"/>
              <a:ea typeface="微软雅黑" panose="020B0503020204020204" pitchFamily="34" charset="-122"/>
            </a:endParaRPr>
          </a:p>
        </p:txBody>
      </p:sp>
      <p:sp>
        <p:nvSpPr>
          <p:cNvPr id="6" name="Rectangle 67">
            <a:extLst>
              <a:ext uri="{FF2B5EF4-FFF2-40B4-BE49-F238E27FC236}">
                <a16:creationId xmlns:a16="http://schemas.microsoft.com/office/drawing/2014/main" id="{6608D7FC-A0E7-436E-BF36-B257228484FB}"/>
              </a:ext>
            </a:extLst>
          </p:cNvPr>
          <p:cNvSpPr>
            <a:spLocks noChangeArrowheads="1"/>
          </p:cNvSpPr>
          <p:nvPr userDrawn="1"/>
        </p:nvSpPr>
        <p:spPr bwMode="gray">
          <a:xfrm>
            <a:off x="363849" y="1221118"/>
            <a:ext cx="2060907" cy="593339"/>
          </a:xfrm>
          <a:prstGeom prst="rect">
            <a:avLst/>
          </a:prstGeom>
          <a:noFill/>
          <a:ln w="9525" algn="ctr">
            <a:noFill/>
            <a:miter lim="800000"/>
            <a:headEnd/>
            <a:tailEnd/>
          </a:ln>
        </p:spPr>
        <p:txBody>
          <a:bodyPr wrap="square">
            <a:spAutoFit/>
          </a:bodyPr>
          <a:lstStyle/>
          <a:p>
            <a:pPr eaLnBrk="1" hangingPunct="1"/>
            <a:r>
              <a:rPr lang="zh-CN" altLang="en-US" sz="3200" dirty="0">
                <a:solidFill>
                  <a:srgbClr val="1C1C1C"/>
                </a:solidFill>
                <a:latin typeface="微软雅黑" panose="020B0503020204020204" pitchFamily="34" charset="-122"/>
                <a:ea typeface="微软雅黑" panose="020B0503020204020204" pitchFamily="34" charset="-122"/>
              </a:rPr>
              <a:t>目录</a:t>
            </a:r>
            <a:endParaRPr lang="en-US" altLang="zh-CN" sz="3200" dirty="0">
              <a:solidFill>
                <a:srgbClr val="1C1C1C"/>
              </a:solidFill>
              <a:latin typeface="微软雅黑" panose="020B0503020204020204" pitchFamily="34" charset="-122"/>
              <a:ea typeface="微软雅黑" panose="020B0503020204020204" pitchFamily="34" charset="-122"/>
            </a:endParaRPr>
          </a:p>
        </p:txBody>
      </p:sp>
      <p:sp>
        <p:nvSpPr>
          <p:cNvPr id="7" name="Line 69">
            <a:extLst>
              <a:ext uri="{FF2B5EF4-FFF2-40B4-BE49-F238E27FC236}">
                <a16:creationId xmlns:a16="http://schemas.microsoft.com/office/drawing/2014/main" id="{5D4938DC-9A1C-4841-896F-AB1EA1C8617B}"/>
              </a:ext>
            </a:extLst>
          </p:cNvPr>
          <p:cNvSpPr>
            <a:spLocks noChangeShapeType="1"/>
          </p:cNvSpPr>
          <p:nvPr userDrawn="1"/>
        </p:nvSpPr>
        <p:spPr bwMode="gray">
          <a:xfrm>
            <a:off x="501963" y="2272393"/>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8" name="Line 70">
            <a:extLst>
              <a:ext uri="{FF2B5EF4-FFF2-40B4-BE49-F238E27FC236}">
                <a16:creationId xmlns:a16="http://schemas.microsoft.com/office/drawing/2014/main" id="{0E157E20-5925-4AF9-8AD4-DA0133AF8422}"/>
              </a:ext>
            </a:extLst>
          </p:cNvPr>
          <p:cNvSpPr>
            <a:spLocks noChangeShapeType="1"/>
          </p:cNvSpPr>
          <p:nvPr userDrawn="1"/>
        </p:nvSpPr>
        <p:spPr bwMode="gray">
          <a:xfrm>
            <a:off x="501963" y="27588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9" name="Line 71">
            <a:extLst>
              <a:ext uri="{FF2B5EF4-FFF2-40B4-BE49-F238E27FC236}">
                <a16:creationId xmlns:a16="http://schemas.microsoft.com/office/drawing/2014/main" id="{FB81F82D-9648-49AD-B0ED-6F23AFABF5E2}"/>
              </a:ext>
            </a:extLst>
          </p:cNvPr>
          <p:cNvSpPr>
            <a:spLocks noChangeShapeType="1"/>
          </p:cNvSpPr>
          <p:nvPr userDrawn="1"/>
        </p:nvSpPr>
        <p:spPr bwMode="gray">
          <a:xfrm>
            <a:off x="501963" y="319509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0" name="Line 72">
            <a:extLst>
              <a:ext uri="{FF2B5EF4-FFF2-40B4-BE49-F238E27FC236}">
                <a16:creationId xmlns:a16="http://schemas.microsoft.com/office/drawing/2014/main" id="{D4C5F110-899C-4566-9F71-1FEC51330FDD}"/>
              </a:ext>
            </a:extLst>
          </p:cNvPr>
          <p:cNvSpPr>
            <a:spLocks noChangeShapeType="1"/>
          </p:cNvSpPr>
          <p:nvPr userDrawn="1"/>
        </p:nvSpPr>
        <p:spPr bwMode="gray">
          <a:xfrm>
            <a:off x="501963" y="364594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1" name="Line 73">
            <a:extLst>
              <a:ext uri="{FF2B5EF4-FFF2-40B4-BE49-F238E27FC236}">
                <a16:creationId xmlns:a16="http://schemas.microsoft.com/office/drawing/2014/main" id="{BA39D1F8-93A4-44FD-A8BA-71CE1A4CBE1D}"/>
              </a:ext>
            </a:extLst>
          </p:cNvPr>
          <p:cNvSpPr>
            <a:spLocks noChangeShapeType="1"/>
          </p:cNvSpPr>
          <p:nvPr userDrawn="1"/>
        </p:nvSpPr>
        <p:spPr bwMode="gray">
          <a:xfrm>
            <a:off x="501963" y="4064318"/>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12" name="Line 74">
            <a:extLst>
              <a:ext uri="{FF2B5EF4-FFF2-40B4-BE49-F238E27FC236}">
                <a16:creationId xmlns:a16="http://schemas.microsoft.com/office/drawing/2014/main" id="{9DD95AC5-7AE2-4467-85BE-7507C11002D9}"/>
              </a:ext>
            </a:extLst>
          </p:cNvPr>
          <p:cNvSpPr>
            <a:spLocks noChangeShapeType="1"/>
          </p:cNvSpPr>
          <p:nvPr userDrawn="1"/>
        </p:nvSpPr>
        <p:spPr bwMode="gray">
          <a:xfrm>
            <a:off x="501963" y="4485504"/>
            <a:ext cx="1922512" cy="0"/>
          </a:xfrm>
          <a:prstGeom prst="line">
            <a:avLst/>
          </a:prstGeom>
          <a:noFill/>
          <a:ln w="9525">
            <a:solidFill>
              <a:srgbClr val="EAEAEA">
                <a:alpha val="79999"/>
              </a:srgbClr>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22" name="Rectangle 95">
            <a:extLst>
              <a:ext uri="{FF2B5EF4-FFF2-40B4-BE49-F238E27FC236}">
                <a16:creationId xmlns:a16="http://schemas.microsoft.com/office/drawing/2014/main" id="{A4A2204A-1EEA-4F03-85C7-C68656D88144}"/>
              </a:ext>
            </a:extLst>
          </p:cNvPr>
          <p:cNvSpPr>
            <a:spLocks noChangeArrowheads="1"/>
          </p:cNvSpPr>
          <p:nvPr userDrawn="1"/>
        </p:nvSpPr>
        <p:spPr bwMode="black">
          <a:xfrm>
            <a:off x="540774" y="1877014"/>
            <a:ext cx="1806475"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1. </a:t>
            </a:r>
            <a:r>
              <a:rPr lang="zh-CN" altLang="en-US" sz="2000" dirty="0">
                <a:solidFill>
                  <a:srgbClr val="FFFFFF"/>
                </a:solidFill>
                <a:latin typeface="微软雅黑" panose="020B0503020204020204" pitchFamily="34" charset="-122"/>
                <a:ea typeface="微软雅黑" panose="020B0503020204020204" pitchFamily="34" charset="-122"/>
              </a:rPr>
              <a:t>研发部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3" name="Rectangle 96">
            <a:extLst>
              <a:ext uri="{FF2B5EF4-FFF2-40B4-BE49-F238E27FC236}">
                <a16:creationId xmlns:a16="http://schemas.microsoft.com/office/drawing/2014/main" id="{4DA57616-CFB6-403B-B8AF-F2268C4D1A02}"/>
              </a:ext>
            </a:extLst>
          </p:cNvPr>
          <p:cNvSpPr>
            <a:spLocks noChangeArrowheads="1"/>
          </p:cNvSpPr>
          <p:nvPr userDrawn="1"/>
        </p:nvSpPr>
        <p:spPr bwMode="black">
          <a:xfrm>
            <a:off x="540774" y="2331039"/>
            <a:ext cx="1806476"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2. </a:t>
            </a:r>
            <a:r>
              <a:rPr lang="zh-CN" altLang="en-US" sz="2000" dirty="0">
                <a:solidFill>
                  <a:srgbClr val="FFFFFF"/>
                </a:solidFill>
                <a:latin typeface="微软雅黑" panose="020B0503020204020204" pitchFamily="34" charset="-122"/>
                <a:ea typeface="微软雅黑" panose="020B0503020204020204" pitchFamily="34" charset="-122"/>
              </a:rPr>
              <a:t>知识产权部</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4" name="Rectangle 97">
            <a:extLst>
              <a:ext uri="{FF2B5EF4-FFF2-40B4-BE49-F238E27FC236}">
                <a16:creationId xmlns:a16="http://schemas.microsoft.com/office/drawing/2014/main" id="{BB734672-2CC8-457B-A7B4-613793D3C60E}"/>
              </a:ext>
            </a:extLst>
          </p:cNvPr>
          <p:cNvSpPr>
            <a:spLocks noChangeArrowheads="1"/>
          </p:cNvSpPr>
          <p:nvPr userDrawn="1"/>
        </p:nvSpPr>
        <p:spPr bwMode="black">
          <a:xfrm>
            <a:off x="540773" y="281241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3. </a:t>
            </a:r>
            <a:r>
              <a:rPr lang="zh-CN" altLang="en-US" sz="2000" dirty="0">
                <a:solidFill>
                  <a:srgbClr val="FFFFFF"/>
                </a:solidFill>
                <a:latin typeface="微软雅黑" panose="020B0503020204020204" pitchFamily="34" charset="-122"/>
                <a:ea typeface="微软雅黑" panose="020B0503020204020204" pitchFamily="34" charset="-122"/>
              </a:rPr>
              <a:t>代理机构</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5" name="Rectangle 98">
            <a:extLst>
              <a:ext uri="{FF2B5EF4-FFF2-40B4-BE49-F238E27FC236}">
                <a16:creationId xmlns:a16="http://schemas.microsoft.com/office/drawing/2014/main" id="{2B4E1263-DB8D-4C12-AE02-441E5AC5649E}"/>
              </a:ext>
            </a:extLst>
          </p:cNvPr>
          <p:cNvSpPr>
            <a:spLocks noChangeArrowheads="1"/>
          </p:cNvSpPr>
          <p:nvPr userDrawn="1"/>
        </p:nvSpPr>
        <p:spPr bwMode="black">
          <a:xfrm>
            <a:off x="540773" y="3233601"/>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4. </a:t>
            </a:r>
            <a:r>
              <a:rPr lang="zh-CN" altLang="en-US" sz="2000" dirty="0">
                <a:solidFill>
                  <a:srgbClr val="FFFFFF"/>
                </a:solidFill>
                <a:latin typeface="微软雅黑" panose="020B0503020204020204" pitchFamily="34" charset="-122"/>
                <a:ea typeface="微软雅黑" panose="020B0503020204020204" pitchFamily="34" charset="-122"/>
              </a:rPr>
              <a:t>决策支持</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6" name="Rectangle 99">
            <a:extLst>
              <a:ext uri="{FF2B5EF4-FFF2-40B4-BE49-F238E27FC236}">
                <a16:creationId xmlns:a16="http://schemas.microsoft.com/office/drawing/2014/main" id="{18592D5B-ECF8-4C26-A143-A7D30073C629}"/>
              </a:ext>
            </a:extLst>
          </p:cNvPr>
          <p:cNvSpPr>
            <a:spLocks noChangeArrowheads="1"/>
          </p:cNvSpPr>
          <p:nvPr userDrawn="1"/>
        </p:nvSpPr>
        <p:spPr bwMode="black">
          <a:xfrm>
            <a:off x="540773" y="3668939"/>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5. </a:t>
            </a:r>
            <a:r>
              <a:rPr lang="zh-CN" altLang="en-US" sz="2000" dirty="0">
                <a:solidFill>
                  <a:srgbClr val="FFFFFF"/>
                </a:solidFill>
                <a:latin typeface="微软雅黑" panose="020B0503020204020204" pitchFamily="34" charset="-122"/>
                <a:ea typeface="微软雅黑" panose="020B0503020204020204" pitchFamily="34" charset="-122"/>
              </a:rPr>
              <a:t>平台配置</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27" name="Rectangle 100">
            <a:extLst>
              <a:ext uri="{FF2B5EF4-FFF2-40B4-BE49-F238E27FC236}">
                <a16:creationId xmlns:a16="http://schemas.microsoft.com/office/drawing/2014/main" id="{B4141739-04B3-4700-9FE2-C85B622F8C01}"/>
              </a:ext>
            </a:extLst>
          </p:cNvPr>
          <p:cNvSpPr>
            <a:spLocks noChangeArrowheads="1"/>
          </p:cNvSpPr>
          <p:nvPr userDrawn="1"/>
        </p:nvSpPr>
        <p:spPr bwMode="black">
          <a:xfrm>
            <a:off x="540773" y="4090125"/>
            <a:ext cx="1533633" cy="400110"/>
          </a:xfrm>
          <a:prstGeom prst="rect">
            <a:avLst/>
          </a:prstGeom>
          <a:noFill/>
          <a:ln w="9525" algn="ctr">
            <a:noFill/>
            <a:miter lim="800000"/>
            <a:headEnd/>
            <a:tailEnd/>
          </a:ln>
        </p:spPr>
        <p:txBody>
          <a:bodyPr wrap="square">
            <a:spAutoFit/>
          </a:bodyPr>
          <a:lstStyle/>
          <a:p>
            <a:r>
              <a:rPr lang="en-US" altLang="zh-CN" sz="2000" dirty="0">
                <a:solidFill>
                  <a:srgbClr val="FFFFFF"/>
                </a:solidFill>
                <a:latin typeface="微软雅黑" panose="020B0503020204020204" pitchFamily="34" charset="-122"/>
                <a:ea typeface="微软雅黑" panose="020B0503020204020204" pitchFamily="34" charset="-122"/>
              </a:rPr>
              <a:t>6. </a:t>
            </a:r>
            <a:r>
              <a:rPr lang="zh-CN" altLang="en-US" sz="2000" dirty="0">
                <a:solidFill>
                  <a:srgbClr val="FFFFFF"/>
                </a:solidFill>
                <a:latin typeface="微软雅黑" panose="020B0503020204020204" pitchFamily="34" charset="-122"/>
                <a:ea typeface="微软雅黑" panose="020B0503020204020204" pitchFamily="34" charset="-122"/>
              </a:rPr>
              <a:t>平台定制</a:t>
            </a:r>
            <a:endParaRPr lang="en-US" altLang="zh-CN" sz="2000" dirty="0">
              <a:solidFill>
                <a:srgbClr val="FFFFFF"/>
              </a:solidFill>
              <a:latin typeface="微软雅黑" panose="020B0503020204020204" pitchFamily="34" charset="-122"/>
              <a:ea typeface="微软雅黑" panose="020B0503020204020204" pitchFamily="34" charset="-122"/>
            </a:endParaRPr>
          </a:p>
        </p:txBody>
      </p:sp>
      <p:sp>
        <p:nvSpPr>
          <p:cNvPr id="30" name="Line 104">
            <a:extLst>
              <a:ext uri="{FF2B5EF4-FFF2-40B4-BE49-F238E27FC236}">
                <a16:creationId xmlns:a16="http://schemas.microsoft.com/office/drawing/2014/main" id="{01514E8E-62A6-4E20-98E3-080409B3F305}"/>
              </a:ext>
            </a:extLst>
          </p:cNvPr>
          <p:cNvSpPr>
            <a:spLocks noChangeShapeType="1"/>
          </p:cNvSpPr>
          <p:nvPr userDrawn="1"/>
        </p:nvSpPr>
        <p:spPr bwMode="gray">
          <a:xfrm flipV="1">
            <a:off x="2332349" y="2161266"/>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1" name="Line 105">
            <a:extLst>
              <a:ext uri="{FF2B5EF4-FFF2-40B4-BE49-F238E27FC236}">
                <a16:creationId xmlns:a16="http://schemas.microsoft.com/office/drawing/2014/main" id="{EC987FF1-4FED-47F5-8F25-9586A26DABD3}"/>
              </a:ext>
            </a:extLst>
          </p:cNvPr>
          <p:cNvSpPr>
            <a:spLocks noChangeShapeType="1"/>
          </p:cNvSpPr>
          <p:nvPr userDrawn="1"/>
        </p:nvSpPr>
        <p:spPr bwMode="gray">
          <a:xfrm flipV="1">
            <a:off x="2332349" y="2623229"/>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4" name="Line 108">
            <a:extLst>
              <a:ext uri="{FF2B5EF4-FFF2-40B4-BE49-F238E27FC236}">
                <a16:creationId xmlns:a16="http://schemas.microsoft.com/office/drawing/2014/main" id="{B47D63FF-DDCB-400D-B829-61BFF8D117B5}"/>
              </a:ext>
            </a:extLst>
          </p:cNvPr>
          <p:cNvSpPr>
            <a:spLocks noChangeShapeType="1"/>
          </p:cNvSpPr>
          <p:nvPr userDrawn="1"/>
        </p:nvSpPr>
        <p:spPr bwMode="gray">
          <a:xfrm flipV="1">
            <a:off x="2332349" y="396589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5" name="Line 109">
            <a:extLst>
              <a:ext uri="{FF2B5EF4-FFF2-40B4-BE49-F238E27FC236}">
                <a16:creationId xmlns:a16="http://schemas.microsoft.com/office/drawing/2014/main" id="{798C813E-F2D4-4B24-907C-94F983543A90}"/>
              </a:ext>
            </a:extLst>
          </p:cNvPr>
          <p:cNvSpPr>
            <a:spLocks noChangeShapeType="1"/>
          </p:cNvSpPr>
          <p:nvPr userDrawn="1"/>
        </p:nvSpPr>
        <p:spPr bwMode="gray">
          <a:xfrm flipV="1">
            <a:off x="2332349" y="4390252"/>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37" name="Freeform 113">
            <a:extLst>
              <a:ext uri="{FF2B5EF4-FFF2-40B4-BE49-F238E27FC236}">
                <a16:creationId xmlns:a16="http://schemas.microsoft.com/office/drawing/2014/main" id="{DB43E72F-ACE5-4580-91F1-204C52475F37}"/>
              </a:ext>
            </a:extLst>
          </p:cNvPr>
          <p:cNvSpPr>
            <a:spLocks/>
          </p:cNvSpPr>
          <p:nvPr userDrawn="1"/>
        </p:nvSpPr>
        <p:spPr bwMode="gray">
          <a:xfrm>
            <a:off x="2621722" y="1635488"/>
            <a:ext cx="110632" cy="4186239"/>
          </a:xfrm>
          <a:custGeom>
            <a:avLst/>
            <a:gdLst>
              <a:gd name="T0" fmla="*/ 0 w 97"/>
              <a:gd name="T1" fmla="*/ 66 h 2461"/>
              <a:gd name="T2" fmla="*/ 0 w 97"/>
              <a:gd name="T3" fmla="*/ 2461 h 2461"/>
              <a:gd name="T4" fmla="*/ 97 w 97"/>
              <a:gd name="T5" fmla="*/ 2389 h 2461"/>
              <a:gd name="T6" fmla="*/ 93 w 97"/>
              <a:gd name="T7" fmla="*/ 0 h 2461"/>
              <a:gd name="T8" fmla="*/ 0 w 97"/>
              <a:gd name="T9" fmla="*/ 66 h 2461"/>
              <a:gd name="T10" fmla="*/ 0 60000 65536"/>
              <a:gd name="T11" fmla="*/ 0 60000 65536"/>
              <a:gd name="T12" fmla="*/ 0 60000 65536"/>
              <a:gd name="T13" fmla="*/ 0 60000 65536"/>
              <a:gd name="T14" fmla="*/ 0 60000 65536"/>
              <a:gd name="T15" fmla="*/ 0 w 97"/>
              <a:gd name="T16" fmla="*/ 0 h 2461"/>
              <a:gd name="T17" fmla="*/ 97 w 97"/>
              <a:gd name="T18" fmla="*/ 2461 h 2461"/>
            </a:gdLst>
            <a:ahLst/>
            <a:cxnLst>
              <a:cxn ang="T10">
                <a:pos x="T0" y="T1"/>
              </a:cxn>
              <a:cxn ang="T11">
                <a:pos x="T2" y="T3"/>
              </a:cxn>
              <a:cxn ang="T12">
                <a:pos x="T4" y="T5"/>
              </a:cxn>
              <a:cxn ang="T13">
                <a:pos x="T6" y="T7"/>
              </a:cxn>
              <a:cxn ang="T14">
                <a:pos x="T8" y="T9"/>
              </a:cxn>
            </a:cxnLst>
            <a:rect l="T15" t="T16" r="T17" b="T18"/>
            <a:pathLst>
              <a:path w="97" h="2461">
                <a:moveTo>
                  <a:pt x="0" y="66"/>
                </a:moveTo>
                <a:lnTo>
                  <a:pt x="0" y="2461"/>
                </a:lnTo>
                <a:lnTo>
                  <a:pt x="97" y="2389"/>
                </a:lnTo>
                <a:lnTo>
                  <a:pt x="93" y="0"/>
                </a:lnTo>
                <a:lnTo>
                  <a:pt x="0" y="66"/>
                </a:lnTo>
                <a:close/>
              </a:path>
            </a:pathLst>
          </a:custGeom>
          <a:solidFill>
            <a:srgbClr val="1D2F49"/>
          </a:solidFill>
          <a:ln w="9525">
            <a:noFill/>
            <a:round/>
            <a:headEnd/>
            <a:tailEnd/>
          </a:ln>
        </p:spPr>
        <p:txBody>
          <a:bodyPr wrap="none" anchor="ctr"/>
          <a:lstStyle/>
          <a:p>
            <a:endParaRPr lang="zh-CN" altLang="en-US">
              <a:ea typeface="宋体" pitchFamily="2" charset="-122"/>
            </a:endParaRPr>
          </a:p>
        </p:txBody>
      </p:sp>
      <p:sp>
        <p:nvSpPr>
          <p:cNvPr id="64" name="Line 108">
            <a:extLst>
              <a:ext uri="{FF2B5EF4-FFF2-40B4-BE49-F238E27FC236}">
                <a16:creationId xmlns:a16="http://schemas.microsoft.com/office/drawing/2014/main" id="{A358B149-649C-4E65-B40B-C6AD4AF2440A}"/>
              </a:ext>
            </a:extLst>
          </p:cNvPr>
          <p:cNvSpPr>
            <a:spLocks noChangeShapeType="1"/>
          </p:cNvSpPr>
          <p:nvPr userDrawn="1"/>
        </p:nvSpPr>
        <p:spPr bwMode="gray">
          <a:xfrm flipV="1">
            <a:off x="2341056" y="353046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5" name="Line 108">
            <a:extLst>
              <a:ext uri="{FF2B5EF4-FFF2-40B4-BE49-F238E27FC236}">
                <a16:creationId xmlns:a16="http://schemas.microsoft.com/office/drawing/2014/main" id="{41343984-052D-4146-9A96-63871013EDEC}"/>
              </a:ext>
            </a:extLst>
          </p:cNvPr>
          <p:cNvSpPr>
            <a:spLocks noChangeShapeType="1"/>
          </p:cNvSpPr>
          <p:nvPr userDrawn="1"/>
        </p:nvSpPr>
        <p:spPr bwMode="gray">
          <a:xfrm flipV="1">
            <a:off x="2349763" y="3042781"/>
            <a:ext cx="91708" cy="117066"/>
          </a:xfrm>
          <a:prstGeom prst="line">
            <a:avLst/>
          </a:prstGeom>
          <a:noFill/>
          <a:ln w="9525">
            <a:solidFill>
              <a:srgbClr val="C0C0C0"/>
            </a:solidFill>
            <a:prstDash val="dash"/>
            <a:round/>
            <a:headEnd/>
            <a:tailEnd/>
          </a:ln>
        </p:spPr>
        <p:txBody>
          <a:bodyPr wrap="none" anchor="ctr"/>
          <a:lstStyle/>
          <a:p>
            <a:endParaRPr lang="zh-CN" altLang="en-US" sz="2000">
              <a:latin typeface="微软雅黑" panose="020B0503020204020204" pitchFamily="34" charset="-122"/>
              <a:ea typeface="微软雅黑" panose="020B0503020204020204" pitchFamily="34" charset="-122"/>
            </a:endParaRPr>
          </a:p>
        </p:txBody>
      </p:sp>
      <p:sp>
        <p:nvSpPr>
          <p:cNvPr id="66" name="Rectangle 112">
            <a:extLst>
              <a:ext uri="{FF2B5EF4-FFF2-40B4-BE49-F238E27FC236}">
                <a16:creationId xmlns:a16="http://schemas.microsoft.com/office/drawing/2014/main" id="{14F7FD18-9A28-44A9-8D83-B7D48B381E8D}"/>
              </a:ext>
            </a:extLst>
          </p:cNvPr>
          <p:cNvSpPr>
            <a:spLocks noChangeArrowheads="1"/>
          </p:cNvSpPr>
          <p:nvPr userDrawn="1"/>
        </p:nvSpPr>
        <p:spPr bwMode="gray">
          <a:xfrm>
            <a:off x="2732355" y="1738236"/>
            <a:ext cx="9268900" cy="4062062"/>
          </a:xfrm>
          <a:prstGeom prst="rect">
            <a:avLst/>
          </a:prstGeom>
          <a:solidFill>
            <a:srgbClr val="24496E">
              <a:alpha val="69000"/>
            </a:srgbClr>
          </a:solidFill>
          <a:ln w="9525" algn="ctr">
            <a:noFill/>
            <a:miter lim="800000"/>
            <a:headEnd/>
            <a:tailEnd/>
          </a:ln>
        </p:spPr>
        <p:txBody>
          <a:bodyPr wrap="none" anchor="ctr"/>
          <a:lstStyle/>
          <a:p>
            <a:endParaRPr lang="zh-CN" altLang="en-US">
              <a:ea typeface="宋体" pitchFamily="2" charset="-122"/>
            </a:endParaRPr>
          </a:p>
        </p:txBody>
      </p:sp>
      <p:sp>
        <p:nvSpPr>
          <p:cNvPr id="71" name="文本框 70">
            <a:extLst>
              <a:ext uri="{FF2B5EF4-FFF2-40B4-BE49-F238E27FC236}">
                <a16:creationId xmlns:a16="http://schemas.microsoft.com/office/drawing/2014/main" id="{1E6848A5-0184-46BB-BEFC-536D1E416ABE}"/>
              </a:ext>
            </a:extLst>
          </p:cNvPr>
          <p:cNvSpPr txBox="1"/>
          <p:nvPr userDrawn="1"/>
        </p:nvSpPr>
        <p:spPr>
          <a:xfrm>
            <a:off x="4561507" y="2428023"/>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单点登录</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2" name="文本框 71">
            <a:extLst>
              <a:ext uri="{FF2B5EF4-FFF2-40B4-BE49-F238E27FC236}">
                <a16:creationId xmlns:a16="http://schemas.microsoft.com/office/drawing/2014/main" id="{297F550B-6133-4783-8B43-A6CDB2C57808}"/>
              </a:ext>
            </a:extLst>
          </p:cNvPr>
          <p:cNvSpPr txBox="1"/>
          <p:nvPr userDrawn="1"/>
        </p:nvSpPr>
        <p:spPr>
          <a:xfrm>
            <a:off x="4561507" y="2848259"/>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OA</a:t>
            </a:r>
            <a:r>
              <a:rPr lang="zh-CN" altLang="en-US" sz="1600" dirty="0">
                <a:solidFill>
                  <a:schemeClr val="bg1"/>
                </a:solidFill>
                <a:latin typeface="微软雅黑" panose="020B0503020204020204" pitchFamily="34" charset="-122"/>
                <a:ea typeface="微软雅黑" panose="020B0503020204020204" pitchFamily="34" charset="-122"/>
              </a:rPr>
              <a:t>系统</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4B9EA71D-2BCC-42D5-A9E8-240C242DAE23}"/>
              </a:ext>
            </a:extLst>
          </p:cNvPr>
          <p:cNvSpPr txBox="1"/>
          <p:nvPr userDrawn="1"/>
        </p:nvSpPr>
        <p:spPr>
          <a:xfrm>
            <a:off x="4561507" y="3302274"/>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1600" dirty="0">
                <a:solidFill>
                  <a:schemeClr val="bg1"/>
                </a:solidFill>
                <a:latin typeface="微软雅黑" panose="020B0503020204020204" pitchFamily="34" charset="-122"/>
                <a:ea typeface="微软雅黑" panose="020B0503020204020204" pitchFamily="34" charset="-122"/>
              </a:rPr>
              <a:t>HR</a:t>
            </a:r>
            <a:r>
              <a:rPr lang="zh-CN" altLang="en-US" sz="1600" dirty="0">
                <a:solidFill>
                  <a:schemeClr val="bg1"/>
                </a:solidFill>
                <a:latin typeface="微软雅黑" panose="020B0503020204020204" pitchFamily="34" charset="-122"/>
                <a:ea typeface="微软雅黑" panose="020B0503020204020204" pitchFamily="34" charset="-122"/>
              </a:rPr>
              <a:t>系统</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4" name="文本框 73">
            <a:extLst>
              <a:ext uri="{FF2B5EF4-FFF2-40B4-BE49-F238E27FC236}">
                <a16:creationId xmlns:a16="http://schemas.microsoft.com/office/drawing/2014/main" id="{9CCCDD2D-12B8-422D-8816-A9D92E0C40D0}"/>
              </a:ext>
            </a:extLst>
          </p:cNvPr>
          <p:cNvSpPr txBox="1"/>
          <p:nvPr userDrawn="1"/>
        </p:nvSpPr>
        <p:spPr>
          <a:xfrm>
            <a:off x="4481995" y="1772280"/>
            <a:ext cx="2198168" cy="338554"/>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600" b="1" dirty="0">
                <a:solidFill>
                  <a:schemeClr val="bg1"/>
                </a:solidFill>
                <a:latin typeface="微软雅黑" panose="020B0503020204020204" pitchFamily="34" charset="-122"/>
                <a:ea typeface="微软雅黑" panose="020B0503020204020204" pitchFamily="34" charset="-122"/>
              </a:rPr>
              <a:t>第三方接口</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75" name="文本框 74">
            <a:extLst>
              <a:ext uri="{FF2B5EF4-FFF2-40B4-BE49-F238E27FC236}">
                <a16:creationId xmlns:a16="http://schemas.microsoft.com/office/drawing/2014/main" id="{8D158D96-046A-4687-B2B1-2D6DFAC7050E}"/>
              </a:ext>
            </a:extLst>
          </p:cNvPr>
          <p:cNvSpPr txBox="1"/>
          <p:nvPr userDrawn="1"/>
        </p:nvSpPr>
        <p:spPr>
          <a:xfrm>
            <a:off x="4561507" y="3753566"/>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项目系统</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6" name="文本框 75">
            <a:extLst>
              <a:ext uri="{FF2B5EF4-FFF2-40B4-BE49-F238E27FC236}">
                <a16:creationId xmlns:a16="http://schemas.microsoft.com/office/drawing/2014/main" id="{B564DAF1-6185-4D63-A397-C9EE8AE1F310}"/>
              </a:ext>
            </a:extLst>
          </p:cNvPr>
          <p:cNvSpPr txBox="1"/>
          <p:nvPr userDrawn="1"/>
        </p:nvSpPr>
        <p:spPr>
          <a:xfrm>
            <a:off x="4561507" y="4165983"/>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研发系统</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a16="http://schemas.microsoft.com/office/drawing/2014/main" id="{290D8FC3-CD80-41A5-9E58-5044447FA685}"/>
              </a:ext>
            </a:extLst>
          </p:cNvPr>
          <p:cNvSpPr txBox="1"/>
          <p:nvPr userDrawn="1"/>
        </p:nvSpPr>
        <p:spPr>
          <a:xfrm>
            <a:off x="6980857" y="2412481"/>
            <a:ext cx="1806078" cy="33855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1600" dirty="0">
                <a:solidFill>
                  <a:schemeClr val="bg1"/>
                </a:solidFill>
                <a:latin typeface="微软雅黑" panose="020B0503020204020204" pitchFamily="34" charset="-122"/>
                <a:ea typeface="微软雅黑" panose="020B0503020204020204" pitchFamily="34" charset="-122"/>
              </a:rPr>
              <a:t>个性化开发</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7666C50D-687A-40C6-939D-6E7F8D2C96CD}"/>
              </a:ext>
            </a:extLst>
          </p:cNvPr>
          <p:cNvSpPr txBox="1"/>
          <p:nvPr userDrawn="1"/>
        </p:nvSpPr>
        <p:spPr>
          <a:xfrm>
            <a:off x="6901345" y="1756738"/>
            <a:ext cx="2198168" cy="338554"/>
          </a:xfrm>
          <a:prstGeom prst="rect">
            <a:avLst/>
          </a:prstGeom>
          <a:noFill/>
        </p:spPr>
        <p:txBody>
          <a:bodyPr wrap="square" rtlCol="0">
            <a:spAutoFit/>
          </a:bodyPr>
          <a:lstStyle/>
          <a:p>
            <a:pPr marL="342900" indent="-342900">
              <a:buFont typeface="Wingdings" panose="05000000000000000000" pitchFamily="2" charset="2"/>
              <a:buChar char="ü"/>
            </a:pPr>
            <a:r>
              <a:rPr lang="zh-CN" altLang="en-US" sz="1600" b="1" dirty="0">
                <a:solidFill>
                  <a:schemeClr val="bg1"/>
                </a:solidFill>
                <a:latin typeface="微软雅黑" panose="020B0503020204020204" pitchFamily="34" charset="-122"/>
                <a:ea typeface="微软雅黑" panose="020B0503020204020204" pitchFamily="34" charset="-122"/>
              </a:rPr>
              <a:t>定制管理</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690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additive="base">
                                        <p:cTn id="7" dur="500" fill="hold"/>
                                        <p:tgtEl>
                                          <p:spTgt spid="74"/>
                                        </p:tgtEl>
                                        <p:attrNameLst>
                                          <p:attrName>ppt_x</p:attrName>
                                        </p:attrNameLst>
                                      </p:cBhvr>
                                      <p:tavLst>
                                        <p:tav tm="0">
                                          <p:val>
                                            <p:strVal val="#ppt_x"/>
                                          </p:val>
                                        </p:tav>
                                        <p:tav tm="100000">
                                          <p:val>
                                            <p:strVal val="#ppt_x"/>
                                          </p:val>
                                        </p:tav>
                                      </p:tavLst>
                                    </p:anim>
                                    <p:anim calcmode="lin" valueType="num">
                                      <p:cBhvr additive="base">
                                        <p:cTn id="8" dur="500" fill="hold"/>
                                        <p:tgtEl>
                                          <p:spTgt spid="7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1000"/>
                                        <p:tgtEl>
                                          <p:spTgt spid="71"/>
                                        </p:tgtEl>
                                      </p:cBhvr>
                                    </p:animEffect>
                                    <p:anim calcmode="lin" valueType="num">
                                      <p:cBhvr>
                                        <p:cTn id="14" dur="1000" fill="hold"/>
                                        <p:tgtEl>
                                          <p:spTgt spid="71"/>
                                        </p:tgtEl>
                                        <p:attrNameLst>
                                          <p:attrName>ppt_x</p:attrName>
                                        </p:attrNameLst>
                                      </p:cBhvr>
                                      <p:tavLst>
                                        <p:tav tm="0">
                                          <p:val>
                                            <p:strVal val="#ppt_x"/>
                                          </p:val>
                                        </p:tav>
                                        <p:tav tm="100000">
                                          <p:val>
                                            <p:strVal val="#ppt_x"/>
                                          </p:val>
                                        </p:tav>
                                      </p:tavLst>
                                    </p:anim>
                                    <p:anim calcmode="lin" valueType="num">
                                      <p:cBhvr>
                                        <p:cTn id="15" dur="1000" fill="hold"/>
                                        <p:tgtEl>
                                          <p:spTgt spid="7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1000"/>
                                        <p:tgtEl>
                                          <p:spTgt spid="72"/>
                                        </p:tgtEl>
                                      </p:cBhvr>
                                    </p:animEffect>
                                    <p:anim calcmode="lin" valueType="num">
                                      <p:cBhvr>
                                        <p:cTn id="19" dur="1000" fill="hold"/>
                                        <p:tgtEl>
                                          <p:spTgt spid="72"/>
                                        </p:tgtEl>
                                        <p:attrNameLst>
                                          <p:attrName>ppt_x</p:attrName>
                                        </p:attrNameLst>
                                      </p:cBhvr>
                                      <p:tavLst>
                                        <p:tav tm="0">
                                          <p:val>
                                            <p:strVal val="#ppt_x"/>
                                          </p:val>
                                        </p:tav>
                                        <p:tav tm="100000">
                                          <p:val>
                                            <p:strVal val="#ppt_x"/>
                                          </p:val>
                                        </p:tav>
                                      </p:tavLst>
                                    </p:anim>
                                    <p:anim calcmode="lin" valueType="num">
                                      <p:cBhvr>
                                        <p:cTn id="20" dur="1000" fill="hold"/>
                                        <p:tgtEl>
                                          <p:spTgt spid="7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1000"/>
                                        <p:tgtEl>
                                          <p:spTgt spid="73"/>
                                        </p:tgtEl>
                                      </p:cBhvr>
                                    </p:animEffect>
                                    <p:anim calcmode="lin" valueType="num">
                                      <p:cBhvr>
                                        <p:cTn id="24" dur="1000" fill="hold"/>
                                        <p:tgtEl>
                                          <p:spTgt spid="73"/>
                                        </p:tgtEl>
                                        <p:attrNameLst>
                                          <p:attrName>ppt_x</p:attrName>
                                        </p:attrNameLst>
                                      </p:cBhvr>
                                      <p:tavLst>
                                        <p:tav tm="0">
                                          <p:val>
                                            <p:strVal val="#ppt_x"/>
                                          </p:val>
                                        </p:tav>
                                        <p:tav tm="100000">
                                          <p:val>
                                            <p:strVal val="#ppt_x"/>
                                          </p:val>
                                        </p:tav>
                                      </p:tavLst>
                                    </p:anim>
                                    <p:anim calcmode="lin" valueType="num">
                                      <p:cBhvr>
                                        <p:cTn id="25" dur="1000" fill="hold"/>
                                        <p:tgtEl>
                                          <p:spTgt spid="7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1000"/>
                                        <p:tgtEl>
                                          <p:spTgt spid="75"/>
                                        </p:tgtEl>
                                      </p:cBhvr>
                                    </p:animEffect>
                                    <p:anim calcmode="lin" valueType="num">
                                      <p:cBhvr>
                                        <p:cTn id="29" dur="1000" fill="hold"/>
                                        <p:tgtEl>
                                          <p:spTgt spid="75"/>
                                        </p:tgtEl>
                                        <p:attrNameLst>
                                          <p:attrName>ppt_x</p:attrName>
                                        </p:attrNameLst>
                                      </p:cBhvr>
                                      <p:tavLst>
                                        <p:tav tm="0">
                                          <p:val>
                                            <p:strVal val="#ppt_x"/>
                                          </p:val>
                                        </p:tav>
                                        <p:tav tm="100000">
                                          <p:val>
                                            <p:strVal val="#ppt_x"/>
                                          </p:val>
                                        </p:tav>
                                      </p:tavLst>
                                    </p:anim>
                                    <p:anim calcmode="lin" valueType="num">
                                      <p:cBhvr>
                                        <p:cTn id="30" dur="1000" fill="hold"/>
                                        <p:tgtEl>
                                          <p:spTgt spid="75"/>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1000"/>
                                        <p:tgtEl>
                                          <p:spTgt spid="76"/>
                                        </p:tgtEl>
                                      </p:cBhvr>
                                    </p:animEffect>
                                    <p:anim calcmode="lin" valueType="num">
                                      <p:cBhvr>
                                        <p:cTn id="34" dur="1000" fill="hold"/>
                                        <p:tgtEl>
                                          <p:spTgt spid="76"/>
                                        </p:tgtEl>
                                        <p:attrNameLst>
                                          <p:attrName>ppt_x</p:attrName>
                                        </p:attrNameLst>
                                      </p:cBhvr>
                                      <p:tavLst>
                                        <p:tav tm="0">
                                          <p:val>
                                            <p:strVal val="#ppt_x"/>
                                          </p:val>
                                        </p:tav>
                                        <p:tav tm="100000">
                                          <p:val>
                                            <p:strVal val="#ppt_x"/>
                                          </p:val>
                                        </p:tav>
                                      </p:tavLst>
                                    </p:anim>
                                    <p:anim calcmode="lin" valueType="num">
                                      <p:cBhvr>
                                        <p:cTn id="35" dur="1000" fill="hold"/>
                                        <p:tgtEl>
                                          <p:spTgt spid="76"/>
                                        </p:tgtEl>
                                        <p:attrNameLst>
                                          <p:attrName>ppt_y</p:attrName>
                                        </p:attrNameLst>
                                      </p:cBhvr>
                                      <p:tavLst>
                                        <p:tav tm="0">
                                          <p:val>
                                            <p:strVal val="#ppt_y+.1"/>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 calcmode="lin" valueType="num">
                                      <p:cBhvr additive="base">
                                        <p:cTn id="38" dur="500" fill="hold"/>
                                        <p:tgtEl>
                                          <p:spTgt spid="80"/>
                                        </p:tgtEl>
                                        <p:attrNameLst>
                                          <p:attrName>ppt_x</p:attrName>
                                        </p:attrNameLst>
                                      </p:cBhvr>
                                      <p:tavLst>
                                        <p:tav tm="0">
                                          <p:val>
                                            <p:strVal val="#ppt_x"/>
                                          </p:val>
                                        </p:tav>
                                        <p:tav tm="100000">
                                          <p:val>
                                            <p:strVal val="#ppt_x"/>
                                          </p:val>
                                        </p:tav>
                                      </p:tavLst>
                                    </p:anim>
                                    <p:anim calcmode="lin" valueType="num">
                                      <p:cBhvr additive="base">
                                        <p:cTn id="39" dur="500" fill="hold"/>
                                        <p:tgtEl>
                                          <p:spTgt spid="80"/>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1000"/>
                                        <p:tgtEl>
                                          <p:spTgt spid="77"/>
                                        </p:tgtEl>
                                      </p:cBhvr>
                                    </p:animEffect>
                                    <p:anim calcmode="lin" valueType="num">
                                      <p:cBhvr>
                                        <p:cTn id="45" dur="1000" fill="hold"/>
                                        <p:tgtEl>
                                          <p:spTgt spid="77"/>
                                        </p:tgtEl>
                                        <p:attrNameLst>
                                          <p:attrName>ppt_x</p:attrName>
                                        </p:attrNameLst>
                                      </p:cBhvr>
                                      <p:tavLst>
                                        <p:tav tm="0">
                                          <p:val>
                                            <p:strVal val="#ppt_x"/>
                                          </p:val>
                                        </p:tav>
                                        <p:tav tm="100000">
                                          <p:val>
                                            <p:strVal val="#ppt_x"/>
                                          </p:val>
                                        </p:tav>
                                      </p:tavLst>
                                    </p:anim>
                                    <p:anim calcmode="lin" valueType="num">
                                      <p:cBhvr>
                                        <p:cTn id="4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P spid="75" grpId="0"/>
      <p:bldP spid="76" grpId="0"/>
      <p:bldP spid="77" grpId="0"/>
      <p:bldP spid="80"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FD4D1FB-E1DC-4E99-9BEE-1267EFB1DB8C}"/>
              </a:ext>
            </a:extLst>
          </p:cNvPr>
          <p:cNvSpPr txBox="1"/>
          <p:nvPr userDrawn="1"/>
        </p:nvSpPr>
        <p:spPr>
          <a:xfrm>
            <a:off x="403796" y="1980560"/>
            <a:ext cx="1803826" cy="1990549"/>
          </a:xfrm>
          <a:prstGeom prst="rect">
            <a:avLst/>
          </a:prstGeom>
          <a:solidFill>
            <a:srgbClr val="92D050"/>
          </a:solidFill>
        </p:spPr>
        <p:txBody>
          <a:bodyPr wrap="square" rtlCol="0">
            <a:spAutoFit/>
          </a:bodyPr>
          <a:lstStyle/>
          <a:p>
            <a:endParaRPr lang="zh-CN" altLang="en-US" dirty="0"/>
          </a:p>
        </p:txBody>
      </p:sp>
    </p:spTree>
    <p:extLst>
      <p:ext uri="{BB962C8B-B14F-4D97-AF65-F5344CB8AC3E}">
        <p14:creationId xmlns:p14="http://schemas.microsoft.com/office/powerpoint/2010/main" val="7561084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07015" y="408749"/>
            <a:ext cx="11184318" cy="488950"/>
          </a:xfrm>
          <a:prstGeom prst="rect">
            <a:avLst/>
          </a:prstGeom>
        </p:spPr>
        <p:txBody>
          <a:bodyPr lIns="0" tIns="0" rIns="0" bIns="0"/>
          <a:lstStyle>
            <a:lvl1pPr>
              <a:defRPr sz="2971" b="0" i="0">
                <a:solidFill>
                  <a:srgbClr val="75B443"/>
                </a:solidFill>
                <a:latin typeface="Calibri-Light"/>
                <a:cs typeface="Calibri-Light"/>
              </a:defRPr>
            </a:lvl1pPr>
          </a:lstStyle>
          <a:p>
            <a:endParaRPr/>
          </a:p>
        </p:txBody>
      </p:sp>
      <p:sp>
        <p:nvSpPr>
          <p:cNvPr id="3" name="Holder 3"/>
          <p:cNvSpPr>
            <a:spLocks noGrp="1"/>
          </p:cNvSpPr>
          <p:nvPr>
            <p:ph sz="half" idx="2"/>
          </p:nvPr>
        </p:nvSpPr>
        <p:spPr>
          <a:xfrm>
            <a:off x="609917" y="1577340"/>
            <a:ext cx="5306282"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82150" y="1577340"/>
            <a:ext cx="5306282" cy="387798"/>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7439" y="6377940"/>
            <a:ext cx="3903472" cy="342900"/>
          </a:xfrm>
          <a:prstGeom prst="rect">
            <a:avLst/>
          </a:prstGeom>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a:xfrm>
            <a:off x="609917" y="6377940"/>
            <a:ext cx="280562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pPr/>
              <a:t>4/3/2018</a:t>
            </a:fld>
            <a:endParaRPr lang="en-US" dirty="0"/>
          </a:p>
        </p:txBody>
      </p:sp>
      <p:sp>
        <p:nvSpPr>
          <p:cNvPr id="7" name="Holder 7"/>
          <p:cNvSpPr>
            <a:spLocks noGrp="1"/>
          </p:cNvSpPr>
          <p:nvPr>
            <p:ph type="sldNum" sz="quarter" idx="7"/>
          </p:nvPr>
        </p:nvSpPr>
        <p:spPr>
          <a:xfrm>
            <a:off x="10307635" y="6172056"/>
            <a:ext cx="205740" cy="177800"/>
          </a:xfrm>
          <a:prstGeom prst="rect">
            <a:avLst/>
          </a:prstGeom>
        </p:spPr>
        <p:txBody>
          <a:bodyPr lIns="0" tIns="0" rIns="0" bIns="0"/>
          <a:lstStyle>
            <a:lvl1pPr marL="25121">
              <a:lnSpc>
                <a:spcPts val="1226"/>
              </a:lnSpc>
              <a:defRPr sz="1213" b="1" i="0">
                <a:solidFill>
                  <a:srgbClr val="6D6E71"/>
                </a:solidFill>
                <a:latin typeface="Calibri"/>
                <a:cs typeface="Calibri"/>
              </a:defRPr>
            </a:lvl1pPr>
          </a:lstStyle>
          <a:p>
            <a:fld id="{81D60167-4931-47E6-BA6A-407CBD079E47}" type="slidenum">
              <a:rPr lang="en-GB" smtClean="0"/>
              <a:pPr/>
              <a:t>‹#›</a:t>
            </a:fld>
            <a:endParaRPr lang="en-GB" dirty="0"/>
          </a:p>
        </p:txBody>
      </p:sp>
    </p:spTree>
    <p:extLst>
      <p:ext uri="{BB962C8B-B14F-4D97-AF65-F5344CB8AC3E}">
        <p14:creationId xmlns:p14="http://schemas.microsoft.com/office/powerpoint/2010/main" val="2313832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F5F806-CDEB-4020-B082-4E6C2EC84EE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D1F543C-1298-4571-BEFB-4F1AE95895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69625B-FC47-49B7-AB69-2057726B3780}"/>
              </a:ext>
            </a:extLst>
          </p:cNvPr>
          <p:cNvSpPr>
            <a:spLocks noGrp="1"/>
          </p:cNvSpPr>
          <p:nvPr>
            <p:ph type="dt" sz="half" idx="10"/>
          </p:nvPr>
        </p:nvSpPr>
        <p:spPr/>
        <p:txBody>
          <a:bodyPr/>
          <a:lstStyle/>
          <a:p>
            <a:fld id="{FBE629EB-44AE-4C6B-AD81-ACBD8AC4CC72}" type="datetimeFigureOut">
              <a:rPr lang="zh-CN" altLang="en-US" smtClean="0"/>
              <a:t>2018/4/3</a:t>
            </a:fld>
            <a:endParaRPr lang="zh-CN" altLang="en-US"/>
          </a:p>
        </p:txBody>
      </p:sp>
      <p:sp>
        <p:nvSpPr>
          <p:cNvPr id="5" name="页脚占位符 4">
            <a:extLst>
              <a:ext uri="{FF2B5EF4-FFF2-40B4-BE49-F238E27FC236}">
                <a16:creationId xmlns:a16="http://schemas.microsoft.com/office/drawing/2014/main" id="{CCDFC456-7B51-4F48-8D53-8F70BA1DD1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EDDB9DD-9E0F-4DD2-8AC9-57839C4C5663}"/>
              </a:ext>
            </a:extLst>
          </p:cNvPr>
          <p:cNvSpPr>
            <a:spLocks noGrp="1"/>
          </p:cNvSpPr>
          <p:nvPr>
            <p:ph type="sldNum" sz="quarter" idx="12"/>
          </p:nvPr>
        </p:nvSpPr>
        <p:spPr/>
        <p:txBody>
          <a:bodyPr/>
          <a:lstStyle/>
          <a:p>
            <a:fld id="{9742A0DB-F080-4237-BB1F-F902E6571CA7}" type="slidenum">
              <a:rPr lang="zh-CN" altLang="en-US" smtClean="0"/>
              <a:t>‹#›</a:t>
            </a:fld>
            <a:endParaRPr lang="zh-CN" altLang="en-US"/>
          </a:p>
        </p:txBody>
      </p:sp>
    </p:spTree>
    <p:extLst>
      <p:ext uri="{BB962C8B-B14F-4D97-AF65-F5344CB8AC3E}">
        <p14:creationId xmlns:p14="http://schemas.microsoft.com/office/powerpoint/2010/main" val="615502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188640"/>
            <a:ext cx="10972800" cy="510580"/>
          </a:xfrm>
        </p:spPr>
        <p:txBody>
          <a:bodyPr/>
          <a:lstStyle>
            <a:lvl1pPr algn="l">
              <a:defRPr sz="2800" b="1">
                <a:latin typeface="微软雅黑" pitchFamily="34" charset="-122"/>
                <a:ea typeface="微软雅黑" pitchFamily="34" charset="-122"/>
              </a:defRPr>
            </a:lvl1pPr>
          </a:lstStyle>
          <a:p>
            <a:r>
              <a:rPr lang="zh-CN" altLang="en-US" dirty="0"/>
              <a:t>单击此处编辑母版标题样式</a:t>
            </a:r>
          </a:p>
        </p:txBody>
      </p:sp>
      <p:sp>
        <p:nvSpPr>
          <p:cNvPr id="3" name="日期占位符 3"/>
          <p:cNvSpPr>
            <a:spLocks noGrp="1"/>
          </p:cNvSpPr>
          <p:nvPr>
            <p:ph type="dt" sz="half" idx="10"/>
          </p:nvPr>
        </p:nvSpPr>
        <p:spPr/>
        <p:txBody>
          <a:bodyPr/>
          <a:lstStyle>
            <a:lvl1pPr>
              <a:defRPr/>
            </a:lvl1pPr>
          </a:lstStyle>
          <a:p>
            <a:pPr>
              <a:defRPr/>
            </a:pPr>
            <a:fld id="{36BD6B43-C60A-4618-9E76-FD310E23ADDD}" type="datetimeFigureOut">
              <a:rPr lang="zh-CN" altLang="en-US"/>
              <a:pPr>
                <a:defRPr/>
              </a:pPr>
              <a:t>2018/4/3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10D03463-9CCB-4D1A-AFE2-7D76436CE9C0}" type="slidenum">
              <a:rPr lang="zh-CN" altLang="en-US"/>
              <a:pPr>
                <a:defRPr/>
              </a:pPr>
              <a:t>‹#›</a:t>
            </a:fld>
            <a:endParaRPr lang="zh-CN" altLang="en-US"/>
          </a:p>
        </p:txBody>
      </p:sp>
    </p:spTree>
    <p:extLst>
      <p:ext uri="{BB962C8B-B14F-4D97-AF65-F5344CB8AC3E}">
        <p14:creationId xmlns:p14="http://schemas.microsoft.com/office/powerpoint/2010/main" val="1806121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097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304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8138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4.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image" Target="../media/image4.jpe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image" Target="../media/image4.jpeg"/><Relationship Id="rId2" Type="http://schemas.openxmlformats.org/officeDocument/2006/relationships/slideLayout" Target="../slideLayouts/slideLayout35.xml"/><Relationship Id="rId16"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defRPr>
            </a:lvl1pPr>
          </a:lstStyle>
          <a:p>
            <a:fld id="{F5E7724A-067D-4D81-878F-43448B94FA9C}" type="datetimeFigureOut">
              <a:rPr lang="zh-CN" altLang="en-US" smtClean="0"/>
              <a:pPr/>
              <a:t>2018/4/3</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defRPr>
            </a:lvl1pPr>
          </a:lstStyle>
          <a:p>
            <a:fld id="{B9013E92-86A8-436C-A805-BE367922FE68}" type="slidenum">
              <a:rPr lang="zh-CN" altLang="en-US" smtClean="0"/>
              <a:pPr/>
              <a:t>‹#›</a:t>
            </a:fld>
            <a:endParaRPr lang="zh-CN" altLang="en-US" dirty="0"/>
          </a:p>
        </p:txBody>
      </p:sp>
    </p:spTree>
    <p:extLst>
      <p:ext uri="{BB962C8B-B14F-4D97-AF65-F5344CB8AC3E}">
        <p14:creationId xmlns:p14="http://schemas.microsoft.com/office/powerpoint/2010/main" val="3226248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1" r:id="rId5"/>
    <p:sldLayoutId id="214748366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759900"/>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76731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70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E7724A-067D-4D81-878F-43448B94FA9C}" type="datetimeFigureOut">
              <a:rPr lang="zh-CN" altLang="en-US" smtClean="0"/>
              <a:t>2018/4/3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13E92-86A8-436C-A805-BE367922FE68}" type="slidenum">
              <a:rPr lang="zh-CN" altLang="en-US" smtClean="0"/>
              <a:t>‹#›</a:t>
            </a:fld>
            <a:endParaRPr lang="zh-CN" altLang="en-US"/>
          </a:p>
        </p:txBody>
      </p:sp>
    </p:spTree>
    <p:extLst>
      <p:ext uri="{BB962C8B-B14F-4D97-AF65-F5344CB8AC3E}">
        <p14:creationId xmlns:p14="http://schemas.microsoft.com/office/powerpoint/2010/main" val="196901415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497518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CF4EA9-B6EB-4E37-B0C3-2A92C198DAA3}" type="datetimeFigureOut">
              <a:rPr lang="zh-CN" altLang="en-US" smtClean="0"/>
              <a:t>2018/4/3</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EEEABB-F052-46EB-8B5C-D5DFCE9C4547}" type="slidenum">
              <a:rPr lang="zh-CN" altLang="en-US" smtClean="0"/>
              <a:t>‹#›</a:t>
            </a:fld>
            <a:endParaRPr lang="zh-CN" altLang="en-US"/>
          </a:p>
        </p:txBody>
      </p:sp>
    </p:spTree>
    <p:extLst>
      <p:ext uri="{BB962C8B-B14F-4D97-AF65-F5344CB8AC3E}">
        <p14:creationId xmlns:p14="http://schemas.microsoft.com/office/powerpoint/2010/main" val="154178407"/>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902993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0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181.svg"/><Relationship Id="rId5" Type="http://schemas.openxmlformats.org/officeDocument/2006/relationships/image" Target="../media/image180.png"/><Relationship Id="rId10" Type="http://schemas.openxmlformats.org/officeDocument/2006/relationships/image" Target="../media/image185.svg"/><Relationship Id="rId4" Type="http://schemas.openxmlformats.org/officeDocument/2006/relationships/image" Target="../media/image179.svg"/><Relationship Id="rId9" Type="http://schemas.openxmlformats.org/officeDocument/2006/relationships/image" Target="../media/image184.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87.jpg"/><Relationship Id="rId7" Type="http://schemas.openxmlformats.org/officeDocument/2006/relationships/image" Target="../media/image191.jpg"/><Relationship Id="rId2" Type="http://schemas.openxmlformats.org/officeDocument/2006/relationships/notesSlide" Target="../notesSlides/notesSlide58.xml"/><Relationship Id="rId1" Type="http://schemas.openxmlformats.org/officeDocument/2006/relationships/slideLayout" Target="../slideLayouts/slideLayout48.xml"/><Relationship Id="rId6" Type="http://schemas.openxmlformats.org/officeDocument/2006/relationships/image" Target="../media/image190.jpg"/><Relationship Id="rId5" Type="http://schemas.openxmlformats.org/officeDocument/2006/relationships/image" Target="../media/image189.jpg"/><Relationship Id="rId4" Type="http://schemas.openxmlformats.org/officeDocument/2006/relationships/image" Target="../media/image188.jp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1.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0.xml"/><Relationship Id="rId1" Type="http://schemas.openxmlformats.org/officeDocument/2006/relationships/slideLayout" Target="../slideLayouts/slideLayout2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61.xml"/><Relationship Id="rId1" Type="http://schemas.openxmlformats.org/officeDocument/2006/relationships/slideLayout" Target="../slideLayouts/slideLayout21.xml"/><Relationship Id="rId5" Type="http://schemas.openxmlformats.org/officeDocument/2006/relationships/image" Target="../media/image197.jpg"/><Relationship Id="rId4" Type="http://schemas.openxmlformats.org/officeDocument/2006/relationships/image" Target="../media/image196.jp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62.xml"/><Relationship Id="rId1" Type="http://schemas.openxmlformats.org/officeDocument/2006/relationships/slideLayout" Target="../slideLayouts/slideLayout21.xml"/><Relationship Id="rId4" Type="http://schemas.openxmlformats.org/officeDocument/2006/relationships/image" Target="../media/image199.jpg"/></Relationships>
</file>

<file path=ppt/slides/_rels/slide1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63.xml"/><Relationship Id="rId1" Type="http://schemas.openxmlformats.org/officeDocument/2006/relationships/slideLayout" Target="../slideLayouts/slideLayout21.xml"/><Relationship Id="rId6" Type="http://schemas.openxmlformats.org/officeDocument/2006/relationships/image" Target="../media/image202.jpg"/><Relationship Id="rId5" Type="http://schemas.openxmlformats.org/officeDocument/2006/relationships/image" Target="../media/image201.jpg"/><Relationship Id="rId4" Type="http://schemas.openxmlformats.org/officeDocument/2006/relationships/image" Target="../media/image193.png"/></Relationships>
</file>

<file path=ppt/slides/_rels/slide12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64.xml"/><Relationship Id="rId1" Type="http://schemas.openxmlformats.org/officeDocument/2006/relationships/slideLayout" Target="../slideLayouts/slideLayout21.xml"/><Relationship Id="rId4" Type="http://schemas.openxmlformats.org/officeDocument/2006/relationships/image" Target="../media/image20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208.jpeg"/><Relationship Id="rId2" Type="http://schemas.openxmlformats.org/officeDocument/2006/relationships/notesSlide" Target="../notesSlides/notesSlide66.xml"/><Relationship Id="rId1" Type="http://schemas.openxmlformats.org/officeDocument/2006/relationships/slideLayout" Target="../slideLayouts/slideLayout36.xml"/><Relationship Id="rId6" Type="http://schemas.openxmlformats.org/officeDocument/2006/relationships/image" Target="../media/image207.png"/><Relationship Id="rId5" Type="http://schemas.openxmlformats.org/officeDocument/2006/relationships/image" Target="../media/image206.emf"/><Relationship Id="rId4" Type="http://schemas.openxmlformats.org/officeDocument/2006/relationships/image" Target="../media/image205.emf"/></Relationships>
</file>

<file path=ppt/slides/_rels/slide127.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jpeg"/><Relationship Id="rId2" Type="http://schemas.openxmlformats.org/officeDocument/2006/relationships/notesSlide" Target="../notesSlides/notesSlide67.xml"/><Relationship Id="rId1" Type="http://schemas.openxmlformats.org/officeDocument/2006/relationships/slideLayout" Target="../slideLayouts/slideLayout35.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12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9.xml"/><Relationship Id="rId1" Type="http://schemas.openxmlformats.org/officeDocument/2006/relationships/slideLayout" Target="../slideLayouts/slideLayout35.xml"/><Relationship Id="rId4" Type="http://schemas.openxmlformats.org/officeDocument/2006/relationships/image" Target="../media/image215.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19.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14.svg"/><Relationship Id="rId4" Type="http://schemas.openxmlformats.org/officeDocument/2006/relationships/image" Target="../media/image20.svg"/><Relationship Id="rId9"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70.xml"/><Relationship Id="rId1" Type="http://schemas.openxmlformats.org/officeDocument/2006/relationships/slideLayout" Target="../slideLayouts/slideLayout35.xml"/><Relationship Id="rId4" Type="http://schemas.openxmlformats.org/officeDocument/2006/relationships/image" Target="../media/image98.png"/></Relationships>
</file>

<file path=ppt/slides/_rels/slide131.xml.rels><?xml version="1.0" encoding="UTF-8" standalone="yes"?>
<Relationships xmlns="http://schemas.openxmlformats.org/package/2006/relationships"><Relationship Id="rId8" Type="http://schemas.openxmlformats.org/officeDocument/2006/relationships/image" Target="../media/image221.jpeg"/><Relationship Id="rId3" Type="http://schemas.openxmlformats.org/officeDocument/2006/relationships/image" Target="../media/image4.jpeg"/><Relationship Id="rId7" Type="http://schemas.openxmlformats.org/officeDocument/2006/relationships/image" Target="../media/image220.png"/><Relationship Id="rId2" Type="http://schemas.openxmlformats.org/officeDocument/2006/relationships/notesSlide" Target="../notesSlides/notesSlide71.xml"/><Relationship Id="rId1" Type="http://schemas.openxmlformats.org/officeDocument/2006/relationships/slideLayout" Target="../slideLayouts/slideLayout36.xml"/><Relationship Id="rId6" Type="http://schemas.openxmlformats.org/officeDocument/2006/relationships/image" Target="../media/image219.png"/><Relationship Id="rId5" Type="http://schemas.openxmlformats.org/officeDocument/2006/relationships/image" Target="../media/image218.png"/><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s>
</file>

<file path=ppt/slides/_rels/slide13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72.xml"/><Relationship Id="rId1" Type="http://schemas.openxmlformats.org/officeDocument/2006/relationships/slideLayout" Target="../slideLayouts/slideLayout35.xml"/></Relationships>
</file>

<file path=ppt/slides/_rels/slide133.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3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13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13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4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jpg"/><Relationship Id="rId1" Type="http://schemas.openxmlformats.org/officeDocument/2006/relationships/slideLayout" Target="../slideLayouts/slideLayout9.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4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0.svg"/><Relationship Id="rId2" Type="http://schemas.openxmlformats.org/officeDocument/2006/relationships/notesSlide" Target="../notesSlides/notesSlide15.xml"/><Relationship Id="rId16" Type="http://schemas.openxmlformats.org/officeDocument/2006/relationships/image" Target="../media/image54.svg"/><Relationship Id="rId1" Type="http://schemas.openxmlformats.org/officeDocument/2006/relationships/slideLayout" Target="../slideLayouts/slideLayout9.xml"/><Relationship Id="rId6" Type="http://schemas.openxmlformats.org/officeDocument/2006/relationships/image" Target="../media/image46.svg"/><Relationship Id="rId11" Type="http://schemas.openxmlformats.org/officeDocument/2006/relationships/image" Target="../media/image49.png"/><Relationship Id="rId5" Type="http://schemas.openxmlformats.org/officeDocument/2006/relationships/image" Target="../media/image45.png"/><Relationship Id="rId15" Type="http://schemas.openxmlformats.org/officeDocument/2006/relationships/image" Target="../media/image53.png"/><Relationship Id="rId10" Type="http://schemas.openxmlformats.org/officeDocument/2006/relationships/image" Target="../media/image18.svg"/><Relationship Id="rId4" Type="http://schemas.openxmlformats.org/officeDocument/2006/relationships/image" Target="../media/image44.svg"/><Relationship Id="rId9" Type="http://schemas.openxmlformats.org/officeDocument/2006/relationships/image" Target="../media/image17.png"/><Relationship Id="rId14" Type="http://schemas.openxmlformats.org/officeDocument/2006/relationships/image" Target="../media/image52.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56.sv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63.sv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59.svg"/><Relationship Id="rId11" Type="http://schemas.openxmlformats.org/officeDocument/2006/relationships/image" Target="../media/image62.png"/><Relationship Id="rId5" Type="http://schemas.openxmlformats.org/officeDocument/2006/relationships/image" Target="../media/image58.png"/><Relationship Id="rId10" Type="http://schemas.openxmlformats.org/officeDocument/2006/relationships/image" Target="../media/image61.svg"/><Relationship Id="rId4" Type="http://schemas.openxmlformats.org/officeDocument/2006/relationships/image" Target="../media/image20.sv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65.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1.svg"/><Relationship Id="rId7" Type="http://schemas.openxmlformats.org/officeDocument/2006/relationships/image" Target="../media/image14.svg"/><Relationship Id="rId2" Type="http://schemas.openxmlformats.org/officeDocument/2006/relationships/image" Target="../media/image70.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68.svg"/><Relationship Id="rId4" Type="http://schemas.openxmlformats.org/officeDocument/2006/relationships/image" Target="../media/image67.png"/><Relationship Id="rId9" Type="http://schemas.openxmlformats.org/officeDocument/2006/relationships/image" Target="../media/image73.svg"/></Relationships>
</file>

<file path=ppt/slides/_rels/slide3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6.png"/><Relationship Id="rId7" Type="http://schemas.openxmlformats.org/officeDocument/2006/relationships/diagramQuickStyle" Target="../diagrams/quickStyle1.xml"/><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7.svg"/><Relationship Id="rId9" Type="http://schemas.microsoft.com/office/2007/relationships/diagramDrawing" Target="../diagrams/drawing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0.xml"/><Relationship Id="rId1" Type="http://schemas.openxmlformats.org/officeDocument/2006/relationships/slideLayout" Target="../slideLayouts/slideLayout20.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89.sv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5" Type="http://schemas.openxmlformats.org/officeDocument/2006/relationships/image" Target="../media/image93.png"/><Relationship Id="rId4" Type="http://schemas.openxmlformats.org/officeDocument/2006/relationships/image" Target="../media/image92.png"/></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s>
</file>

<file path=ppt/slides/_rels/slide6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0.xml"/><Relationship Id="rId5" Type="http://schemas.openxmlformats.org/officeDocument/2006/relationships/slideLayout" Target="../slideLayouts/slideLayout9.xml"/><Relationship Id="rId4" Type="http://schemas.openxmlformats.org/officeDocument/2006/relationships/tags" Target="../tags/tag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20.svg"/><Relationship Id="rId7" Type="http://schemas.openxmlformats.org/officeDocument/2006/relationships/image" Target="../media/image122.sv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121.png"/><Relationship Id="rId11" Type="http://schemas.openxmlformats.org/officeDocument/2006/relationships/image" Target="../media/image126.svg"/><Relationship Id="rId5" Type="http://schemas.openxmlformats.org/officeDocument/2006/relationships/image" Target="../media/image28.svg"/><Relationship Id="rId10" Type="http://schemas.openxmlformats.org/officeDocument/2006/relationships/image" Target="../media/image125.png"/><Relationship Id="rId4" Type="http://schemas.openxmlformats.org/officeDocument/2006/relationships/image" Target="../media/image27.png"/><Relationship Id="rId9" Type="http://schemas.openxmlformats.org/officeDocument/2006/relationships/image" Target="../media/image124.svg"/></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 Id="rId5" Type="http://schemas.openxmlformats.org/officeDocument/2006/relationships/image" Target="../media/image132.svg"/><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5.sv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144.png"/><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32.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146.png"/><Relationship Id="rId5" Type="http://schemas.openxmlformats.org/officeDocument/2006/relationships/image" Target="../media/image132.svg"/><Relationship Id="rId4" Type="http://schemas.openxmlformats.org/officeDocument/2006/relationships/image" Target="../media/image131.png"/></Relationships>
</file>

<file path=ppt/slides/_rels/slide8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32.svg"/></Relationships>
</file>

<file path=ppt/slides/_rels/slide8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32.sv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22.svg"/><Relationship Id="rId4" Type="http://schemas.openxmlformats.org/officeDocument/2006/relationships/image" Target="../media/image20.svg"/><Relationship Id="rId9" Type="http://schemas.openxmlformats.org/officeDocument/2006/relationships/image" Target="../media/image121.png"/></Relationships>
</file>

<file path=ppt/slides/_rels/slide9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152.png"/></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 Id="rId5" Type="http://schemas.openxmlformats.org/officeDocument/2006/relationships/image" Target="../media/image156.png"/><Relationship Id="rId4" Type="http://schemas.openxmlformats.org/officeDocument/2006/relationships/image" Target="../media/image155.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538842" y="2413282"/>
            <a:ext cx="11081658" cy="2831544"/>
          </a:xfrm>
          <a:prstGeom prst="rect">
            <a:avLst/>
          </a:prstGeom>
        </p:spPr>
        <p:txBody>
          <a:bodyPr vert="horz" wrap="square" lIns="0" tIns="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000" b="1" i="0" u="none" strike="noStrike" kern="1200" cap="none" spc="-5"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Arial" panose="020B0604020202020204" pitchFamily="34" charset="0"/>
              </a:rPr>
              <a:t>企业创新与知识产权管理信息化平台</a:t>
            </a:r>
            <a:endParaRPr kumimoji="0" lang="en-US" altLang="zh-CN" sz="4000" b="1" i="0" u="none" strike="noStrike" kern="1200" cap="none" spc="-5"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12700" marR="0" lvl="0" indent="0" algn="ctr" defTabSz="914400" rtl="0" eaLnBrk="1" fontAlgn="auto" latinLnBrk="0" hangingPunct="1">
              <a:lnSpc>
                <a:spcPct val="100000"/>
              </a:lnSpc>
              <a:spcBef>
                <a:spcPct val="0"/>
              </a:spcBef>
              <a:spcAft>
                <a:spcPts val="0"/>
              </a:spcAft>
              <a:buClrTx/>
              <a:buSzTx/>
              <a:buFontTx/>
              <a:buNone/>
              <a:tabLst/>
              <a:defRPr/>
            </a:pPr>
            <a:r>
              <a:rPr kumimoji="0" lang="en-US" altLang="zh-CN" sz="3600" b="1" i="0" u="none" strike="noStrike" kern="1200" cap="none" spc="-5"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Arial" panose="020B0604020202020204" pitchFamily="34" charset="0"/>
              </a:rPr>
              <a:t>Enterprise Innovation &amp; IP Management</a:t>
            </a:r>
          </a:p>
          <a:p>
            <a:pPr marL="12700" marR="0" lvl="0" indent="0" algn="ctr" defTabSz="914400" rtl="0" eaLnBrk="1" fontAlgn="auto" latinLnBrk="0" hangingPunct="1">
              <a:lnSpc>
                <a:spcPct val="100000"/>
              </a:lnSpc>
              <a:spcBef>
                <a:spcPct val="0"/>
              </a:spcBef>
              <a:spcAft>
                <a:spcPts val="0"/>
              </a:spcAft>
              <a:buClrTx/>
              <a:buSzTx/>
              <a:buFontTx/>
              <a:buNone/>
              <a:tabLst/>
              <a:defRPr/>
            </a:pPr>
            <a:endParaRPr lang="en-US" altLang="zh-CN" sz="3600" b="1" spc="-5" dirty="0">
              <a:solidFill>
                <a:srgbClr val="92D050"/>
              </a:solidFill>
              <a:latin typeface="微软雅黑" panose="020B0503020204020204" pitchFamily="34" charset="-122"/>
              <a:ea typeface="微软雅黑" panose="020B0503020204020204" pitchFamily="34" charset="-122"/>
              <a:cs typeface="Arial" panose="020B0604020202020204" pitchFamily="34" charset="0"/>
            </a:endParaRPr>
          </a:p>
          <a:p>
            <a:pPr marL="12700" algn="ctr">
              <a:lnSpc>
                <a:spcPct val="100000"/>
              </a:lnSpc>
            </a:pPr>
            <a:r>
              <a:rPr lang="en-US" altLang="zh-CN" sz="3600" b="1" spc="-5" dirty="0">
                <a:solidFill>
                  <a:srgbClr val="92D050"/>
                </a:solidFill>
                <a:latin typeface="微软雅黑" panose="020B0503020204020204" pitchFamily="34" charset="-122"/>
                <a:ea typeface="Verdana" panose="020B0604030504040204" pitchFamily="34" charset="0"/>
                <a:cs typeface="Arial" panose="020B0604020202020204" pitchFamily="34" charset="0"/>
              </a:rPr>
              <a:t>EIIPM</a:t>
            </a:r>
          </a:p>
          <a:p>
            <a:pPr marL="12700" marR="0" lvl="0" indent="0" algn="ctr" defTabSz="914400" rtl="0" eaLnBrk="1" fontAlgn="auto" latinLnBrk="0" hangingPunct="1">
              <a:lnSpc>
                <a:spcPct val="100000"/>
              </a:lnSpc>
              <a:spcBef>
                <a:spcPct val="0"/>
              </a:spcBef>
              <a:spcAft>
                <a:spcPts val="0"/>
              </a:spcAft>
              <a:buClrTx/>
              <a:buSzTx/>
              <a:buFontTx/>
              <a:buNone/>
              <a:tabLst/>
              <a:defRPr/>
            </a:pPr>
            <a:endParaRPr kumimoji="0" lang="zh-CN" altLang="en-US" sz="3600" b="1" i="0" u="none" strike="noStrike" kern="1200" cap="none" spc="-5" normalizeH="0" baseline="0" noProof="0" dirty="0">
              <a:ln>
                <a:noFill/>
              </a:ln>
              <a:solidFill>
                <a:srgbClr val="92D05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1613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a:extLst>
              <a:ext uri="{FF2B5EF4-FFF2-40B4-BE49-F238E27FC236}">
                <a16:creationId xmlns:a16="http://schemas.microsoft.com/office/drawing/2014/main" id="{0B0C4989-D71E-4415-AACD-AA09C6FD44C6}"/>
              </a:ext>
            </a:extLst>
          </p:cNvPr>
          <p:cNvSpPr txBox="1"/>
          <p:nvPr/>
        </p:nvSpPr>
        <p:spPr>
          <a:xfrm>
            <a:off x="567028" y="466647"/>
            <a:ext cx="7219742"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创新需求爆发</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VS</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创新效率降低</a:t>
            </a:r>
          </a:p>
        </p:txBody>
      </p:sp>
      <p:pic>
        <p:nvPicPr>
          <p:cNvPr id="4" name="图片 3">
            <a:extLst>
              <a:ext uri="{FF2B5EF4-FFF2-40B4-BE49-F238E27FC236}">
                <a16:creationId xmlns:a16="http://schemas.microsoft.com/office/drawing/2014/main" id="{A1B2BBC6-C18E-485D-9A1C-57D25A3E63E5}"/>
              </a:ext>
            </a:extLst>
          </p:cNvPr>
          <p:cNvPicPr>
            <a:picLocks noChangeAspect="1"/>
          </p:cNvPicPr>
          <p:nvPr/>
        </p:nvPicPr>
        <p:blipFill>
          <a:blip r:embed="rId3"/>
          <a:stretch>
            <a:fillRect/>
          </a:stretch>
        </p:blipFill>
        <p:spPr>
          <a:xfrm>
            <a:off x="608888" y="1607720"/>
            <a:ext cx="7422592" cy="4837811"/>
          </a:xfrm>
          <a:prstGeom prst="rect">
            <a:avLst/>
          </a:prstGeom>
        </p:spPr>
      </p:pic>
      <p:sp>
        <p:nvSpPr>
          <p:cNvPr id="5" name="object 2">
            <a:extLst>
              <a:ext uri="{FF2B5EF4-FFF2-40B4-BE49-F238E27FC236}">
                <a16:creationId xmlns:a16="http://schemas.microsoft.com/office/drawing/2014/main" id="{00494C4C-441D-4CD8-B040-0E0C9392854F}"/>
              </a:ext>
            </a:extLst>
          </p:cNvPr>
          <p:cNvSpPr txBox="1"/>
          <p:nvPr/>
        </p:nvSpPr>
        <p:spPr>
          <a:xfrm>
            <a:off x="6495522" y="2871777"/>
            <a:ext cx="5696478" cy="1015663"/>
          </a:xfrm>
          <a:prstGeom prst="rect">
            <a:avLst/>
          </a:prstGeom>
        </p:spPr>
        <p:txBody>
          <a:bodyPr wrap="square">
            <a:spAutoFit/>
          </a:bodyPr>
          <a:lstStyle>
            <a:defPPr>
              <a:defRPr lang="zh-CN"/>
            </a:defPPr>
            <a:lvl1pPr>
              <a:defRPr sz="5400" b="1" spc="-94">
                <a:solidFill>
                  <a:srgbClr val="2B9DB9"/>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“过去</a:t>
            </a:r>
            <a:r>
              <a:rPr kumimoji="0" lang="en-US" altLang="zh-CN"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40</a:t>
            </a:r>
            <a:r>
              <a:rPr kumimoji="0" lang="zh-CN" altLang="en-US"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年，全球研发效率降低了</a:t>
            </a:r>
            <a:r>
              <a:rPr kumimoji="0" lang="en-US" altLang="zh-CN"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65</a:t>
            </a:r>
            <a:r>
              <a:rPr kumimoji="0" lang="zh-CN" altLang="en-US"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endParaRPr kumimoji="0" lang="en-US" altLang="zh-CN"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CN" sz="18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en-US" altLang="zh-CN" sz="18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r>
              <a:rPr kumimoji="0" lang="zh-CN" altLang="en-US" sz="18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哈佛商业评论</a:t>
            </a:r>
            <a:r>
              <a:rPr kumimoji="0" lang="en-US" altLang="zh-CN" sz="18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a:t>
            </a:r>
            <a:endParaRPr kumimoji="0" lang="en-US" sz="2400" b="1" i="0" u="none" strike="noStrike" kern="1200" cap="none" spc="-94"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6" name="矩形 5">
            <a:extLst>
              <a:ext uri="{FF2B5EF4-FFF2-40B4-BE49-F238E27FC236}">
                <a16:creationId xmlns:a16="http://schemas.microsoft.com/office/drawing/2014/main" id="{E40FCF40-C969-484C-B10E-B99BC18C1507}"/>
              </a:ext>
            </a:extLst>
          </p:cNvPr>
          <p:cNvSpPr/>
          <p:nvPr/>
        </p:nvSpPr>
        <p:spPr>
          <a:xfrm>
            <a:off x="517270" y="1059282"/>
            <a:ext cx="8905002" cy="400110"/>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新市场、新产品、技术融合对创新的需求呈现爆发趋势，对创新的要求也更高</a:t>
            </a:r>
          </a:p>
        </p:txBody>
      </p:sp>
    </p:spTree>
    <p:extLst>
      <p:ext uri="{BB962C8B-B14F-4D97-AF65-F5344CB8AC3E}">
        <p14:creationId xmlns:p14="http://schemas.microsoft.com/office/powerpoint/2010/main" val="13965200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CC67C8E-5B65-4FE5-9076-34FB12539400}"/>
              </a:ext>
            </a:extLst>
          </p:cNvPr>
          <p:cNvSpPr/>
          <p:nvPr/>
        </p:nvSpPr>
        <p:spPr>
          <a:xfrm>
            <a:off x="817083" y="1402797"/>
            <a:ext cx="11193894" cy="499624"/>
          </a:xfrm>
          <a:prstGeom prst="rect">
            <a:avLst/>
          </a:prstGeom>
        </p:spPr>
        <p:txBody>
          <a:bodyPr wrap="square">
            <a:spAutoFit/>
          </a:bodyPr>
          <a:lstStyle/>
          <a:p>
            <a:pPr>
              <a:lnSpc>
                <a:spcPct val="150000"/>
              </a:lnSpc>
            </a:pPr>
            <a:r>
              <a:rPr lang="zh-CN" altLang="en-US" sz="2000" dirty="0">
                <a:solidFill>
                  <a:srgbClr val="71B900"/>
                </a:solidFill>
                <a:latin typeface="微软雅黑" pitchFamily="34" charset="-122"/>
                <a:ea typeface="微软雅黑" pitchFamily="34" charset="-122"/>
              </a:rPr>
              <a:t>专利地图</a:t>
            </a:r>
            <a:r>
              <a:rPr lang="zh-CN" altLang="en-US" sz="2000" dirty="0">
                <a:solidFill>
                  <a:schemeClr val="tx1">
                    <a:lumMod val="65000"/>
                    <a:lumOff val="35000"/>
                  </a:schemeClr>
                </a:solidFill>
                <a:latin typeface="微软雅黑" pitchFamily="34" charset="-122"/>
                <a:ea typeface="微软雅黑" pitchFamily="34" charset="-122"/>
              </a:rPr>
              <a:t>基于</a:t>
            </a:r>
            <a:r>
              <a:rPr lang="zh-CN" altLang="en-US" sz="2000" dirty="0">
                <a:solidFill>
                  <a:srgbClr val="71B900"/>
                </a:solidFill>
                <a:latin typeface="微软雅黑" pitchFamily="34" charset="-122"/>
                <a:ea typeface="微软雅黑" pitchFamily="34" charset="-122"/>
              </a:rPr>
              <a:t>文本聚类语义解析和机器学习</a:t>
            </a:r>
            <a:r>
              <a:rPr lang="zh-CN" altLang="en-US" sz="2000" dirty="0">
                <a:solidFill>
                  <a:schemeClr val="tx1">
                    <a:lumMod val="65000"/>
                    <a:lumOff val="35000"/>
                  </a:schemeClr>
                </a:solidFill>
                <a:latin typeface="微软雅黑" pitchFamily="34" charset="-122"/>
                <a:ea typeface="微软雅黑" pitchFamily="34" charset="-122"/>
              </a:rPr>
              <a:t>等技术将专利数据通过</a:t>
            </a:r>
            <a:r>
              <a:rPr lang="en-US" altLang="zh-CN" sz="2000" dirty="0">
                <a:solidFill>
                  <a:schemeClr val="tx1">
                    <a:lumMod val="65000"/>
                    <a:lumOff val="35000"/>
                  </a:schemeClr>
                </a:solidFill>
                <a:latin typeface="微软雅黑" pitchFamily="34" charset="-122"/>
                <a:ea typeface="微软雅黑" pitchFamily="34" charset="-122"/>
              </a:rPr>
              <a:t>3D</a:t>
            </a:r>
            <a:r>
              <a:rPr lang="zh-CN" altLang="en-US" sz="2000" dirty="0">
                <a:solidFill>
                  <a:schemeClr val="tx1">
                    <a:lumMod val="65000"/>
                    <a:lumOff val="35000"/>
                  </a:schemeClr>
                </a:solidFill>
                <a:latin typeface="微软雅黑" pitchFamily="34" charset="-122"/>
                <a:ea typeface="微软雅黑" pitchFamily="34" charset="-122"/>
              </a:rPr>
              <a:t>建模的方式可视化聚类结果</a:t>
            </a:r>
            <a:endParaRPr lang="en-US" altLang="zh-CN" sz="2000" dirty="0">
              <a:solidFill>
                <a:schemeClr val="tx1">
                  <a:lumMod val="65000"/>
                  <a:lumOff val="35000"/>
                </a:schemeClr>
              </a:solidFill>
              <a:latin typeface="微软雅黑" pitchFamily="34" charset="-122"/>
              <a:ea typeface="微软雅黑" pitchFamily="34" charset="-122"/>
            </a:endParaRPr>
          </a:p>
        </p:txBody>
      </p:sp>
      <p:sp>
        <p:nvSpPr>
          <p:cNvPr id="8" name="矩形 7">
            <a:extLst>
              <a:ext uri="{FF2B5EF4-FFF2-40B4-BE49-F238E27FC236}">
                <a16:creationId xmlns:a16="http://schemas.microsoft.com/office/drawing/2014/main" id="{A9EB6F33-BBC4-4B9C-A44A-4C7B539C14EE}"/>
              </a:ext>
            </a:extLst>
          </p:cNvPr>
          <p:cNvSpPr/>
          <p:nvPr/>
        </p:nvSpPr>
        <p:spPr>
          <a:xfrm>
            <a:off x="609601" y="5211478"/>
            <a:ext cx="5521981"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itchFamily="34" charset="-122"/>
                <a:ea typeface="微软雅黑" pitchFamily="34" charset="-122"/>
              </a:rPr>
              <a:t>快速验证创新提案在整个技术领域中的位置，由此判断侵权风险的可能性，降低投入浪费</a:t>
            </a:r>
            <a:endParaRPr lang="en-US" altLang="zh-CN" dirty="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itchFamily="34" charset="-122"/>
                <a:ea typeface="微软雅黑" pitchFamily="34" charset="-122"/>
              </a:rPr>
              <a:t>识别技术空白</a:t>
            </a:r>
            <a:endParaRPr lang="en-US" altLang="zh-CN" dirty="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endParaRPr lang="en-US" altLang="zh-CN" dirty="0">
              <a:solidFill>
                <a:schemeClr val="tx1">
                  <a:lumMod val="65000"/>
                  <a:lumOff val="35000"/>
                </a:schemeClr>
              </a:solidFill>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44EFC67F-36DA-4CBF-8D26-6BF205B55856}"/>
              </a:ext>
            </a:extLst>
          </p:cNvPr>
          <p:cNvSpPr/>
          <p:nvPr/>
        </p:nvSpPr>
        <p:spPr>
          <a:xfrm>
            <a:off x="6705601" y="2267026"/>
            <a:ext cx="5305376" cy="133882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itchFamily="34" charset="-122"/>
                <a:ea typeface="微软雅黑" pitchFamily="34" charset="-122"/>
              </a:rPr>
              <a:t>识别技术领域中的各家公司的技术分布，寻找合作伙伴、新进入者和可并购对象</a:t>
            </a:r>
            <a:endParaRPr lang="en-US" altLang="zh-CN" dirty="0">
              <a:solidFill>
                <a:schemeClr val="tx1">
                  <a:lumMod val="65000"/>
                  <a:lumOff val="35000"/>
                </a:schemeClr>
              </a:solidFill>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dirty="0">
                <a:solidFill>
                  <a:schemeClr val="tx1">
                    <a:lumMod val="65000"/>
                    <a:lumOff val="35000"/>
                  </a:schemeClr>
                </a:solidFill>
                <a:latin typeface="微软雅黑" pitchFamily="34" charset="-122"/>
                <a:ea typeface="微软雅黑" pitchFamily="34" charset="-122"/>
              </a:rPr>
              <a:t>对标竞争对手，识别优劣势</a:t>
            </a:r>
            <a:endParaRPr lang="en-US" altLang="zh-CN" dirty="0">
              <a:solidFill>
                <a:schemeClr val="tx1">
                  <a:lumMod val="65000"/>
                  <a:lumOff val="35000"/>
                </a:schemeClr>
              </a:solidFill>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AFC83AFB-88B0-444B-917F-FCD953F34C53}"/>
              </a:ext>
            </a:extLst>
          </p:cNvPr>
          <p:cNvPicPr>
            <a:picLocks noChangeAspect="1"/>
          </p:cNvPicPr>
          <p:nvPr/>
        </p:nvPicPr>
        <p:blipFill>
          <a:blip r:embed="rId2"/>
          <a:stretch>
            <a:fillRect/>
          </a:stretch>
        </p:blipFill>
        <p:spPr>
          <a:xfrm>
            <a:off x="6705602" y="3643906"/>
            <a:ext cx="5100000" cy="2853147"/>
          </a:xfrm>
          <a:prstGeom prst="rect">
            <a:avLst/>
          </a:prstGeom>
        </p:spPr>
      </p:pic>
      <p:cxnSp>
        <p:nvCxnSpPr>
          <p:cNvPr id="11" name="直接连接符 10">
            <a:extLst>
              <a:ext uri="{FF2B5EF4-FFF2-40B4-BE49-F238E27FC236}">
                <a16:creationId xmlns:a16="http://schemas.microsoft.com/office/drawing/2014/main" id="{8E16EE0E-B09A-43B5-A39C-AFF5D76F1125}"/>
              </a:ext>
            </a:extLst>
          </p:cNvPr>
          <p:cNvCxnSpPr>
            <a:cxnSpLocks/>
          </p:cNvCxnSpPr>
          <p:nvPr/>
        </p:nvCxnSpPr>
        <p:spPr>
          <a:xfrm>
            <a:off x="6282742" y="2267026"/>
            <a:ext cx="0" cy="4470658"/>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pic>
        <p:nvPicPr>
          <p:cNvPr id="13" name="图片 12">
            <a:extLst>
              <a:ext uri="{FF2B5EF4-FFF2-40B4-BE49-F238E27FC236}">
                <a16:creationId xmlns:a16="http://schemas.microsoft.com/office/drawing/2014/main" id="{6A9030D0-6870-4DA7-B621-5232C6F73888}"/>
              </a:ext>
            </a:extLst>
          </p:cNvPr>
          <p:cNvPicPr>
            <a:picLocks noChangeAspect="1"/>
          </p:cNvPicPr>
          <p:nvPr/>
        </p:nvPicPr>
        <p:blipFill>
          <a:blip r:embed="rId3"/>
          <a:stretch>
            <a:fillRect/>
          </a:stretch>
        </p:blipFill>
        <p:spPr>
          <a:xfrm>
            <a:off x="811426" y="2144345"/>
            <a:ext cx="4761905" cy="3076190"/>
          </a:xfrm>
          <a:prstGeom prst="rect">
            <a:avLst/>
          </a:prstGeom>
        </p:spPr>
      </p:pic>
      <p:sp>
        <p:nvSpPr>
          <p:cNvPr id="12" name="矩形 2">
            <a:extLst>
              <a:ext uri="{FF2B5EF4-FFF2-40B4-BE49-F238E27FC236}">
                <a16:creationId xmlns:a16="http://schemas.microsoft.com/office/drawing/2014/main" id="{B80B4112-93A9-4FDE-88DE-B1A260219605}"/>
              </a:ext>
            </a:extLst>
          </p:cNvPr>
          <p:cNvSpPr/>
          <p:nvPr/>
        </p:nvSpPr>
        <p:spPr>
          <a:xfrm>
            <a:off x="534318" y="919653"/>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专利地图</a:t>
            </a:r>
          </a:p>
        </p:txBody>
      </p:sp>
      <p:sp>
        <p:nvSpPr>
          <p:cNvPr id="14" name="矩形 3">
            <a:extLst>
              <a:ext uri="{FF2B5EF4-FFF2-40B4-BE49-F238E27FC236}">
                <a16:creationId xmlns:a16="http://schemas.microsoft.com/office/drawing/2014/main" id="{828427ED-92FD-4F3A-8C27-2E16A0A3C36C}"/>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31730446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5980B47-E3CD-407E-968A-B5CF31DDE618}"/>
              </a:ext>
            </a:extLst>
          </p:cNvPr>
          <p:cNvSpPr/>
          <p:nvPr/>
        </p:nvSpPr>
        <p:spPr>
          <a:xfrm>
            <a:off x="558170" y="927248"/>
            <a:ext cx="4591060" cy="461665"/>
          </a:xfrm>
          <a:prstGeom prst="rect">
            <a:avLst/>
          </a:prstGeom>
        </p:spPr>
        <p:txBody>
          <a:bodyPr wrap="square">
            <a:spAutoFit/>
          </a:bodyPr>
          <a:lstStyle/>
          <a:p>
            <a:r>
              <a:rPr lang="zh-CN" altLang="en-US" sz="2400" b="1" dirty="0">
                <a:latin typeface="+mj-ea"/>
                <a:ea typeface="+mj-ea"/>
                <a:cs typeface="Arial" panose="020B0604020202020204" pitchFamily="34" charset="0"/>
              </a:rPr>
              <a:t>智能分析的</a:t>
            </a:r>
            <a:r>
              <a:rPr lang="en-US" altLang="zh-CN" sz="2400" b="1" dirty="0">
                <a:latin typeface="+mj-ea"/>
                <a:ea typeface="+mj-ea"/>
                <a:cs typeface="Arial" panose="020B0604020202020204" pitchFamily="34" charset="0"/>
              </a:rPr>
              <a:t>8</a:t>
            </a:r>
            <a:r>
              <a:rPr lang="zh-CN" altLang="en-US" sz="2400" b="1" dirty="0">
                <a:latin typeface="+mj-ea"/>
                <a:ea typeface="+mj-ea"/>
                <a:cs typeface="Arial" panose="020B0604020202020204" pitchFamily="34" charset="0"/>
              </a:rPr>
              <a:t>大能力</a:t>
            </a:r>
          </a:p>
        </p:txBody>
      </p:sp>
      <p:sp>
        <p:nvSpPr>
          <p:cNvPr id="6" name="Freeform 81">
            <a:extLst>
              <a:ext uri="{FF2B5EF4-FFF2-40B4-BE49-F238E27FC236}">
                <a16:creationId xmlns:a16="http://schemas.microsoft.com/office/drawing/2014/main" id="{610473F7-E02C-4D04-B6ED-A0BF22AAC232}"/>
              </a:ext>
            </a:extLst>
          </p:cNvPr>
          <p:cNvSpPr/>
          <p:nvPr/>
        </p:nvSpPr>
        <p:spPr>
          <a:xfrm rot="2539609">
            <a:off x="6804734" y="4706635"/>
            <a:ext cx="641147" cy="106866"/>
          </a:xfrm>
          <a:custGeom>
            <a:avLst/>
            <a:gdLst/>
            <a:ahLst/>
            <a:cxnLst/>
            <a:rect l="0" t="0" r="0" b="0"/>
            <a:pathLst>
              <a:path>
                <a:moveTo>
                  <a:pt x="0" y="32211"/>
                </a:moveTo>
                <a:lnTo>
                  <a:pt x="386650" y="32211"/>
                </a:lnTo>
              </a:path>
            </a:pathLst>
          </a:custGeom>
          <a:noFill/>
          <a:ln w="12700" cap="flat" cmpd="sng" algn="ctr">
            <a:solidFill>
              <a:srgbClr val="C64847"/>
            </a:solidFill>
            <a:prstDash val="solid"/>
            <a:headEnd type="oval"/>
            <a:tailEnd type="oval"/>
          </a:ln>
          <a:effectLst/>
        </p:spPr>
      </p:sp>
      <p:sp>
        <p:nvSpPr>
          <p:cNvPr id="7" name="Freeform 82">
            <a:extLst>
              <a:ext uri="{FF2B5EF4-FFF2-40B4-BE49-F238E27FC236}">
                <a16:creationId xmlns:a16="http://schemas.microsoft.com/office/drawing/2014/main" id="{8CCDDA79-E02A-4F6B-A7A1-0AC0281F6720}"/>
              </a:ext>
            </a:extLst>
          </p:cNvPr>
          <p:cNvSpPr/>
          <p:nvPr/>
        </p:nvSpPr>
        <p:spPr>
          <a:xfrm>
            <a:off x="6982031" y="3907830"/>
            <a:ext cx="701802" cy="106866"/>
          </a:xfrm>
          <a:custGeom>
            <a:avLst/>
            <a:gdLst/>
            <a:ahLst/>
            <a:cxnLst/>
            <a:rect l="0" t="0" r="0" b="0"/>
            <a:pathLst>
              <a:path>
                <a:moveTo>
                  <a:pt x="0" y="32211"/>
                </a:moveTo>
                <a:lnTo>
                  <a:pt x="423229" y="32211"/>
                </a:lnTo>
              </a:path>
            </a:pathLst>
          </a:custGeom>
          <a:noFill/>
          <a:ln w="12700" cap="flat" cmpd="sng" algn="ctr">
            <a:solidFill>
              <a:srgbClr val="E88651"/>
            </a:solidFill>
            <a:prstDash val="solid"/>
            <a:headEnd type="oval"/>
            <a:tailEnd type="oval"/>
          </a:ln>
          <a:effectLst/>
        </p:spPr>
      </p:sp>
      <p:sp>
        <p:nvSpPr>
          <p:cNvPr id="8" name="Freeform 83">
            <a:extLst>
              <a:ext uri="{FF2B5EF4-FFF2-40B4-BE49-F238E27FC236}">
                <a16:creationId xmlns:a16="http://schemas.microsoft.com/office/drawing/2014/main" id="{08AA3667-CD4E-4007-916B-6EF5A9B987EC}"/>
              </a:ext>
            </a:extLst>
          </p:cNvPr>
          <p:cNvSpPr/>
          <p:nvPr/>
        </p:nvSpPr>
        <p:spPr>
          <a:xfrm rot="19060391">
            <a:off x="6804734" y="3109025"/>
            <a:ext cx="641147" cy="106866"/>
          </a:xfrm>
          <a:custGeom>
            <a:avLst/>
            <a:gdLst/>
            <a:ahLst/>
            <a:cxnLst/>
            <a:rect l="0" t="0" r="0" b="0"/>
            <a:pathLst>
              <a:path>
                <a:moveTo>
                  <a:pt x="0" y="32211"/>
                </a:moveTo>
                <a:lnTo>
                  <a:pt x="386650" y="32211"/>
                </a:lnTo>
              </a:path>
            </a:pathLst>
          </a:custGeom>
          <a:noFill/>
          <a:ln w="12700" cap="flat" cmpd="sng" algn="ctr">
            <a:solidFill>
              <a:srgbClr val="6BB76D"/>
            </a:solidFill>
            <a:prstDash val="solid"/>
            <a:headEnd type="oval"/>
            <a:tailEnd type="oval"/>
          </a:ln>
          <a:effectLst/>
        </p:spPr>
      </p:sp>
      <p:sp>
        <p:nvSpPr>
          <p:cNvPr id="9" name="Freeform 85">
            <a:extLst>
              <a:ext uri="{FF2B5EF4-FFF2-40B4-BE49-F238E27FC236}">
                <a16:creationId xmlns:a16="http://schemas.microsoft.com/office/drawing/2014/main" id="{F6411006-7EC3-4BA2-95DF-2924EA8D2AE0}"/>
              </a:ext>
            </a:extLst>
          </p:cNvPr>
          <p:cNvSpPr/>
          <p:nvPr/>
        </p:nvSpPr>
        <p:spPr>
          <a:xfrm>
            <a:off x="7206106" y="202862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BB76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lvl="0" algn="ctr" defTabSz="888978">
              <a:lnSpc>
                <a:spcPct val="90000"/>
              </a:lnSpc>
              <a:spcBef>
                <a:spcPct val="0"/>
              </a:spcBef>
              <a:spcAft>
                <a:spcPct val="35000"/>
              </a:spcAft>
              <a:defRPr/>
            </a:pPr>
            <a:r>
              <a:rPr lang="zh-CN" altLang="en-US" dirty="0">
                <a:solidFill>
                  <a:schemeClr val="bg1"/>
                </a:solidFill>
                <a:latin typeface="+mj-ea"/>
                <a:ea typeface="+mj-ea"/>
              </a:rPr>
              <a:t>公司专利维护</a:t>
            </a:r>
            <a:endParaRPr kumimoji="0" lang="en-US" b="0" i="0" u="none" strike="noStrike" kern="0" cap="none" spc="0" normalizeH="0" baseline="0" noProof="0" dirty="0">
              <a:ln>
                <a:noFill/>
              </a:ln>
              <a:solidFill>
                <a:schemeClr val="bg1"/>
              </a:solidFill>
              <a:effectLst/>
              <a:uLnTx/>
              <a:uFillTx/>
              <a:latin typeface="+mj-ea"/>
              <a:ea typeface="+mj-ea"/>
            </a:endParaRPr>
          </a:p>
        </p:txBody>
      </p:sp>
      <p:sp>
        <p:nvSpPr>
          <p:cNvPr id="10" name="Freeform 87">
            <a:extLst>
              <a:ext uri="{FF2B5EF4-FFF2-40B4-BE49-F238E27FC236}">
                <a16:creationId xmlns:a16="http://schemas.microsoft.com/office/drawing/2014/main" id="{A9C58948-F691-4C0B-B0E4-FCF52C1C023C}"/>
              </a:ext>
            </a:extLst>
          </p:cNvPr>
          <p:cNvSpPr/>
          <p:nvPr/>
        </p:nvSpPr>
        <p:spPr>
          <a:xfrm>
            <a:off x="7615500" y="341272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88651"/>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mj-ea"/>
              <a:ea typeface="+mj-ea"/>
            </a:endParaRPr>
          </a:p>
        </p:txBody>
      </p:sp>
      <p:sp>
        <p:nvSpPr>
          <p:cNvPr id="11" name="Freeform 109">
            <a:extLst>
              <a:ext uri="{FF2B5EF4-FFF2-40B4-BE49-F238E27FC236}">
                <a16:creationId xmlns:a16="http://schemas.microsoft.com/office/drawing/2014/main" id="{FBBE3434-1378-4D3C-B7F2-81269A79EDA4}"/>
              </a:ext>
            </a:extLst>
          </p:cNvPr>
          <p:cNvSpPr/>
          <p:nvPr/>
        </p:nvSpPr>
        <p:spPr>
          <a:xfrm>
            <a:off x="5201225" y="3107657"/>
            <a:ext cx="1716950" cy="171756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ysClr val="window" lastClr="FFFFFF">
              <a:lumMod val="85000"/>
            </a:sysClr>
          </a:solidFill>
          <a:ln w="25400" cap="flat" cmpd="sng" algn="ctr">
            <a:no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4800" b="0" i="0" u="none" strike="noStrike" kern="0" cap="none" spc="0" normalizeH="0" baseline="0" noProof="0" dirty="0">
              <a:ln>
                <a:noFill/>
              </a:ln>
              <a:solidFill>
                <a:prstClr val="white"/>
              </a:solidFill>
              <a:effectLst/>
              <a:uLnTx/>
              <a:uFillTx/>
              <a:latin typeface="+mj-ea"/>
              <a:ea typeface="+mj-ea"/>
            </a:endParaRPr>
          </a:p>
        </p:txBody>
      </p:sp>
      <p:sp>
        <p:nvSpPr>
          <p:cNvPr id="12" name="Freeform 28">
            <a:extLst>
              <a:ext uri="{FF2B5EF4-FFF2-40B4-BE49-F238E27FC236}">
                <a16:creationId xmlns:a16="http://schemas.microsoft.com/office/drawing/2014/main" id="{A6E9811D-C502-4B7C-B472-815A4C059013}"/>
              </a:ext>
            </a:extLst>
          </p:cNvPr>
          <p:cNvSpPr/>
          <p:nvPr/>
        </p:nvSpPr>
        <p:spPr>
          <a:xfrm rot="19060391" flipH="1">
            <a:off x="4615779" y="4706635"/>
            <a:ext cx="641147" cy="106866"/>
          </a:xfrm>
          <a:custGeom>
            <a:avLst/>
            <a:gdLst/>
            <a:ahLst/>
            <a:cxnLst/>
            <a:rect l="0" t="0" r="0" b="0"/>
            <a:pathLst>
              <a:path>
                <a:moveTo>
                  <a:pt x="0" y="32211"/>
                </a:moveTo>
                <a:lnTo>
                  <a:pt x="386650" y="32211"/>
                </a:lnTo>
              </a:path>
            </a:pathLst>
          </a:custGeom>
          <a:noFill/>
          <a:ln w="12700" cap="flat" cmpd="sng" algn="ctr">
            <a:solidFill>
              <a:srgbClr val="E66C7D"/>
            </a:solidFill>
            <a:prstDash val="solid"/>
            <a:headEnd type="oval"/>
            <a:tailEnd type="oval"/>
          </a:ln>
          <a:effectLst/>
        </p:spPr>
      </p:sp>
      <p:sp>
        <p:nvSpPr>
          <p:cNvPr id="13" name="Freeform 29">
            <a:extLst>
              <a:ext uri="{FF2B5EF4-FFF2-40B4-BE49-F238E27FC236}">
                <a16:creationId xmlns:a16="http://schemas.microsoft.com/office/drawing/2014/main" id="{4D1A544C-7503-4DFD-B64F-D86046371013}"/>
              </a:ext>
            </a:extLst>
          </p:cNvPr>
          <p:cNvSpPr/>
          <p:nvPr/>
        </p:nvSpPr>
        <p:spPr>
          <a:xfrm flipH="1">
            <a:off x="4420756" y="3907830"/>
            <a:ext cx="701802" cy="106866"/>
          </a:xfrm>
          <a:custGeom>
            <a:avLst/>
            <a:gdLst/>
            <a:ahLst/>
            <a:cxnLst/>
            <a:rect l="0" t="0" r="0" b="0"/>
            <a:pathLst>
              <a:path>
                <a:moveTo>
                  <a:pt x="0" y="32211"/>
                </a:moveTo>
                <a:lnTo>
                  <a:pt x="423229" y="32211"/>
                </a:lnTo>
              </a:path>
            </a:pathLst>
          </a:custGeom>
          <a:noFill/>
          <a:ln w="12700" cap="flat" cmpd="sng" algn="ctr">
            <a:solidFill>
              <a:srgbClr val="60B5CC"/>
            </a:solidFill>
            <a:prstDash val="solid"/>
            <a:headEnd type="oval"/>
            <a:tailEnd type="oval"/>
          </a:ln>
          <a:effectLst/>
        </p:spPr>
      </p:sp>
      <p:sp>
        <p:nvSpPr>
          <p:cNvPr id="14" name="Freeform 30">
            <a:extLst>
              <a:ext uri="{FF2B5EF4-FFF2-40B4-BE49-F238E27FC236}">
                <a16:creationId xmlns:a16="http://schemas.microsoft.com/office/drawing/2014/main" id="{0C3D46A8-5A40-4AB7-9C43-396382169151}"/>
              </a:ext>
            </a:extLst>
          </p:cNvPr>
          <p:cNvSpPr/>
          <p:nvPr/>
        </p:nvSpPr>
        <p:spPr>
          <a:xfrm rot="2539609" flipH="1">
            <a:off x="4615779" y="3109025"/>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15" name="Freeform 31">
            <a:extLst>
              <a:ext uri="{FF2B5EF4-FFF2-40B4-BE49-F238E27FC236}">
                <a16:creationId xmlns:a16="http://schemas.microsoft.com/office/drawing/2014/main" id="{951D50E0-61DA-4540-BFB7-4EC37E383750}"/>
              </a:ext>
            </a:extLst>
          </p:cNvPr>
          <p:cNvSpPr/>
          <p:nvPr/>
        </p:nvSpPr>
        <p:spPr>
          <a:xfrm>
            <a:off x="3728652" y="202862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0AD00"/>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mj-ea"/>
              <a:ea typeface="+mj-ea"/>
            </a:endParaRPr>
          </a:p>
        </p:txBody>
      </p:sp>
      <p:sp>
        <p:nvSpPr>
          <p:cNvPr id="16" name="Freeform 32">
            <a:extLst>
              <a:ext uri="{FF2B5EF4-FFF2-40B4-BE49-F238E27FC236}">
                <a16:creationId xmlns:a16="http://schemas.microsoft.com/office/drawing/2014/main" id="{6991C418-6CD6-41EA-85BE-5E9EB56BC2AF}"/>
              </a:ext>
            </a:extLst>
          </p:cNvPr>
          <p:cNvSpPr/>
          <p:nvPr/>
        </p:nvSpPr>
        <p:spPr>
          <a:xfrm>
            <a:off x="3366140" y="341272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0B5CC"/>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r>
              <a:rPr lang="zh-CN" altLang="en-US" kern="0" dirty="0">
                <a:solidFill>
                  <a:prstClr val="white"/>
                </a:solidFill>
                <a:latin typeface="+mj-ea"/>
                <a:ea typeface="+mj-ea"/>
              </a:rPr>
              <a:t>专利价值评估</a:t>
            </a:r>
            <a:endParaRPr kumimoji="0" lang="en-US" b="0" i="0" u="none" strike="noStrike" kern="0" cap="none" spc="0" normalizeH="0" baseline="0" noProof="0" dirty="0">
              <a:ln>
                <a:noFill/>
              </a:ln>
              <a:solidFill>
                <a:prstClr val="white"/>
              </a:solidFill>
              <a:effectLst/>
              <a:uLnTx/>
              <a:uFillTx/>
              <a:latin typeface="+mj-ea"/>
              <a:ea typeface="+mj-ea"/>
            </a:endParaRPr>
          </a:p>
        </p:txBody>
      </p:sp>
      <p:sp>
        <p:nvSpPr>
          <p:cNvPr id="17" name="Freeform 33">
            <a:extLst>
              <a:ext uri="{FF2B5EF4-FFF2-40B4-BE49-F238E27FC236}">
                <a16:creationId xmlns:a16="http://schemas.microsoft.com/office/drawing/2014/main" id="{C6E61550-1385-4BA4-ACFC-2FE67B7DA54C}"/>
              </a:ext>
            </a:extLst>
          </p:cNvPr>
          <p:cNvSpPr/>
          <p:nvPr/>
        </p:nvSpPr>
        <p:spPr>
          <a:xfrm>
            <a:off x="3750136" y="482041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sp>
        <p:nvSpPr>
          <p:cNvPr id="28" name="Freeform 5">
            <a:extLst>
              <a:ext uri="{FF2B5EF4-FFF2-40B4-BE49-F238E27FC236}">
                <a16:creationId xmlns:a16="http://schemas.microsoft.com/office/drawing/2014/main" id="{53620CE2-0F80-4BE0-92AF-8C1A9F82F02D}"/>
              </a:ext>
            </a:extLst>
          </p:cNvPr>
          <p:cNvSpPr>
            <a:spLocks noEditPoints="1"/>
          </p:cNvSpPr>
          <p:nvPr/>
        </p:nvSpPr>
        <p:spPr bwMode="auto">
          <a:xfrm>
            <a:off x="7509326" y="5123746"/>
            <a:ext cx="490236" cy="49041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mj-ea"/>
              <a:ea typeface="+mj-ea"/>
            </a:endParaRPr>
          </a:p>
        </p:txBody>
      </p:sp>
      <p:sp>
        <p:nvSpPr>
          <p:cNvPr id="29" name="Freeform 42">
            <a:extLst>
              <a:ext uri="{FF2B5EF4-FFF2-40B4-BE49-F238E27FC236}">
                <a16:creationId xmlns:a16="http://schemas.microsoft.com/office/drawing/2014/main" id="{3F85C2A1-F3EF-4743-89A1-71BED20E1686}"/>
              </a:ext>
            </a:extLst>
          </p:cNvPr>
          <p:cNvSpPr>
            <a:spLocks noEditPoints="1"/>
          </p:cNvSpPr>
          <p:nvPr/>
        </p:nvSpPr>
        <p:spPr bwMode="auto">
          <a:xfrm>
            <a:off x="5683169" y="3642216"/>
            <a:ext cx="753066" cy="64844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ysClr val="windowText" lastClr="000000">
              <a:lumMod val="50000"/>
              <a:lumOff val="50000"/>
            </a:sysClr>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mj-ea"/>
              <a:ea typeface="+mj-ea"/>
            </a:endParaRPr>
          </a:p>
        </p:txBody>
      </p:sp>
      <p:sp>
        <p:nvSpPr>
          <p:cNvPr id="30" name="Freeform 89">
            <a:extLst>
              <a:ext uri="{FF2B5EF4-FFF2-40B4-BE49-F238E27FC236}">
                <a16:creationId xmlns:a16="http://schemas.microsoft.com/office/drawing/2014/main" id="{34943BE4-C458-40F3-A950-9439E9D065C3}"/>
              </a:ext>
            </a:extLst>
          </p:cNvPr>
          <p:cNvSpPr/>
          <p:nvPr/>
        </p:nvSpPr>
        <p:spPr>
          <a:xfrm>
            <a:off x="5582110" y="556527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mj-ea"/>
              <a:ea typeface="+mj-ea"/>
            </a:endParaRPr>
          </a:p>
        </p:txBody>
      </p:sp>
      <p:sp>
        <p:nvSpPr>
          <p:cNvPr id="31" name="Freeform 89">
            <a:extLst>
              <a:ext uri="{FF2B5EF4-FFF2-40B4-BE49-F238E27FC236}">
                <a16:creationId xmlns:a16="http://schemas.microsoft.com/office/drawing/2014/main" id="{6994FD73-3141-4CA6-A555-F69086386920}"/>
              </a:ext>
            </a:extLst>
          </p:cNvPr>
          <p:cNvSpPr/>
          <p:nvPr/>
        </p:nvSpPr>
        <p:spPr>
          <a:xfrm>
            <a:off x="5442229" y="1315164"/>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mj-ea"/>
              <a:ea typeface="+mj-ea"/>
            </a:endParaRPr>
          </a:p>
        </p:txBody>
      </p:sp>
      <p:sp>
        <p:nvSpPr>
          <p:cNvPr id="32" name="文本框 31">
            <a:extLst>
              <a:ext uri="{FF2B5EF4-FFF2-40B4-BE49-F238E27FC236}">
                <a16:creationId xmlns:a16="http://schemas.microsoft.com/office/drawing/2014/main" id="{71341E16-FF21-4131-832E-2CC1720B4F9B}"/>
              </a:ext>
            </a:extLst>
          </p:cNvPr>
          <p:cNvSpPr txBox="1"/>
          <p:nvPr/>
        </p:nvSpPr>
        <p:spPr>
          <a:xfrm>
            <a:off x="3865118" y="5074019"/>
            <a:ext cx="902955" cy="646331"/>
          </a:xfrm>
          <a:prstGeom prst="rect">
            <a:avLst/>
          </a:prstGeom>
          <a:noFill/>
        </p:spPr>
        <p:txBody>
          <a:bodyPr wrap="square" rtlCol="0">
            <a:spAutoFit/>
          </a:bodyPr>
          <a:lstStyle/>
          <a:p>
            <a:r>
              <a:rPr lang="zh-CN" altLang="en-US" dirty="0">
                <a:solidFill>
                  <a:schemeClr val="bg1"/>
                </a:solidFill>
                <a:latin typeface="+mj-ea"/>
                <a:ea typeface="+mj-ea"/>
              </a:rPr>
              <a:t>诉讼威胁评估</a:t>
            </a:r>
          </a:p>
        </p:txBody>
      </p:sp>
      <p:sp>
        <p:nvSpPr>
          <p:cNvPr id="34" name="文本框 33">
            <a:extLst>
              <a:ext uri="{FF2B5EF4-FFF2-40B4-BE49-F238E27FC236}">
                <a16:creationId xmlns:a16="http://schemas.microsoft.com/office/drawing/2014/main" id="{9115382A-A0A0-4F46-A02D-F0564294FFE4}"/>
              </a:ext>
            </a:extLst>
          </p:cNvPr>
          <p:cNvSpPr txBox="1"/>
          <p:nvPr/>
        </p:nvSpPr>
        <p:spPr>
          <a:xfrm>
            <a:off x="3947743" y="2244961"/>
            <a:ext cx="902955" cy="646331"/>
          </a:xfrm>
          <a:prstGeom prst="rect">
            <a:avLst/>
          </a:prstGeom>
          <a:noFill/>
        </p:spPr>
        <p:txBody>
          <a:bodyPr wrap="square" rtlCol="0">
            <a:spAutoFit/>
          </a:bodyPr>
          <a:lstStyle/>
          <a:p>
            <a:r>
              <a:rPr lang="zh-CN" altLang="en-US" dirty="0">
                <a:solidFill>
                  <a:schemeClr val="bg1"/>
                </a:solidFill>
                <a:latin typeface="+mj-ea"/>
                <a:ea typeface="+mj-ea"/>
              </a:rPr>
              <a:t>创新</a:t>
            </a:r>
            <a:endParaRPr lang="en-US" altLang="zh-CN" dirty="0">
              <a:solidFill>
                <a:schemeClr val="bg1"/>
              </a:solidFill>
              <a:latin typeface="+mj-ea"/>
              <a:ea typeface="+mj-ea"/>
            </a:endParaRPr>
          </a:p>
          <a:p>
            <a:r>
              <a:rPr lang="zh-CN" altLang="en-US" dirty="0">
                <a:solidFill>
                  <a:schemeClr val="bg1"/>
                </a:solidFill>
                <a:latin typeface="+mj-ea"/>
                <a:ea typeface="+mj-ea"/>
              </a:rPr>
              <a:t>词云</a:t>
            </a:r>
          </a:p>
        </p:txBody>
      </p:sp>
      <p:sp>
        <p:nvSpPr>
          <p:cNvPr id="35" name="文本框 34">
            <a:extLst>
              <a:ext uri="{FF2B5EF4-FFF2-40B4-BE49-F238E27FC236}">
                <a16:creationId xmlns:a16="http://schemas.microsoft.com/office/drawing/2014/main" id="{5A338B2F-270C-40AF-85E7-58232918B18F}"/>
              </a:ext>
            </a:extLst>
          </p:cNvPr>
          <p:cNvSpPr txBox="1"/>
          <p:nvPr/>
        </p:nvSpPr>
        <p:spPr>
          <a:xfrm>
            <a:off x="5684280" y="1527164"/>
            <a:ext cx="902955" cy="646331"/>
          </a:xfrm>
          <a:prstGeom prst="rect">
            <a:avLst/>
          </a:prstGeom>
          <a:noFill/>
        </p:spPr>
        <p:txBody>
          <a:bodyPr wrap="square" rtlCol="0">
            <a:spAutoFit/>
          </a:bodyPr>
          <a:lstStyle/>
          <a:p>
            <a:r>
              <a:rPr lang="zh-CN" altLang="en-US" dirty="0">
                <a:solidFill>
                  <a:schemeClr val="bg1"/>
                </a:solidFill>
                <a:latin typeface="+mj-ea"/>
                <a:ea typeface="+mj-ea"/>
              </a:rPr>
              <a:t>公司</a:t>
            </a:r>
            <a:endParaRPr lang="en-US" altLang="zh-CN" dirty="0">
              <a:solidFill>
                <a:schemeClr val="bg1"/>
              </a:solidFill>
              <a:latin typeface="+mj-ea"/>
              <a:ea typeface="+mj-ea"/>
            </a:endParaRPr>
          </a:p>
          <a:p>
            <a:r>
              <a:rPr lang="zh-CN" altLang="en-US" dirty="0">
                <a:solidFill>
                  <a:schemeClr val="bg1"/>
                </a:solidFill>
                <a:latin typeface="+mj-ea"/>
                <a:ea typeface="+mj-ea"/>
              </a:rPr>
              <a:t>分析</a:t>
            </a:r>
          </a:p>
        </p:txBody>
      </p:sp>
      <p:sp>
        <p:nvSpPr>
          <p:cNvPr id="36" name="Freeform 89">
            <a:extLst>
              <a:ext uri="{FF2B5EF4-FFF2-40B4-BE49-F238E27FC236}">
                <a16:creationId xmlns:a16="http://schemas.microsoft.com/office/drawing/2014/main" id="{0EC72D24-9BCF-4B7A-A90D-202AF66CCBEF}"/>
              </a:ext>
            </a:extLst>
          </p:cNvPr>
          <p:cNvSpPr/>
          <p:nvPr/>
        </p:nvSpPr>
        <p:spPr>
          <a:xfrm>
            <a:off x="7225094" y="482041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mj-ea"/>
              <a:ea typeface="+mj-ea"/>
            </a:endParaRPr>
          </a:p>
        </p:txBody>
      </p:sp>
      <p:sp>
        <p:nvSpPr>
          <p:cNvPr id="37" name="Freeform 85">
            <a:extLst>
              <a:ext uri="{FF2B5EF4-FFF2-40B4-BE49-F238E27FC236}">
                <a16:creationId xmlns:a16="http://schemas.microsoft.com/office/drawing/2014/main" id="{3CA2F669-1512-4420-8E5D-5066B451455B}"/>
              </a:ext>
            </a:extLst>
          </p:cNvPr>
          <p:cNvSpPr/>
          <p:nvPr/>
        </p:nvSpPr>
        <p:spPr>
          <a:xfrm>
            <a:off x="5589811" y="556527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2DB4CE"/>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algn="ctr"/>
            <a:r>
              <a:rPr lang="zh-CN" altLang="en-US" dirty="0">
                <a:solidFill>
                  <a:schemeClr val="bg1"/>
                </a:solidFill>
                <a:latin typeface="+mj-ea"/>
                <a:ea typeface="+mj-ea"/>
              </a:rPr>
              <a:t>诉讼历  史分析</a:t>
            </a:r>
          </a:p>
        </p:txBody>
      </p:sp>
      <p:sp>
        <p:nvSpPr>
          <p:cNvPr id="38" name="文本框 37">
            <a:extLst>
              <a:ext uri="{FF2B5EF4-FFF2-40B4-BE49-F238E27FC236}">
                <a16:creationId xmlns:a16="http://schemas.microsoft.com/office/drawing/2014/main" id="{389F23FF-08F4-4C2A-8B10-2871C5AF3B3D}"/>
              </a:ext>
            </a:extLst>
          </p:cNvPr>
          <p:cNvSpPr txBox="1"/>
          <p:nvPr/>
        </p:nvSpPr>
        <p:spPr>
          <a:xfrm>
            <a:off x="7739136" y="3686482"/>
            <a:ext cx="902955" cy="590931"/>
          </a:xfrm>
          <a:prstGeom prst="rect">
            <a:avLst/>
          </a:prstGeom>
          <a:noFill/>
        </p:spPr>
        <p:txBody>
          <a:bodyPr wrap="square" rtlCol="0">
            <a:spAutoFit/>
          </a:bodyPr>
          <a:lstStyle/>
          <a:p>
            <a:pPr lvl="0" algn="ctr" defTabSz="888978">
              <a:lnSpc>
                <a:spcPct val="90000"/>
              </a:lnSpc>
              <a:spcBef>
                <a:spcPct val="0"/>
              </a:spcBef>
              <a:spcAft>
                <a:spcPct val="35000"/>
              </a:spcAft>
              <a:defRPr/>
            </a:pPr>
            <a:r>
              <a:rPr lang="zh-CN" altLang="en-US" dirty="0">
                <a:solidFill>
                  <a:schemeClr val="bg1"/>
                </a:solidFill>
                <a:latin typeface="+mj-ea"/>
                <a:ea typeface="+mj-ea"/>
              </a:rPr>
              <a:t>专利许可转让</a:t>
            </a:r>
            <a:endParaRPr lang="en-US" altLang="zh-CN" kern="0" dirty="0">
              <a:solidFill>
                <a:schemeClr val="bg1"/>
              </a:solidFill>
              <a:latin typeface="+mj-ea"/>
              <a:ea typeface="+mj-ea"/>
            </a:endParaRPr>
          </a:p>
        </p:txBody>
      </p:sp>
      <p:sp>
        <p:nvSpPr>
          <p:cNvPr id="39" name="文本框 38">
            <a:extLst>
              <a:ext uri="{FF2B5EF4-FFF2-40B4-BE49-F238E27FC236}">
                <a16:creationId xmlns:a16="http://schemas.microsoft.com/office/drawing/2014/main" id="{15720A6D-4F24-4AF4-9973-E8C7BDFDB498}"/>
              </a:ext>
            </a:extLst>
          </p:cNvPr>
          <p:cNvSpPr txBox="1"/>
          <p:nvPr/>
        </p:nvSpPr>
        <p:spPr>
          <a:xfrm>
            <a:off x="7336366" y="5065672"/>
            <a:ext cx="902955" cy="590931"/>
          </a:xfrm>
          <a:prstGeom prst="rect">
            <a:avLst/>
          </a:prstGeom>
          <a:noFill/>
        </p:spPr>
        <p:txBody>
          <a:bodyPr wrap="square" rtlCol="0">
            <a:spAutoFit/>
          </a:bodyPr>
          <a:lstStyle/>
          <a:p>
            <a:pPr lvl="0" algn="ctr" defTabSz="888978">
              <a:lnSpc>
                <a:spcPct val="90000"/>
              </a:lnSpc>
              <a:spcBef>
                <a:spcPct val="0"/>
              </a:spcBef>
              <a:spcAft>
                <a:spcPct val="35000"/>
              </a:spcAft>
              <a:defRPr/>
            </a:pPr>
            <a:r>
              <a:rPr lang="zh-CN" altLang="en-US" dirty="0">
                <a:solidFill>
                  <a:schemeClr val="bg1"/>
                </a:solidFill>
                <a:latin typeface="+mj-ea"/>
                <a:ea typeface="+mj-ea"/>
              </a:rPr>
              <a:t>公司模拟合并</a:t>
            </a:r>
            <a:endParaRPr lang="en-US" altLang="zh-CN" kern="0" dirty="0">
              <a:solidFill>
                <a:schemeClr val="bg1"/>
              </a:solidFill>
              <a:latin typeface="+mj-ea"/>
              <a:ea typeface="+mj-ea"/>
            </a:endParaRPr>
          </a:p>
        </p:txBody>
      </p:sp>
      <p:sp>
        <p:nvSpPr>
          <p:cNvPr id="40" name="Freeform 30">
            <a:extLst>
              <a:ext uri="{FF2B5EF4-FFF2-40B4-BE49-F238E27FC236}">
                <a16:creationId xmlns:a16="http://schemas.microsoft.com/office/drawing/2014/main" id="{F5110920-2B24-41D0-97EC-E30A0130B15B}"/>
              </a:ext>
            </a:extLst>
          </p:cNvPr>
          <p:cNvSpPr/>
          <p:nvPr/>
        </p:nvSpPr>
        <p:spPr>
          <a:xfrm rot="5400000" flipH="1">
            <a:off x="5707554" y="2624273"/>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41" name="Freeform 30">
            <a:extLst>
              <a:ext uri="{FF2B5EF4-FFF2-40B4-BE49-F238E27FC236}">
                <a16:creationId xmlns:a16="http://schemas.microsoft.com/office/drawing/2014/main" id="{E42C82B8-5DEF-4AF3-B681-AD67EF9E9277}"/>
              </a:ext>
            </a:extLst>
          </p:cNvPr>
          <p:cNvSpPr/>
          <p:nvPr/>
        </p:nvSpPr>
        <p:spPr>
          <a:xfrm rot="5400000" flipH="1">
            <a:off x="5750362" y="4972351"/>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44" name="矩形 43">
            <a:extLst>
              <a:ext uri="{FF2B5EF4-FFF2-40B4-BE49-F238E27FC236}">
                <a16:creationId xmlns:a16="http://schemas.microsoft.com/office/drawing/2014/main" id="{B0F0323E-0A08-49E6-984F-EB9922FCE22F}"/>
              </a:ext>
            </a:extLst>
          </p:cNvPr>
          <p:cNvSpPr/>
          <p:nvPr/>
        </p:nvSpPr>
        <p:spPr>
          <a:xfrm>
            <a:off x="1033443" y="2396504"/>
            <a:ext cx="2646878" cy="338554"/>
          </a:xfrm>
          <a:prstGeom prst="rect">
            <a:avLst/>
          </a:prstGeom>
        </p:spPr>
        <p:txBody>
          <a:bodyPr wrap="none">
            <a:spAutoFit/>
          </a:bodyPr>
          <a:lstStyle/>
          <a:p>
            <a:r>
              <a:rPr lang="zh-CN" altLang="en-US" sz="1600" dirty="0">
                <a:solidFill>
                  <a:schemeClr val="tx1">
                    <a:lumMod val="65000"/>
                    <a:lumOff val="35000"/>
                  </a:schemeClr>
                </a:solidFill>
                <a:latin typeface="+mj-ea"/>
                <a:ea typeface="+mj-ea"/>
              </a:rPr>
              <a:t>了解技术领域内的研发热点</a:t>
            </a:r>
          </a:p>
        </p:txBody>
      </p:sp>
      <p:sp>
        <p:nvSpPr>
          <p:cNvPr id="45" name="矩形 44">
            <a:extLst>
              <a:ext uri="{FF2B5EF4-FFF2-40B4-BE49-F238E27FC236}">
                <a16:creationId xmlns:a16="http://schemas.microsoft.com/office/drawing/2014/main" id="{95DD6518-D3CC-4CA2-9903-A22BA0364768}"/>
              </a:ext>
            </a:extLst>
          </p:cNvPr>
          <p:cNvSpPr/>
          <p:nvPr/>
        </p:nvSpPr>
        <p:spPr>
          <a:xfrm>
            <a:off x="8759611" y="3845419"/>
            <a:ext cx="3528530" cy="338554"/>
          </a:xfrm>
          <a:prstGeom prst="rect">
            <a:avLst/>
          </a:prstGeom>
        </p:spPr>
        <p:txBody>
          <a:bodyPr wrap="none">
            <a:spAutoFit/>
          </a:bodyPr>
          <a:lstStyle/>
          <a:p>
            <a:r>
              <a:rPr lang="zh-CN" altLang="en-US" sz="1600" dirty="0">
                <a:solidFill>
                  <a:schemeClr val="tx1">
                    <a:lumMod val="65000"/>
                    <a:lumOff val="35000"/>
                  </a:schemeClr>
                </a:solidFill>
                <a:latin typeface="+mj-ea"/>
                <a:ea typeface="+mj-ea"/>
              </a:rPr>
              <a:t>寻找最合适的公司进行专利许可转让</a:t>
            </a:r>
          </a:p>
        </p:txBody>
      </p:sp>
      <p:sp>
        <p:nvSpPr>
          <p:cNvPr id="46" name="矩形 45">
            <a:extLst>
              <a:ext uri="{FF2B5EF4-FFF2-40B4-BE49-F238E27FC236}">
                <a16:creationId xmlns:a16="http://schemas.microsoft.com/office/drawing/2014/main" id="{6BC2537F-1C5B-4CAE-B41A-8A9933B7AA10}"/>
              </a:ext>
            </a:extLst>
          </p:cNvPr>
          <p:cNvSpPr/>
          <p:nvPr/>
        </p:nvSpPr>
        <p:spPr>
          <a:xfrm>
            <a:off x="8321769" y="2412235"/>
            <a:ext cx="3672800" cy="338554"/>
          </a:xfrm>
          <a:prstGeom prst="rect">
            <a:avLst/>
          </a:prstGeom>
        </p:spPr>
        <p:txBody>
          <a:bodyPr wrap="none">
            <a:spAutoFit/>
          </a:bodyPr>
          <a:lstStyle/>
          <a:p>
            <a:r>
              <a:rPr lang="zh-CN" altLang="en-US" sz="1600" dirty="0">
                <a:solidFill>
                  <a:schemeClr val="tx1">
                    <a:lumMod val="65000"/>
                    <a:lumOff val="35000"/>
                  </a:schemeClr>
                </a:solidFill>
                <a:latin typeface="+mj-ea"/>
                <a:ea typeface="+mj-ea"/>
              </a:rPr>
              <a:t>公司专利费用预测，支持专利维护评估</a:t>
            </a:r>
          </a:p>
        </p:txBody>
      </p:sp>
      <p:sp>
        <p:nvSpPr>
          <p:cNvPr id="47" name="矩形 46">
            <a:extLst>
              <a:ext uri="{FF2B5EF4-FFF2-40B4-BE49-F238E27FC236}">
                <a16:creationId xmlns:a16="http://schemas.microsoft.com/office/drawing/2014/main" id="{38A3E323-4ADE-4017-A2F5-89863F70454E}"/>
              </a:ext>
            </a:extLst>
          </p:cNvPr>
          <p:cNvSpPr/>
          <p:nvPr/>
        </p:nvSpPr>
        <p:spPr>
          <a:xfrm>
            <a:off x="8435315" y="5231032"/>
            <a:ext cx="3262432" cy="338554"/>
          </a:xfrm>
          <a:prstGeom prst="rect">
            <a:avLst/>
          </a:prstGeom>
        </p:spPr>
        <p:txBody>
          <a:bodyPr wrap="none">
            <a:spAutoFit/>
          </a:bodyPr>
          <a:lstStyle/>
          <a:p>
            <a:r>
              <a:rPr lang="zh-CN" altLang="en-US" sz="1600" dirty="0">
                <a:solidFill>
                  <a:schemeClr val="tx1">
                    <a:lumMod val="65000"/>
                    <a:lumOff val="35000"/>
                  </a:schemeClr>
                </a:solidFill>
                <a:latin typeface="+mj-ea"/>
                <a:ea typeface="+mj-ea"/>
              </a:rPr>
              <a:t>协助公司并购中的知产调查和评估</a:t>
            </a:r>
          </a:p>
        </p:txBody>
      </p:sp>
      <p:sp>
        <p:nvSpPr>
          <p:cNvPr id="48" name="矩形 47">
            <a:extLst>
              <a:ext uri="{FF2B5EF4-FFF2-40B4-BE49-F238E27FC236}">
                <a16:creationId xmlns:a16="http://schemas.microsoft.com/office/drawing/2014/main" id="{34AB45CB-7C21-41F5-8C7F-A0E305F60DEA}"/>
              </a:ext>
            </a:extLst>
          </p:cNvPr>
          <p:cNvSpPr/>
          <p:nvPr/>
        </p:nvSpPr>
        <p:spPr>
          <a:xfrm>
            <a:off x="6686486" y="6194107"/>
            <a:ext cx="4083169" cy="338554"/>
          </a:xfrm>
          <a:prstGeom prst="rect">
            <a:avLst/>
          </a:prstGeom>
        </p:spPr>
        <p:txBody>
          <a:bodyPr wrap="none">
            <a:spAutoFit/>
          </a:bodyPr>
          <a:lstStyle/>
          <a:p>
            <a:r>
              <a:rPr lang="zh-CN" altLang="en-US" sz="1600" dirty="0">
                <a:solidFill>
                  <a:schemeClr val="tx1">
                    <a:lumMod val="65000"/>
                    <a:lumOff val="35000"/>
                  </a:schemeClr>
                </a:solidFill>
                <a:latin typeface="+mj-ea"/>
                <a:ea typeface="+mj-ea"/>
              </a:rPr>
              <a:t>分析公司的历史诉讼数据，了解其诉讼特点</a:t>
            </a:r>
            <a:endParaRPr lang="zh-CN" altLang="en-US" sz="1400" dirty="0">
              <a:solidFill>
                <a:schemeClr val="tx1">
                  <a:lumMod val="65000"/>
                  <a:lumOff val="35000"/>
                </a:schemeClr>
              </a:solidFill>
              <a:latin typeface="+mj-ea"/>
              <a:ea typeface="+mj-ea"/>
            </a:endParaRPr>
          </a:p>
        </p:txBody>
      </p:sp>
      <p:sp>
        <p:nvSpPr>
          <p:cNvPr id="49" name="矩形 48">
            <a:extLst>
              <a:ext uri="{FF2B5EF4-FFF2-40B4-BE49-F238E27FC236}">
                <a16:creationId xmlns:a16="http://schemas.microsoft.com/office/drawing/2014/main" id="{54A66C84-C71F-4562-A5D4-2C9DECC09977}"/>
              </a:ext>
            </a:extLst>
          </p:cNvPr>
          <p:cNvSpPr/>
          <p:nvPr/>
        </p:nvSpPr>
        <p:spPr>
          <a:xfrm>
            <a:off x="898902" y="5318049"/>
            <a:ext cx="2898940" cy="584775"/>
          </a:xfrm>
          <a:prstGeom prst="rect">
            <a:avLst/>
          </a:prstGeom>
        </p:spPr>
        <p:txBody>
          <a:bodyPr wrap="square">
            <a:spAutoFit/>
          </a:bodyPr>
          <a:lstStyle/>
          <a:p>
            <a:r>
              <a:rPr lang="zh-CN" altLang="en-US" sz="1600" dirty="0">
                <a:solidFill>
                  <a:schemeClr val="tx1">
                    <a:lumMod val="65000"/>
                    <a:lumOff val="35000"/>
                  </a:schemeClr>
                </a:solidFill>
                <a:latin typeface="+mj-ea"/>
                <a:ea typeface="+mj-ea"/>
              </a:rPr>
              <a:t>发现那些诉讼较多的公司、专利</a:t>
            </a:r>
            <a:r>
              <a:rPr lang="en-US" altLang="zh-CN" sz="1600" dirty="0">
                <a:solidFill>
                  <a:schemeClr val="tx1">
                    <a:lumMod val="65000"/>
                    <a:lumOff val="35000"/>
                  </a:schemeClr>
                </a:solidFill>
                <a:latin typeface="+mj-ea"/>
                <a:ea typeface="+mj-ea"/>
              </a:rPr>
              <a:t>\</a:t>
            </a:r>
            <a:r>
              <a:rPr lang="zh-CN" altLang="en-US" sz="1600" dirty="0">
                <a:solidFill>
                  <a:schemeClr val="tx1">
                    <a:lumMod val="65000"/>
                    <a:lumOff val="35000"/>
                  </a:schemeClr>
                </a:solidFill>
                <a:latin typeface="+mj-ea"/>
                <a:ea typeface="+mj-ea"/>
              </a:rPr>
              <a:t>了解侵权风险高危区</a:t>
            </a:r>
          </a:p>
        </p:txBody>
      </p:sp>
      <p:sp>
        <p:nvSpPr>
          <p:cNvPr id="50" name="矩形 49">
            <a:extLst>
              <a:ext uri="{FF2B5EF4-FFF2-40B4-BE49-F238E27FC236}">
                <a16:creationId xmlns:a16="http://schemas.microsoft.com/office/drawing/2014/main" id="{1FD2EA36-4169-48B8-A2EF-D82F07949D0B}"/>
              </a:ext>
            </a:extLst>
          </p:cNvPr>
          <p:cNvSpPr/>
          <p:nvPr/>
        </p:nvSpPr>
        <p:spPr>
          <a:xfrm>
            <a:off x="558170" y="3716490"/>
            <a:ext cx="2798679" cy="584775"/>
          </a:xfrm>
          <a:prstGeom prst="rect">
            <a:avLst/>
          </a:prstGeom>
        </p:spPr>
        <p:txBody>
          <a:bodyPr wrap="square">
            <a:spAutoFit/>
          </a:bodyPr>
          <a:lstStyle/>
          <a:p>
            <a:r>
              <a:rPr lang="zh-CN" altLang="en-US" sz="1600" dirty="0">
                <a:solidFill>
                  <a:schemeClr val="tx1">
                    <a:lumMod val="65000"/>
                    <a:lumOff val="35000"/>
                  </a:schemeClr>
                </a:solidFill>
                <a:latin typeface="+mj-ea"/>
                <a:ea typeface="+mj-ea"/>
              </a:rPr>
              <a:t>评估出最有价值的专利</a:t>
            </a:r>
            <a:r>
              <a:rPr lang="en-US" altLang="zh-CN" sz="1600" dirty="0">
                <a:solidFill>
                  <a:schemeClr val="tx1">
                    <a:lumMod val="65000"/>
                    <a:lumOff val="35000"/>
                  </a:schemeClr>
                </a:solidFill>
                <a:latin typeface="+mj-ea"/>
                <a:ea typeface="+mj-ea"/>
              </a:rPr>
              <a:t>\</a:t>
            </a:r>
            <a:r>
              <a:rPr lang="zh-CN" altLang="en-US" sz="1600" dirty="0">
                <a:solidFill>
                  <a:schemeClr val="tx1">
                    <a:lumMod val="65000"/>
                    <a:lumOff val="35000"/>
                  </a:schemeClr>
                </a:solidFill>
                <a:latin typeface="+mj-ea"/>
                <a:ea typeface="+mj-ea"/>
              </a:rPr>
              <a:t>分析专利组合总价值</a:t>
            </a:r>
            <a:endParaRPr lang="zh-CN" altLang="en-US" sz="1400" dirty="0">
              <a:solidFill>
                <a:schemeClr val="tx1">
                  <a:lumMod val="65000"/>
                  <a:lumOff val="35000"/>
                </a:schemeClr>
              </a:solidFill>
              <a:latin typeface="+mj-ea"/>
              <a:ea typeface="+mj-ea"/>
            </a:endParaRPr>
          </a:p>
        </p:txBody>
      </p:sp>
      <p:sp>
        <p:nvSpPr>
          <p:cNvPr id="51" name="矩形 50">
            <a:extLst>
              <a:ext uri="{FF2B5EF4-FFF2-40B4-BE49-F238E27FC236}">
                <a16:creationId xmlns:a16="http://schemas.microsoft.com/office/drawing/2014/main" id="{6274C9D3-E2FC-478C-B52B-D4A4E77B12A5}"/>
              </a:ext>
            </a:extLst>
          </p:cNvPr>
          <p:cNvSpPr/>
          <p:nvPr/>
        </p:nvSpPr>
        <p:spPr>
          <a:xfrm>
            <a:off x="6587401" y="1536010"/>
            <a:ext cx="5314275" cy="338554"/>
          </a:xfrm>
          <a:prstGeom prst="rect">
            <a:avLst/>
          </a:prstGeom>
        </p:spPr>
        <p:txBody>
          <a:bodyPr wrap="none">
            <a:spAutoFit/>
          </a:bodyPr>
          <a:lstStyle/>
          <a:p>
            <a:r>
              <a:rPr lang="zh-CN" altLang="en-US" sz="1600" dirty="0">
                <a:solidFill>
                  <a:schemeClr val="tx1">
                    <a:lumMod val="65000"/>
                    <a:lumOff val="35000"/>
                  </a:schemeClr>
                </a:solidFill>
                <a:latin typeface="+mj-ea"/>
                <a:ea typeface="+mj-ea"/>
              </a:rPr>
              <a:t>从专利、财务、研发投入等十五个维度全景了解一个公司</a:t>
            </a:r>
          </a:p>
        </p:txBody>
      </p:sp>
      <p:sp>
        <p:nvSpPr>
          <p:cNvPr id="42" name="矩形 3">
            <a:extLst>
              <a:ext uri="{FF2B5EF4-FFF2-40B4-BE49-F238E27FC236}">
                <a16:creationId xmlns:a16="http://schemas.microsoft.com/office/drawing/2014/main" id="{E992A8C1-EC78-4225-8A58-147F8B9FE081}"/>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29540809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EF6B38-F23E-43DA-8804-B8219AE40198}"/>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公司分析</a:t>
            </a:r>
          </a:p>
        </p:txBody>
      </p:sp>
      <p:pic>
        <p:nvPicPr>
          <p:cNvPr id="5" name="图片 4">
            <a:extLst>
              <a:ext uri="{FF2B5EF4-FFF2-40B4-BE49-F238E27FC236}">
                <a16:creationId xmlns:a16="http://schemas.microsoft.com/office/drawing/2014/main" id="{243C9C92-1A2E-4B38-94F7-C2A5B31BDE4F}"/>
              </a:ext>
            </a:extLst>
          </p:cNvPr>
          <p:cNvPicPr>
            <a:picLocks noChangeAspect="1"/>
          </p:cNvPicPr>
          <p:nvPr/>
        </p:nvPicPr>
        <p:blipFill>
          <a:blip r:embed="rId2"/>
          <a:stretch>
            <a:fillRect/>
          </a:stretch>
        </p:blipFill>
        <p:spPr>
          <a:xfrm>
            <a:off x="934453" y="1967883"/>
            <a:ext cx="10315933" cy="4500706"/>
          </a:xfrm>
          <a:prstGeom prst="rect">
            <a:avLst/>
          </a:prstGeom>
          <a:ln>
            <a:solidFill>
              <a:srgbClr val="71B900"/>
            </a:solid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10491560-B617-4900-9398-2936803F387E}"/>
              </a:ext>
            </a:extLst>
          </p:cNvPr>
          <p:cNvSpPr/>
          <p:nvPr/>
        </p:nvSpPr>
        <p:spPr>
          <a:xfrm>
            <a:off x="1122946" y="1403169"/>
            <a:ext cx="10093694" cy="400110"/>
          </a:xfrm>
          <a:prstGeom prst="rect">
            <a:avLst/>
          </a:prstGeom>
        </p:spPr>
        <p:txBody>
          <a:bodyPr wrap="square">
            <a:spAutoFit/>
          </a:bodyPr>
          <a:lstStyle/>
          <a:p>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快速了解某公司全景（</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15</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个模块维度分析），及时了解竞争对手专利布局、创新战略等</a:t>
            </a:r>
          </a:p>
        </p:txBody>
      </p:sp>
      <p:pic>
        <p:nvPicPr>
          <p:cNvPr id="4" name="图片 3">
            <a:extLst>
              <a:ext uri="{FF2B5EF4-FFF2-40B4-BE49-F238E27FC236}">
                <a16:creationId xmlns:a16="http://schemas.microsoft.com/office/drawing/2014/main" id="{D426F1B0-760E-4703-A8D6-B2884F9D4765}"/>
              </a:ext>
            </a:extLst>
          </p:cNvPr>
          <p:cNvPicPr>
            <a:picLocks noChangeAspect="1"/>
          </p:cNvPicPr>
          <p:nvPr/>
        </p:nvPicPr>
        <p:blipFill>
          <a:blip r:embed="rId3"/>
          <a:stretch>
            <a:fillRect/>
          </a:stretch>
        </p:blipFill>
        <p:spPr>
          <a:xfrm>
            <a:off x="2768527" y="3087249"/>
            <a:ext cx="8847619" cy="3495238"/>
          </a:xfrm>
          <a:prstGeom prst="rect">
            <a:avLst/>
          </a:prstGeom>
          <a:ln>
            <a:solidFill>
              <a:srgbClr val="71B900"/>
            </a:solidFill>
          </a:ln>
        </p:spPr>
      </p:pic>
      <p:sp>
        <p:nvSpPr>
          <p:cNvPr id="7" name="矩形 3">
            <a:extLst>
              <a:ext uri="{FF2B5EF4-FFF2-40B4-BE49-F238E27FC236}">
                <a16:creationId xmlns:a16="http://schemas.microsoft.com/office/drawing/2014/main" id="{C4ECA1AD-BDB0-4616-957A-6291C5F4D8D2}"/>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58442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2D9DA1B-53DE-4EEF-AF3D-081EBC389B36}"/>
              </a:ext>
            </a:extLst>
          </p:cNvPr>
          <p:cNvPicPr>
            <a:picLocks noChangeAspect="1"/>
          </p:cNvPicPr>
          <p:nvPr/>
        </p:nvPicPr>
        <p:blipFill>
          <a:blip r:embed="rId2"/>
          <a:stretch>
            <a:fillRect/>
          </a:stretch>
        </p:blipFill>
        <p:spPr>
          <a:xfrm>
            <a:off x="571498" y="2088248"/>
            <a:ext cx="11219047" cy="4285714"/>
          </a:xfrm>
          <a:prstGeom prst="rect">
            <a:avLst/>
          </a:prstGeom>
          <a:ln>
            <a:solidFill>
              <a:srgbClr val="71B900"/>
            </a:solid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EF7D60BA-54C9-4986-BE4A-3CEBB0BF796C}"/>
              </a:ext>
            </a:extLst>
          </p:cNvPr>
          <p:cNvSpPr/>
          <p:nvPr/>
        </p:nvSpPr>
        <p:spPr>
          <a:xfrm>
            <a:off x="877260" y="1468046"/>
            <a:ext cx="11307120" cy="400110"/>
          </a:xfrm>
          <a:prstGeom prst="rect">
            <a:avLst/>
          </a:prstGeom>
        </p:spPr>
        <p:txBody>
          <a:bodyPr wrap="square">
            <a:spAutoFit/>
          </a:bodyPr>
          <a:lstStyle/>
          <a:p>
            <a:r>
              <a:rPr lang="zh-CN" altLang="en-US" sz="2000" dirty="0">
                <a:solidFill>
                  <a:schemeClr val="tx1">
                    <a:lumMod val="65000"/>
                    <a:lumOff val="35000"/>
                  </a:schemeClr>
                </a:solidFill>
                <a:latin typeface="+mj-ea"/>
                <a:ea typeface="+mj-ea"/>
              </a:rPr>
              <a:t>深入分析某公司的历史</a:t>
            </a:r>
            <a:r>
              <a:rPr lang="zh-CN" altLang="en-US" sz="2000" dirty="0">
                <a:solidFill>
                  <a:srgbClr val="71B900"/>
                </a:solidFill>
                <a:latin typeface="+mj-ea"/>
                <a:ea typeface="+mj-ea"/>
              </a:rPr>
              <a:t>诉讼数据</a:t>
            </a:r>
            <a:r>
              <a:rPr lang="zh-CN" altLang="en-US" sz="2000" dirty="0">
                <a:solidFill>
                  <a:schemeClr val="tx1">
                    <a:lumMod val="65000"/>
                    <a:lumOff val="35000"/>
                  </a:schemeClr>
                </a:solidFill>
                <a:latin typeface="+mj-ea"/>
                <a:ea typeface="+mj-ea"/>
              </a:rPr>
              <a:t>，了解其强势、优势领域，诉讼特点，为</a:t>
            </a:r>
            <a:r>
              <a:rPr lang="zh-CN" altLang="en-US" sz="2000" dirty="0">
                <a:solidFill>
                  <a:srgbClr val="71B900"/>
                </a:solidFill>
                <a:latin typeface="+mj-ea"/>
                <a:ea typeface="+mj-ea"/>
              </a:rPr>
              <a:t>风险防范及应对</a:t>
            </a:r>
            <a:r>
              <a:rPr lang="zh-CN" altLang="en-US" sz="2000" dirty="0">
                <a:solidFill>
                  <a:schemeClr val="tx1">
                    <a:lumMod val="65000"/>
                    <a:lumOff val="35000"/>
                  </a:schemeClr>
                </a:solidFill>
                <a:latin typeface="+mj-ea"/>
                <a:ea typeface="+mj-ea"/>
              </a:rPr>
              <a:t>提供支持。</a:t>
            </a:r>
          </a:p>
        </p:txBody>
      </p:sp>
      <p:sp>
        <p:nvSpPr>
          <p:cNvPr id="8" name="矩形 7">
            <a:extLst>
              <a:ext uri="{FF2B5EF4-FFF2-40B4-BE49-F238E27FC236}">
                <a16:creationId xmlns:a16="http://schemas.microsoft.com/office/drawing/2014/main" id="{74274EE3-6D65-4841-9299-E9B5234056DB}"/>
              </a:ext>
            </a:extLst>
          </p:cNvPr>
          <p:cNvSpPr/>
          <p:nvPr/>
        </p:nvSpPr>
        <p:spPr>
          <a:xfrm>
            <a:off x="1594975" y="2093020"/>
            <a:ext cx="2981838" cy="369332"/>
          </a:xfrm>
          <a:prstGeom prst="rect">
            <a:avLst/>
          </a:prstGeom>
        </p:spPr>
        <p:txBody>
          <a:bodyPr wrap="square">
            <a:spAutoFit/>
          </a:bodyPr>
          <a:lstStyle/>
          <a:p>
            <a:r>
              <a:rPr lang="zh-CN" altLang="en-US" dirty="0">
                <a:solidFill>
                  <a:schemeClr val="tx1">
                    <a:lumMod val="65000"/>
                    <a:lumOff val="35000"/>
                  </a:schemeClr>
                </a:solidFill>
                <a:latin typeface="+mj-ea"/>
                <a:ea typeface="+mj-ea"/>
              </a:rPr>
              <a:t>苹果公司诉讼概览</a:t>
            </a:r>
          </a:p>
        </p:txBody>
      </p:sp>
      <p:pic>
        <p:nvPicPr>
          <p:cNvPr id="2" name="图片 1">
            <a:extLst>
              <a:ext uri="{FF2B5EF4-FFF2-40B4-BE49-F238E27FC236}">
                <a16:creationId xmlns:a16="http://schemas.microsoft.com/office/drawing/2014/main" id="{8F8D27A6-3DF7-4029-AD4C-39EF64A16FA1}"/>
              </a:ext>
            </a:extLst>
          </p:cNvPr>
          <p:cNvPicPr>
            <a:picLocks noChangeAspect="1"/>
          </p:cNvPicPr>
          <p:nvPr/>
        </p:nvPicPr>
        <p:blipFill>
          <a:blip r:embed="rId3"/>
          <a:stretch>
            <a:fillRect/>
          </a:stretch>
        </p:blipFill>
        <p:spPr>
          <a:xfrm>
            <a:off x="1031506" y="2573962"/>
            <a:ext cx="10895238" cy="4065812"/>
          </a:xfrm>
          <a:prstGeom prst="rect">
            <a:avLst/>
          </a:prstGeom>
          <a:ln>
            <a:solidFill>
              <a:srgbClr val="71B900"/>
            </a:solidFill>
          </a:ln>
          <a:effectLst>
            <a:outerShdw blurRad="292100" dist="139700" dir="2700000" algn="tl" rotWithShape="0">
              <a:srgbClr val="333333">
                <a:alpha val="65000"/>
              </a:srgbClr>
            </a:outerShdw>
          </a:effectLst>
        </p:spPr>
      </p:pic>
      <p:sp>
        <p:nvSpPr>
          <p:cNvPr id="9" name="矩形 1">
            <a:extLst>
              <a:ext uri="{FF2B5EF4-FFF2-40B4-BE49-F238E27FC236}">
                <a16:creationId xmlns:a16="http://schemas.microsoft.com/office/drawing/2014/main" id="{3BA3BD5D-5BA2-40DD-9BEE-2E3C84BB1EF8}"/>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2-</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诉讼历史分析</a:t>
            </a:r>
          </a:p>
        </p:txBody>
      </p:sp>
      <p:sp>
        <p:nvSpPr>
          <p:cNvPr id="10" name="矩形 3">
            <a:extLst>
              <a:ext uri="{FF2B5EF4-FFF2-40B4-BE49-F238E27FC236}">
                <a16:creationId xmlns:a16="http://schemas.microsoft.com/office/drawing/2014/main" id="{A14FC090-C593-4521-ABA6-7C981ACE8448}"/>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344746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A5AB8F5D-4B88-4162-BA8E-D4DF09F13491}"/>
              </a:ext>
            </a:extLst>
          </p:cNvPr>
          <p:cNvSpPr/>
          <p:nvPr/>
        </p:nvSpPr>
        <p:spPr>
          <a:xfrm>
            <a:off x="1171072" y="1422326"/>
            <a:ext cx="10266949" cy="707886"/>
          </a:xfrm>
          <a:prstGeom prst="rect">
            <a:avLst/>
          </a:prstGeom>
        </p:spPr>
        <p:txBody>
          <a:bodyPr wrap="square">
            <a:spAutoFit/>
          </a:bodyPr>
          <a:lstStyle/>
          <a:p>
            <a:r>
              <a:rPr lang="zh-CN" altLang="en-US" sz="2000" dirty="0">
                <a:solidFill>
                  <a:schemeClr val="tx1">
                    <a:lumMod val="65000"/>
                    <a:lumOff val="35000"/>
                  </a:schemeClr>
                </a:solidFill>
                <a:latin typeface="+mj-ea"/>
                <a:ea typeface="+mj-ea"/>
              </a:rPr>
              <a:t>为权利人的大量优质专利资产快速分析出合适的</a:t>
            </a:r>
            <a:r>
              <a:rPr lang="zh-CN" altLang="en-US" sz="2000" dirty="0">
                <a:solidFill>
                  <a:srgbClr val="71B900"/>
                </a:solidFill>
                <a:latin typeface="+mj-ea"/>
                <a:ea typeface="+mj-ea"/>
              </a:rPr>
              <a:t>许可转让领域及公司</a:t>
            </a:r>
            <a:r>
              <a:rPr lang="zh-CN" altLang="en-US" sz="2000" dirty="0">
                <a:solidFill>
                  <a:schemeClr val="tx1">
                    <a:lumMod val="65000"/>
                    <a:lumOff val="35000"/>
                  </a:schemeClr>
                </a:solidFill>
                <a:latin typeface="+mj-ea"/>
                <a:ea typeface="+mj-ea"/>
              </a:rPr>
              <a:t>，同时也可为专利受让工作提供支持。如为浙江大学</a:t>
            </a:r>
            <a:r>
              <a:rPr lang="en-US" altLang="zh-CN" sz="2000" dirty="0">
                <a:solidFill>
                  <a:schemeClr val="tx1">
                    <a:lumMod val="65000"/>
                    <a:lumOff val="35000"/>
                  </a:schemeClr>
                </a:solidFill>
                <a:latin typeface="+mj-ea"/>
                <a:ea typeface="+mj-ea"/>
              </a:rPr>
              <a:t>CN102538781B</a:t>
            </a:r>
            <a:r>
              <a:rPr lang="zh-CN" altLang="en-US" sz="2000" dirty="0">
                <a:solidFill>
                  <a:schemeClr val="tx1">
                    <a:lumMod val="65000"/>
                    <a:lumOff val="35000"/>
                  </a:schemeClr>
                </a:solidFill>
                <a:latin typeface="+mj-ea"/>
                <a:ea typeface="+mj-ea"/>
              </a:rPr>
              <a:t>这件机器视觉专利寻找可能的转让信息。</a:t>
            </a:r>
            <a:endParaRPr lang="zh-CN" altLang="en-US" sz="2400" dirty="0">
              <a:solidFill>
                <a:schemeClr val="tx1">
                  <a:lumMod val="65000"/>
                  <a:lumOff val="35000"/>
                </a:schemeClr>
              </a:solidFill>
              <a:latin typeface="+mj-ea"/>
              <a:ea typeface="+mj-ea"/>
            </a:endParaRPr>
          </a:p>
        </p:txBody>
      </p:sp>
      <p:pic>
        <p:nvPicPr>
          <p:cNvPr id="3" name="图片 2">
            <a:extLst>
              <a:ext uri="{FF2B5EF4-FFF2-40B4-BE49-F238E27FC236}">
                <a16:creationId xmlns:a16="http://schemas.microsoft.com/office/drawing/2014/main" id="{F93CCB19-5026-41F8-A4C5-CD6486A4B34A}"/>
              </a:ext>
            </a:extLst>
          </p:cNvPr>
          <p:cNvPicPr>
            <a:picLocks noChangeAspect="1"/>
          </p:cNvPicPr>
          <p:nvPr/>
        </p:nvPicPr>
        <p:blipFill>
          <a:blip r:embed="rId2"/>
          <a:stretch>
            <a:fillRect/>
          </a:stretch>
        </p:blipFill>
        <p:spPr>
          <a:xfrm>
            <a:off x="1384790" y="2167642"/>
            <a:ext cx="9228782" cy="4480883"/>
          </a:xfrm>
          <a:prstGeom prst="rect">
            <a:avLst/>
          </a:prstGeom>
          <a:ln>
            <a:solidFill>
              <a:srgbClr val="71B900"/>
            </a:solid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2800C4A-C095-418C-9810-0B50C12980E0}"/>
              </a:ext>
            </a:extLst>
          </p:cNvPr>
          <p:cNvPicPr>
            <a:picLocks noChangeAspect="1"/>
          </p:cNvPicPr>
          <p:nvPr/>
        </p:nvPicPr>
        <p:blipFill>
          <a:blip r:embed="rId3"/>
          <a:stretch>
            <a:fillRect/>
          </a:stretch>
        </p:blipFill>
        <p:spPr>
          <a:xfrm>
            <a:off x="2188028" y="2609286"/>
            <a:ext cx="8846638" cy="4076669"/>
          </a:xfrm>
          <a:prstGeom prst="rect">
            <a:avLst/>
          </a:prstGeom>
          <a:ln>
            <a:solidFill>
              <a:srgbClr val="71B900"/>
            </a:solidFill>
          </a:ln>
          <a:effectLst>
            <a:outerShdw blurRad="292100" dist="139700" dir="2700000" algn="tl" rotWithShape="0">
              <a:srgbClr val="333333">
                <a:alpha val="65000"/>
              </a:srgbClr>
            </a:outerShdw>
          </a:effectLst>
        </p:spPr>
      </p:pic>
      <p:sp>
        <p:nvSpPr>
          <p:cNvPr id="7" name="矩形 1">
            <a:extLst>
              <a:ext uri="{FF2B5EF4-FFF2-40B4-BE49-F238E27FC236}">
                <a16:creationId xmlns:a16="http://schemas.microsoft.com/office/drawing/2014/main" id="{5D9F4B1D-10BC-4492-8D0E-7A588543D47F}"/>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3-</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专利许可受让分析</a:t>
            </a:r>
          </a:p>
        </p:txBody>
      </p:sp>
      <p:sp>
        <p:nvSpPr>
          <p:cNvPr id="10" name="矩形 3">
            <a:extLst>
              <a:ext uri="{FF2B5EF4-FFF2-40B4-BE49-F238E27FC236}">
                <a16:creationId xmlns:a16="http://schemas.microsoft.com/office/drawing/2014/main" id="{BF2D2111-164A-4C1C-B3A5-CF2F082D827D}"/>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60461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FD55184-885E-49C9-B13F-B6A024D71D84}"/>
              </a:ext>
            </a:extLst>
          </p:cNvPr>
          <p:cNvSpPr/>
          <p:nvPr/>
        </p:nvSpPr>
        <p:spPr>
          <a:xfrm>
            <a:off x="1915534" y="1454370"/>
            <a:ext cx="8983579" cy="400110"/>
          </a:xfrm>
          <a:prstGeom prst="rect">
            <a:avLst/>
          </a:prstGeom>
        </p:spPr>
        <p:txBody>
          <a:bodyPr wrap="square">
            <a:spAutoFit/>
          </a:body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有助于回答“这个投资组合对市场、技术和</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IP</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布局的促进作用”</a:t>
            </a:r>
          </a:p>
        </p:txBody>
      </p:sp>
      <p:pic>
        <p:nvPicPr>
          <p:cNvPr id="2" name="图片 1">
            <a:extLst>
              <a:ext uri="{FF2B5EF4-FFF2-40B4-BE49-F238E27FC236}">
                <a16:creationId xmlns:a16="http://schemas.microsoft.com/office/drawing/2014/main" id="{1C021D85-40E7-4292-9376-CD2BB592F967}"/>
              </a:ext>
            </a:extLst>
          </p:cNvPr>
          <p:cNvPicPr>
            <a:picLocks noChangeAspect="1"/>
          </p:cNvPicPr>
          <p:nvPr/>
        </p:nvPicPr>
        <p:blipFill>
          <a:blip r:embed="rId2"/>
          <a:stretch>
            <a:fillRect/>
          </a:stretch>
        </p:blipFill>
        <p:spPr>
          <a:xfrm>
            <a:off x="516999" y="2701126"/>
            <a:ext cx="5161905" cy="2380952"/>
          </a:xfrm>
          <a:prstGeom prst="rect">
            <a:avLst/>
          </a:prstGeom>
        </p:spPr>
      </p:pic>
      <p:pic>
        <p:nvPicPr>
          <p:cNvPr id="7" name="图片 6">
            <a:extLst>
              <a:ext uri="{FF2B5EF4-FFF2-40B4-BE49-F238E27FC236}">
                <a16:creationId xmlns:a16="http://schemas.microsoft.com/office/drawing/2014/main" id="{714B6933-B73F-44BF-9A1F-DE44324DEFE5}"/>
              </a:ext>
            </a:extLst>
          </p:cNvPr>
          <p:cNvPicPr>
            <a:picLocks noChangeAspect="1"/>
          </p:cNvPicPr>
          <p:nvPr/>
        </p:nvPicPr>
        <p:blipFill>
          <a:blip r:embed="rId3"/>
          <a:stretch>
            <a:fillRect/>
          </a:stretch>
        </p:blipFill>
        <p:spPr>
          <a:xfrm>
            <a:off x="4668253" y="2340387"/>
            <a:ext cx="7285714" cy="3580952"/>
          </a:xfrm>
          <a:prstGeom prst="rect">
            <a:avLst/>
          </a:prstGeom>
        </p:spPr>
      </p:pic>
      <p:pic>
        <p:nvPicPr>
          <p:cNvPr id="8" name="图片 7">
            <a:extLst>
              <a:ext uri="{FF2B5EF4-FFF2-40B4-BE49-F238E27FC236}">
                <a16:creationId xmlns:a16="http://schemas.microsoft.com/office/drawing/2014/main" id="{D6B0B27D-27BE-4E0D-AB45-6FEFE804A004}"/>
              </a:ext>
            </a:extLst>
          </p:cNvPr>
          <p:cNvPicPr>
            <a:picLocks noChangeAspect="1"/>
          </p:cNvPicPr>
          <p:nvPr/>
        </p:nvPicPr>
        <p:blipFill>
          <a:blip r:embed="rId4"/>
          <a:stretch>
            <a:fillRect/>
          </a:stretch>
        </p:blipFill>
        <p:spPr>
          <a:xfrm>
            <a:off x="516999" y="2004418"/>
            <a:ext cx="11447615" cy="4124361"/>
          </a:xfrm>
          <a:prstGeom prst="rect">
            <a:avLst/>
          </a:prstGeom>
          <a:ln>
            <a:solidFill>
              <a:srgbClr val="71B900"/>
            </a:solidFill>
          </a:ln>
          <a:effectLst>
            <a:outerShdw blurRad="292100" dist="139700" dir="2700000" algn="tl" rotWithShape="0">
              <a:srgbClr val="333333">
                <a:alpha val="65000"/>
              </a:srgbClr>
            </a:outerShdw>
          </a:effectLst>
        </p:spPr>
      </p:pic>
      <p:sp>
        <p:nvSpPr>
          <p:cNvPr id="9" name="矩形 1">
            <a:extLst>
              <a:ext uri="{FF2B5EF4-FFF2-40B4-BE49-F238E27FC236}">
                <a16:creationId xmlns:a16="http://schemas.microsoft.com/office/drawing/2014/main" id="{7C466B4D-7DB2-4890-9CCE-9989840BF1D4}"/>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4-</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公司模拟合并</a:t>
            </a:r>
          </a:p>
        </p:txBody>
      </p:sp>
      <p:sp>
        <p:nvSpPr>
          <p:cNvPr id="10" name="矩形 3">
            <a:extLst>
              <a:ext uri="{FF2B5EF4-FFF2-40B4-BE49-F238E27FC236}">
                <a16:creationId xmlns:a16="http://schemas.microsoft.com/office/drawing/2014/main" id="{61E3F612-4D44-46CD-9AC9-3A3BEC5A6AC1}"/>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92227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1B3FE95-1575-42B6-8B50-E5407EC78880}"/>
              </a:ext>
            </a:extLst>
          </p:cNvPr>
          <p:cNvSpPr/>
          <p:nvPr/>
        </p:nvSpPr>
        <p:spPr>
          <a:xfrm>
            <a:off x="543169" y="1543754"/>
            <a:ext cx="11389195" cy="369332"/>
          </a:xfrm>
          <a:prstGeom prst="rect">
            <a:avLst/>
          </a:prstGeom>
        </p:spPr>
        <p:txBody>
          <a:bodyPr wrap="square">
            <a:spAutoFit/>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基于专利价值评估，对公司数量庞大的专利进行更优化的</a:t>
            </a:r>
            <a:r>
              <a:rPr lang="zh-CN" altLang="en-US" dirty="0">
                <a:solidFill>
                  <a:srgbClr val="71B900"/>
                </a:solidFill>
                <a:latin typeface="微软雅黑" panose="020B0503020204020204" pitchFamily="34" charset="-122"/>
                <a:ea typeface="微软雅黑" panose="020B0503020204020204" pitchFamily="34" charset="-122"/>
              </a:rPr>
              <a:t>维护管理，方便实现专利分级、费用预测、资产评估</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等。</a:t>
            </a:r>
          </a:p>
        </p:txBody>
      </p:sp>
      <p:pic>
        <p:nvPicPr>
          <p:cNvPr id="7" name="图片 6">
            <a:extLst>
              <a:ext uri="{FF2B5EF4-FFF2-40B4-BE49-F238E27FC236}">
                <a16:creationId xmlns:a16="http://schemas.microsoft.com/office/drawing/2014/main" id="{BB3E39B6-DA01-4007-A11E-C3E357E58F79}"/>
              </a:ext>
            </a:extLst>
          </p:cNvPr>
          <p:cNvPicPr>
            <a:picLocks noChangeAspect="1"/>
          </p:cNvPicPr>
          <p:nvPr/>
        </p:nvPicPr>
        <p:blipFill>
          <a:blip r:embed="rId2"/>
          <a:stretch>
            <a:fillRect/>
          </a:stretch>
        </p:blipFill>
        <p:spPr>
          <a:xfrm>
            <a:off x="646650" y="2251979"/>
            <a:ext cx="11285714" cy="4304762"/>
          </a:xfrm>
          <a:prstGeom prst="rect">
            <a:avLst/>
          </a:prstGeom>
          <a:ln>
            <a:solidFill>
              <a:srgbClr val="71B900"/>
            </a:solid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C0969E26-41C2-4E06-8FB2-B98292CB5900}"/>
              </a:ext>
            </a:extLst>
          </p:cNvPr>
          <p:cNvPicPr>
            <a:picLocks noChangeAspect="1"/>
          </p:cNvPicPr>
          <p:nvPr/>
        </p:nvPicPr>
        <p:blipFill>
          <a:blip r:embed="rId3"/>
          <a:stretch>
            <a:fillRect/>
          </a:stretch>
        </p:blipFill>
        <p:spPr>
          <a:xfrm>
            <a:off x="2262727" y="3584342"/>
            <a:ext cx="9669637" cy="3131596"/>
          </a:xfrm>
          <a:prstGeom prst="rect">
            <a:avLst/>
          </a:prstGeom>
          <a:ln>
            <a:solidFill>
              <a:srgbClr val="71B900"/>
            </a:solidFill>
          </a:ln>
          <a:effectLst>
            <a:outerShdw blurRad="292100" dist="139700" dir="2700000" algn="tl" rotWithShape="0">
              <a:srgbClr val="333333">
                <a:alpha val="65000"/>
              </a:srgbClr>
            </a:outerShdw>
          </a:effectLst>
        </p:spPr>
      </p:pic>
      <p:sp>
        <p:nvSpPr>
          <p:cNvPr id="9" name="矩形 1">
            <a:extLst>
              <a:ext uri="{FF2B5EF4-FFF2-40B4-BE49-F238E27FC236}">
                <a16:creationId xmlns:a16="http://schemas.microsoft.com/office/drawing/2014/main" id="{D4F3EBBA-7654-46AB-8A00-59ADF95953A7}"/>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5-</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专利维护分析</a:t>
            </a:r>
          </a:p>
        </p:txBody>
      </p:sp>
      <p:sp>
        <p:nvSpPr>
          <p:cNvPr id="10" name="矩形 3">
            <a:extLst>
              <a:ext uri="{FF2B5EF4-FFF2-40B4-BE49-F238E27FC236}">
                <a16:creationId xmlns:a16="http://schemas.microsoft.com/office/drawing/2014/main" id="{BEFC9044-D482-4C76-885F-46BDA289B6F3}"/>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6889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0D50953-5C59-4620-89E7-C1499D747FC3}"/>
              </a:ext>
            </a:extLst>
          </p:cNvPr>
          <p:cNvPicPr>
            <a:picLocks noChangeAspect="1"/>
          </p:cNvPicPr>
          <p:nvPr/>
        </p:nvPicPr>
        <p:blipFill>
          <a:blip r:embed="rId2"/>
          <a:stretch>
            <a:fillRect/>
          </a:stretch>
        </p:blipFill>
        <p:spPr>
          <a:xfrm>
            <a:off x="872692" y="1854300"/>
            <a:ext cx="10059831" cy="4699869"/>
          </a:xfrm>
          <a:prstGeom prst="rect">
            <a:avLst/>
          </a:prstGeom>
          <a:ln>
            <a:solidFill>
              <a:srgbClr val="71B900"/>
            </a:solid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891853E4-3F26-4C20-BED9-564355BC01C8}"/>
              </a:ext>
            </a:extLst>
          </p:cNvPr>
          <p:cNvSpPr/>
          <p:nvPr/>
        </p:nvSpPr>
        <p:spPr>
          <a:xfrm>
            <a:off x="933069" y="1392635"/>
            <a:ext cx="10504142" cy="400110"/>
          </a:xfrm>
          <a:prstGeom prst="rect">
            <a:avLst/>
          </a:prstGeom>
        </p:spPr>
        <p:txBody>
          <a:bodyPr wrap="square">
            <a:spAutoFit/>
          </a:body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基于专业的专利评估体系对特定专利组合、单件专利进行</a:t>
            </a:r>
            <a:r>
              <a:rPr lang="zh-CN" altLang="en-US" sz="2000" dirty="0">
                <a:solidFill>
                  <a:srgbClr val="71B900"/>
                </a:solidFill>
                <a:latin typeface="微软雅黑" panose="020B0503020204020204" pitchFamily="34" charset="-122"/>
                <a:ea typeface="微软雅黑" panose="020B0503020204020204" pitchFamily="34" charset="-122"/>
              </a:rPr>
              <a:t>价值评估</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19EBD62A-8C59-44A8-BBB9-34B0ED91376E}"/>
              </a:ext>
            </a:extLst>
          </p:cNvPr>
          <p:cNvPicPr>
            <a:picLocks noChangeAspect="1"/>
          </p:cNvPicPr>
          <p:nvPr/>
        </p:nvPicPr>
        <p:blipFill>
          <a:blip r:embed="rId3"/>
          <a:stretch>
            <a:fillRect/>
          </a:stretch>
        </p:blipFill>
        <p:spPr>
          <a:xfrm>
            <a:off x="2412848" y="3016793"/>
            <a:ext cx="9204616" cy="3694250"/>
          </a:xfrm>
          <a:prstGeom prst="rect">
            <a:avLst/>
          </a:prstGeom>
          <a:ln>
            <a:solidFill>
              <a:srgbClr val="71B900"/>
            </a:solidFill>
          </a:ln>
          <a:effectLst>
            <a:outerShdw blurRad="292100" dist="139700" dir="2700000" algn="tl" rotWithShape="0">
              <a:srgbClr val="333333">
                <a:alpha val="65000"/>
              </a:srgbClr>
            </a:outerShdw>
          </a:effectLst>
        </p:spPr>
      </p:pic>
      <p:sp>
        <p:nvSpPr>
          <p:cNvPr id="8" name="矩形 1">
            <a:extLst>
              <a:ext uri="{FF2B5EF4-FFF2-40B4-BE49-F238E27FC236}">
                <a16:creationId xmlns:a16="http://schemas.microsoft.com/office/drawing/2014/main" id="{89C81D2E-1E21-4598-BE2C-95F871993B72}"/>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6-</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专利价值评估</a:t>
            </a:r>
          </a:p>
        </p:txBody>
      </p:sp>
      <p:sp>
        <p:nvSpPr>
          <p:cNvPr id="9" name="矩形 3">
            <a:extLst>
              <a:ext uri="{FF2B5EF4-FFF2-40B4-BE49-F238E27FC236}">
                <a16:creationId xmlns:a16="http://schemas.microsoft.com/office/drawing/2014/main" id="{E1294DD8-DD0B-494C-8D83-5BA3E2C0C489}"/>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3642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231187C-ADD5-4F2C-B3ED-42105D806FFC}"/>
              </a:ext>
            </a:extLst>
          </p:cNvPr>
          <p:cNvPicPr>
            <a:picLocks noChangeAspect="1"/>
          </p:cNvPicPr>
          <p:nvPr/>
        </p:nvPicPr>
        <p:blipFill>
          <a:blip r:embed="rId2"/>
          <a:stretch>
            <a:fillRect/>
          </a:stretch>
        </p:blipFill>
        <p:spPr>
          <a:xfrm>
            <a:off x="972952" y="1967883"/>
            <a:ext cx="9981421" cy="4523098"/>
          </a:xfrm>
          <a:prstGeom prst="rect">
            <a:avLst/>
          </a:prstGeom>
          <a:ln>
            <a:solidFill>
              <a:srgbClr val="71B900"/>
            </a:solid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40EC1AA3-201C-4F43-9085-E8D5C9D5ED6E}"/>
              </a:ext>
            </a:extLst>
          </p:cNvPr>
          <p:cNvSpPr/>
          <p:nvPr/>
        </p:nvSpPr>
        <p:spPr>
          <a:xfrm>
            <a:off x="780379" y="1459510"/>
            <a:ext cx="10908633" cy="400110"/>
          </a:xfrm>
          <a:prstGeom prst="rect">
            <a:avLst/>
          </a:prstGeom>
        </p:spPr>
        <p:txBody>
          <a:bodyPr wrap="square">
            <a:spAutoFit/>
          </a:body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评估某领域的诉讼威胁，判断</a:t>
            </a:r>
            <a:r>
              <a:rPr lang="zh-CN" altLang="en-US" sz="2000" dirty="0">
                <a:solidFill>
                  <a:srgbClr val="71B900"/>
                </a:solidFill>
                <a:latin typeface="微软雅黑" panose="020B0503020204020204" pitchFamily="34" charset="-122"/>
                <a:ea typeface="微软雅黑" panose="020B0503020204020204" pitchFamily="34" charset="-122"/>
              </a:rPr>
              <a:t>诉讼频发</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地区、公司及专利，为企业市场战略、风险应对提供支持</a:t>
            </a:r>
          </a:p>
        </p:txBody>
      </p:sp>
      <p:pic>
        <p:nvPicPr>
          <p:cNvPr id="2" name="图片 1">
            <a:extLst>
              <a:ext uri="{FF2B5EF4-FFF2-40B4-BE49-F238E27FC236}">
                <a16:creationId xmlns:a16="http://schemas.microsoft.com/office/drawing/2014/main" id="{97117C0E-63A3-4DC9-A26E-2DB869EEEC82}"/>
              </a:ext>
            </a:extLst>
          </p:cNvPr>
          <p:cNvPicPr>
            <a:picLocks noChangeAspect="1"/>
          </p:cNvPicPr>
          <p:nvPr/>
        </p:nvPicPr>
        <p:blipFill>
          <a:blip r:embed="rId3"/>
          <a:stretch>
            <a:fillRect/>
          </a:stretch>
        </p:blipFill>
        <p:spPr>
          <a:xfrm>
            <a:off x="1857236" y="2982438"/>
            <a:ext cx="9642187" cy="3653990"/>
          </a:xfrm>
          <a:prstGeom prst="rect">
            <a:avLst/>
          </a:prstGeom>
          <a:ln>
            <a:solidFill>
              <a:srgbClr val="71B900"/>
            </a:solidFill>
          </a:ln>
          <a:effectLst>
            <a:outerShdw blurRad="292100" dist="139700" dir="2700000" algn="tl" rotWithShape="0">
              <a:srgbClr val="333333">
                <a:alpha val="65000"/>
              </a:srgbClr>
            </a:outerShdw>
          </a:effectLst>
        </p:spPr>
      </p:pic>
      <p:sp>
        <p:nvSpPr>
          <p:cNvPr id="8" name="矩形 1">
            <a:extLst>
              <a:ext uri="{FF2B5EF4-FFF2-40B4-BE49-F238E27FC236}">
                <a16:creationId xmlns:a16="http://schemas.microsoft.com/office/drawing/2014/main" id="{70F449EF-060C-4E0A-892B-918F9B3C657B}"/>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7-</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诉讼威胁评估</a:t>
            </a:r>
          </a:p>
        </p:txBody>
      </p:sp>
      <p:sp>
        <p:nvSpPr>
          <p:cNvPr id="9" name="矩形 3">
            <a:extLst>
              <a:ext uri="{FF2B5EF4-FFF2-40B4-BE49-F238E27FC236}">
                <a16:creationId xmlns:a16="http://schemas.microsoft.com/office/drawing/2014/main" id="{0A3BF3D1-C851-4605-9D65-23BDE430E844}"/>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246359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9ABC47-6797-46B2-9119-2D98B07FD7FC}"/>
              </a:ext>
            </a:extLst>
          </p:cNvPr>
          <p:cNvPicPr>
            <a:picLocks noChangeAspect="1"/>
          </p:cNvPicPr>
          <p:nvPr/>
        </p:nvPicPr>
        <p:blipFill>
          <a:blip r:embed="rId2"/>
          <a:stretch>
            <a:fillRect/>
          </a:stretch>
        </p:blipFill>
        <p:spPr>
          <a:xfrm>
            <a:off x="543168" y="2132266"/>
            <a:ext cx="11371428" cy="4200000"/>
          </a:xfrm>
          <a:prstGeom prst="rect">
            <a:avLst/>
          </a:prstGeom>
          <a:ln>
            <a:solidFill>
              <a:srgbClr val="71B900"/>
            </a:solidFill>
          </a:ln>
          <a:effectLst>
            <a:outerShdw blurRad="292100" dist="139700" dir="2700000" algn="tl" rotWithShape="0">
              <a:srgbClr val="333333">
                <a:alpha val="65000"/>
              </a:srgbClr>
            </a:outerShdw>
          </a:effectLst>
        </p:spPr>
      </p:pic>
      <p:pic>
        <p:nvPicPr>
          <p:cNvPr id="5" name="图片 4">
            <a:extLst>
              <a:ext uri="{FF2B5EF4-FFF2-40B4-BE49-F238E27FC236}">
                <a16:creationId xmlns:a16="http://schemas.microsoft.com/office/drawing/2014/main" id="{08C5CCB1-9247-4021-B113-C288039F3837}"/>
              </a:ext>
            </a:extLst>
          </p:cNvPr>
          <p:cNvPicPr>
            <a:picLocks noChangeAspect="1"/>
          </p:cNvPicPr>
          <p:nvPr/>
        </p:nvPicPr>
        <p:blipFill>
          <a:blip r:embed="rId3"/>
          <a:stretch>
            <a:fillRect/>
          </a:stretch>
        </p:blipFill>
        <p:spPr>
          <a:xfrm>
            <a:off x="3899505" y="2020836"/>
            <a:ext cx="4828571" cy="4447619"/>
          </a:xfrm>
          <a:prstGeom prst="rect">
            <a:avLst/>
          </a:prstGeom>
          <a:ln>
            <a:solidFill>
              <a:srgbClr val="71B900"/>
            </a:solidFill>
          </a:ln>
          <a:effectLst>
            <a:outerShdw blurRad="292100" dist="139700" dir="2700000" algn="tl" rotWithShape="0">
              <a:srgbClr val="333333">
                <a:alpha val="65000"/>
              </a:srgbClr>
            </a:outerShdw>
          </a:effectLst>
        </p:spPr>
      </p:pic>
      <p:sp>
        <p:nvSpPr>
          <p:cNvPr id="8" name="矩形 7">
            <a:extLst>
              <a:ext uri="{FF2B5EF4-FFF2-40B4-BE49-F238E27FC236}">
                <a16:creationId xmlns:a16="http://schemas.microsoft.com/office/drawing/2014/main" id="{42B9D2E3-6558-49B0-9D6C-ECCB6811D62F}"/>
              </a:ext>
            </a:extLst>
          </p:cNvPr>
          <p:cNvSpPr/>
          <p:nvPr/>
        </p:nvSpPr>
        <p:spPr>
          <a:xfrm>
            <a:off x="848754" y="1435858"/>
            <a:ext cx="11059234" cy="400110"/>
          </a:xfrm>
          <a:prstGeom prst="rect">
            <a:avLst/>
          </a:prstGeom>
        </p:spPr>
        <p:txBody>
          <a:bodyPr wrap="square">
            <a:spAutoFit/>
          </a:bodyPr>
          <a:lstStyle/>
          <a:p>
            <a:pPr algn="ct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可以初步分析行业、技术领域的</a:t>
            </a:r>
            <a:r>
              <a:rPr lang="zh-CN" altLang="en-US" sz="2000" dirty="0">
                <a:solidFill>
                  <a:srgbClr val="71B900"/>
                </a:solidFill>
                <a:latin typeface="微软雅黑" panose="020B0503020204020204" pitchFamily="34" charset="-122"/>
                <a:ea typeface="微软雅黑" panose="020B0503020204020204" pitchFamily="34" charset="-122"/>
              </a:rPr>
              <a:t>技术热点</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，为</a:t>
            </a:r>
            <a:r>
              <a:rPr lang="zh-CN" altLang="en-US" sz="2000" dirty="0">
                <a:solidFill>
                  <a:srgbClr val="71B900"/>
                </a:solidFill>
                <a:latin typeface="微软雅黑" panose="020B0503020204020204" pitchFamily="34" charset="-122"/>
                <a:ea typeface="微软雅黑" panose="020B0503020204020204" pitchFamily="34" charset="-122"/>
              </a:rPr>
              <a:t>创新研发</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和专利布局提供参考，支持形成</a:t>
            </a:r>
            <a:r>
              <a:rPr lang="zh-CN" altLang="en-US" sz="2000" dirty="0">
                <a:solidFill>
                  <a:srgbClr val="71B900"/>
                </a:solidFill>
                <a:latin typeface="微软雅黑" panose="020B0503020204020204" pitchFamily="34" charset="-122"/>
                <a:ea typeface="微软雅黑" panose="020B0503020204020204" pitchFamily="34" charset="-122"/>
              </a:rPr>
              <a:t>科技情报</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9" name="矩形 1">
            <a:extLst>
              <a:ext uri="{FF2B5EF4-FFF2-40B4-BE49-F238E27FC236}">
                <a16:creationId xmlns:a16="http://schemas.microsoft.com/office/drawing/2014/main" id="{F3C29D22-B78C-418C-82F2-2ED064173265}"/>
              </a:ext>
            </a:extLst>
          </p:cNvPr>
          <p:cNvSpPr/>
          <p:nvPr/>
        </p:nvSpPr>
        <p:spPr>
          <a:xfrm>
            <a:off x="543168" y="889582"/>
            <a:ext cx="459106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智能分析</a:t>
            </a:r>
            <a:r>
              <a:rPr lang="en-US" altLang="zh-CN" sz="2400" b="1" dirty="0">
                <a:latin typeface="微软雅黑" panose="020B0503020204020204" pitchFamily="34" charset="-122"/>
                <a:ea typeface="微软雅黑" panose="020B0503020204020204" pitchFamily="34" charset="-122"/>
                <a:cs typeface="Arial" panose="020B0604020202020204" pitchFamily="34" charset="0"/>
              </a:rPr>
              <a:t>8-</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创新词云</a:t>
            </a:r>
          </a:p>
        </p:txBody>
      </p:sp>
      <p:sp>
        <p:nvSpPr>
          <p:cNvPr id="10" name="矩形 3">
            <a:extLst>
              <a:ext uri="{FF2B5EF4-FFF2-40B4-BE49-F238E27FC236}">
                <a16:creationId xmlns:a16="http://schemas.microsoft.com/office/drawing/2014/main" id="{9D4A04E3-E31B-4DD1-A792-19A2BD3B8843}"/>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166176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B21BD2F-74BD-43E3-BF50-0A7D52F312AB}"/>
              </a:ext>
            </a:extLst>
          </p:cNvPr>
          <p:cNvSpPr/>
          <p:nvPr/>
        </p:nvSpPr>
        <p:spPr>
          <a:xfrm>
            <a:off x="448361" y="334197"/>
            <a:ext cx="624882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创新全球化</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VS</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信息壁垒</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数字鸿沟</a:t>
            </a:r>
          </a:p>
        </p:txBody>
      </p:sp>
      <p:sp>
        <p:nvSpPr>
          <p:cNvPr id="3" name="Rounded Rectangle 34">
            <a:extLst>
              <a:ext uri="{FF2B5EF4-FFF2-40B4-BE49-F238E27FC236}">
                <a16:creationId xmlns:a16="http://schemas.microsoft.com/office/drawing/2014/main" id="{C0CE2877-760F-48F7-B52B-8262259ADE6E}"/>
              </a:ext>
            </a:extLst>
          </p:cNvPr>
          <p:cNvSpPr>
            <a:spLocks noChangeArrowheads="1"/>
          </p:cNvSpPr>
          <p:nvPr/>
        </p:nvSpPr>
        <p:spPr bwMode="auto">
          <a:xfrm rot="2700000">
            <a:off x="750989" y="3129784"/>
            <a:ext cx="1798991" cy="1801638"/>
          </a:xfrm>
          <a:prstGeom prst="roundRect">
            <a:avLst>
              <a:gd name="adj" fmla="val 16667"/>
            </a:avLst>
          </a:prstGeom>
          <a:solidFill>
            <a:srgbClr val="1D395B"/>
          </a:solidFill>
          <a:ln w="76200">
            <a:solidFill>
              <a:schemeClr val="bg1">
                <a:lumMod val="95000"/>
              </a:schemeClr>
            </a:solidFill>
            <a:round/>
            <a:headEnd/>
            <a:tailEnd/>
          </a:ln>
          <a:effectLst>
            <a:outerShdw blurRad="152400" dist="101600" dir="5400000" sx="90000" sy="-19000" rotWithShape="0">
              <a:prstClr val="black">
                <a:alpha val="15000"/>
              </a:prstClr>
            </a:outerShdw>
          </a:effectLs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itchFamily="34" charset="-122"/>
            </a:endParaRPr>
          </a:p>
        </p:txBody>
      </p:sp>
      <p:sp>
        <p:nvSpPr>
          <p:cNvPr id="4" name="Rounded Rectangle 43">
            <a:extLst>
              <a:ext uri="{FF2B5EF4-FFF2-40B4-BE49-F238E27FC236}">
                <a16:creationId xmlns:a16="http://schemas.microsoft.com/office/drawing/2014/main" id="{F6425B0E-2DCA-4388-9B6B-B3CE9600E111}"/>
              </a:ext>
            </a:extLst>
          </p:cNvPr>
          <p:cNvSpPr>
            <a:spLocks noChangeArrowheads="1"/>
          </p:cNvSpPr>
          <p:nvPr/>
        </p:nvSpPr>
        <p:spPr bwMode="auto">
          <a:xfrm rot="2700000">
            <a:off x="2502550" y="3081254"/>
            <a:ext cx="1801634" cy="1798990"/>
          </a:xfrm>
          <a:prstGeom prst="roundRect">
            <a:avLst>
              <a:gd name="adj" fmla="val 16667"/>
            </a:avLst>
          </a:prstGeom>
          <a:solidFill>
            <a:srgbClr val="00A5C3"/>
          </a:solidFill>
          <a:ln w="76200">
            <a:solidFill>
              <a:schemeClr val="bg1">
                <a:lumMod val="95000"/>
              </a:schemeClr>
            </a:solidFill>
            <a:round/>
            <a:headEnd/>
            <a:tailEnd/>
          </a:ln>
          <a:effectLst>
            <a:outerShdw blurRad="152400" dist="101600" dir="5400000" sx="90000" sy="-19000" rotWithShape="0">
              <a:prstClr val="black">
                <a:alpha val="15000"/>
              </a:prstClr>
            </a:outerShdw>
          </a:effectLs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sym typeface="微软雅黑" pitchFamily="34" charset="-122"/>
            </a:endParaRPr>
          </a:p>
        </p:txBody>
      </p:sp>
      <p:sp>
        <p:nvSpPr>
          <p:cNvPr id="5" name="Rounded Rectangle 41">
            <a:extLst>
              <a:ext uri="{FF2B5EF4-FFF2-40B4-BE49-F238E27FC236}">
                <a16:creationId xmlns:a16="http://schemas.microsoft.com/office/drawing/2014/main" id="{E9204CE1-1E0A-469F-B31D-03DDF3719434}"/>
              </a:ext>
            </a:extLst>
          </p:cNvPr>
          <p:cNvSpPr>
            <a:spLocks noChangeArrowheads="1"/>
          </p:cNvSpPr>
          <p:nvPr/>
        </p:nvSpPr>
        <p:spPr bwMode="auto">
          <a:xfrm rot="2700000">
            <a:off x="4249012" y="2998550"/>
            <a:ext cx="1798990" cy="1798990"/>
          </a:xfrm>
          <a:prstGeom prst="roundRect">
            <a:avLst>
              <a:gd name="adj" fmla="val 16667"/>
            </a:avLst>
          </a:prstGeom>
          <a:solidFill>
            <a:srgbClr val="97CB3E"/>
          </a:solidFill>
          <a:ln w="76200">
            <a:solidFill>
              <a:schemeClr val="bg1">
                <a:lumMod val="95000"/>
              </a:schemeClr>
            </a:solidFill>
            <a:round/>
            <a:headEnd/>
            <a:tailEnd/>
          </a:ln>
          <a:effectLst>
            <a:outerShdw blurRad="152400" dist="63500" dir="5400000" sx="90000" sy="-19000" rotWithShape="0">
              <a:prstClr val="black">
                <a:alpha val="15000"/>
              </a:prstClr>
            </a:outerShdw>
          </a:effectLs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a:ln>
                <a:noFill/>
              </a:ln>
              <a:solidFill>
                <a:prstClr val="white">
                  <a:lumMod val="95000"/>
                </a:prstClr>
              </a:solidFill>
              <a:effectLst/>
              <a:uLnTx/>
              <a:uFillTx/>
              <a:latin typeface="微软雅黑" panose="020B0503020204020204" pitchFamily="34" charset="-122"/>
              <a:ea typeface="微软雅黑" panose="020B0503020204020204" pitchFamily="34" charset="-122"/>
              <a:sym typeface="微软雅黑" pitchFamily="34" charset="-122"/>
            </a:endParaRPr>
          </a:p>
        </p:txBody>
      </p:sp>
      <p:sp>
        <p:nvSpPr>
          <p:cNvPr id="6" name="文本框 5">
            <a:extLst>
              <a:ext uri="{FF2B5EF4-FFF2-40B4-BE49-F238E27FC236}">
                <a16:creationId xmlns:a16="http://schemas.microsoft.com/office/drawing/2014/main" id="{19BC2C54-5ACB-4AFA-AEE3-2367F0592EDC}"/>
              </a:ext>
            </a:extLst>
          </p:cNvPr>
          <p:cNvSpPr txBox="1"/>
          <p:nvPr/>
        </p:nvSpPr>
        <p:spPr>
          <a:xfrm>
            <a:off x="977753" y="3615103"/>
            <a:ext cx="18065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制造</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全球化</a:t>
            </a:r>
          </a:p>
        </p:txBody>
      </p:sp>
      <p:sp>
        <p:nvSpPr>
          <p:cNvPr id="7" name="文本框 6">
            <a:extLst>
              <a:ext uri="{FF2B5EF4-FFF2-40B4-BE49-F238E27FC236}">
                <a16:creationId xmlns:a16="http://schemas.microsoft.com/office/drawing/2014/main" id="{91E71AC0-6B27-4BC4-9185-33FBF9C211B1}"/>
              </a:ext>
            </a:extLst>
          </p:cNvPr>
          <p:cNvSpPr txBox="1"/>
          <p:nvPr/>
        </p:nvSpPr>
        <p:spPr>
          <a:xfrm>
            <a:off x="2723827" y="3615103"/>
            <a:ext cx="180652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服务</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a:t>
            </a: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全球化</a:t>
            </a:r>
          </a:p>
        </p:txBody>
      </p:sp>
      <p:sp>
        <p:nvSpPr>
          <p:cNvPr id="8" name="文本框 7">
            <a:extLst>
              <a:ext uri="{FF2B5EF4-FFF2-40B4-BE49-F238E27FC236}">
                <a16:creationId xmlns:a16="http://schemas.microsoft.com/office/drawing/2014/main" id="{DC6EEC89-4587-46E2-94C6-5C879FE11282}"/>
              </a:ext>
            </a:extLst>
          </p:cNvPr>
          <p:cNvSpPr txBox="1"/>
          <p:nvPr/>
        </p:nvSpPr>
        <p:spPr>
          <a:xfrm>
            <a:off x="4200963" y="3597475"/>
            <a:ext cx="18065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创新</a:t>
            </a:r>
            <a:endParaRPr kumimoji="0" lang="en-US" altLang="zh-CN"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 全球化</a:t>
            </a:r>
          </a:p>
        </p:txBody>
      </p:sp>
      <p:sp>
        <p:nvSpPr>
          <p:cNvPr id="14" name="矩形 13">
            <a:extLst>
              <a:ext uri="{FF2B5EF4-FFF2-40B4-BE49-F238E27FC236}">
                <a16:creationId xmlns:a16="http://schemas.microsoft.com/office/drawing/2014/main" id="{008EB849-ABFC-4450-BA83-F284D52AE4C3}"/>
              </a:ext>
            </a:extLst>
          </p:cNvPr>
          <p:cNvSpPr/>
          <p:nvPr/>
        </p:nvSpPr>
        <p:spPr>
          <a:xfrm>
            <a:off x="493854" y="1045387"/>
            <a:ext cx="6139166" cy="1477328"/>
          </a:xfrm>
          <a:prstGeom prst="rect">
            <a:avLst/>
          </a:prstGeom>
          <a:solidFill>
            <a:schemeClr val="bg1"/>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创新成为全球重要发展动力，传统的封闭、独立、线性的创新正在转化为</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开放、合作网络化</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的创新模式，创新全球化成为创新发展的大趋势</a:t>
            </a:r>
          </a:p>
        </p:txBody>
      </p:sp>
      <p:sp>
        <p:nvSpPr>
          <p:cNvPr id="23" name="Freeform 106">
            <a:extLst>
              <a:ext uri="{FF2B5EF4-FFF2-40B4-BE49-F238E27FC236}">
                <a16:creationId xmlns:a16="http://schemas.microsoft.com/office/drawing/2014/main" id="{5D1EA0FE-401B-42F3-A1C5-5EA1241EAAB0}"/>
              </a:ext>
            </a:extLst>
          </p:cNvPr>
          <p:cNvSpPr>
            <a:spLocks noEditPoints="1"/>
          </p:cNvSpPr>
          <p:nvPr/>
        </p:nvSpPr>
        <p:spPr bwMode="auto">
          <a:xfrm>
            <a:off x="7583134" y="1554414"/>
            <a:ext cx="4509770" cy="4595594"/>
          </a:xfrm>
          <a:custGeom>
            <a:avLst/>
            <a:gdLst>
              <a:gd name="T0" fmla="*/ 252 w 504"/>
              <a:gd name="T1" fmla="*/ 366 h 504"/>
              <a:gd name="T2" fmla="*/ 138 w 504"/>
              <a:gd name="T3" fmla="*/ 251 h 504"/>
              <a:gd name="T4" fmla="*/ 138 w 504"/>
              <a:gd name="T5" fmla="*/ 249 h 504"/>
              <a:gd name="T6" fmla="*/ 250 w 504"/>
              <a:gd name="T7" fmla="*/ 138 h 504"/>
              <a:gd name="T8" fmla="*/ 254 w 504"/>
              <a:gd name="T9" fmla="*/ 138 h 504"/>
              <a:gd name="T10" fmla="*/ 366 w 504"/>
              <a:gd name="T11" fmla="*/ 249 h 504"/>
              <a:gd name="T12" fmla="*/ 366 w 504"/>
              <a:gd name="T13" fmla="*/ 250 h 504"/>
              <a:gd name="T14" fmla="*/ 252 w 504"/>
              <a:gd name="T15" fmla="*/ 366 h 504"/>
              <a:gd name="T16" fmla="*/ 308 w 504"/>
              <a:gd name="T17" fmla="*/ 0 h 504"/>
              <a:gd name="T18" fmla="*/ 195 w 504"/>
              <a:gd name="T19" fmla="*/ 0 h 504"/>
              <a:gd name="T20" fmla="*/ 182 w 504"/>
              <a:gd name="T21" fmla="*/ 13 h 504"/>
              <a:gd name="T22" fmla="*/ 182 w 504"/>
              <a:gd name="T23" fmla="*/ 69 h 504"/>
              <a:gd name="T24" fmla="*/ 71 w 504"/>
              <a:gd name="T25" fmla="*/ 180 h 504"/>
              <a:gd name="T26" fmla="*/ 13 w 504"/>
              <a:gd name="T27" fmla="*/ 180 h 504"/>
              <a:gd name="T28" fmla="*/ 0 w 504"/>
              <a:gd name="T29" fmla="*/ 193 h 504"/>
              <a:gd name="T30" fmla="*/ 0 w 504"/>
              <a:gd name="T31" fmla="*/ 305 h 504"/>
              <a:gd name="T32" fmla="*/ 13 w 504"/>
              <a:gd name="T33" fmla="*/ 318 h 504"/>
              <a:gd name="T34" fmla="*/ 69 w 504"/>
              <a:gd name="T35" fmla="*/ 318 h 504"/>
              <a:gd name="T36" fmla="*/ 182 w 504"/>
              <a:gd name="T37" fmla="*/ 433 h 504"/>
              <a:gd name="T38" fmla="*/ 182 w 504"/>
              <a:gd name="T39" fmla="*/ 491 h 504"/>
              <a:gd name="T40" fmla="*/ 195 w 504"/>
              <a:gd name="T41" fmla="*/ 504 h 504"/>
              <a:gd name="T42" fmla="*/ 308 w 504"/>
              <a:gd name="T43" fmla="*/ 504 h 504"/>
              <a:gd name="T44" fmla="*/ 320 w 504"/>
              <a:gd name="T45" fmla="*/ 491 h 504"/>
              <a:gd name="T46" fmla="*/ 320 w 504"/>
              <a:gd name="T47" fmla="*/ 434 h 504"/>
              <a:gd name="T48" fmla="*/ 435 w 504"/>
              <a:gd name="T49" fmla="*/ 318 h 504"/>
              <a:gd name="T50" fmla="*/ 491 w 504"/>
              <a:gd name="T51" fmla="*/ 318 h 504"/>
              <a:gd name="T52" fmla="*/ 504 w 504"/>
              <a:gd name="T53" fmla="*/ 305 h 504"/>
              <a:gd name="T54" fmla="*/ 504 w 504"/>
              <a:gd name="T55" fmla="*/ 193 h 504"/>
              <a:gd name="T56" fmla="*/ 491 w 504"/>
              <a:gd name="T57" fmla="*/ 180 h 504"/>
              <a:gd name="T58" fmla="*/ 433 w 504"/>
              <a:gd name="T59" fmla="*/ 180 h 504"/>
              <a:gd name="T60" fmla="*/ 320 w 504"/>
              <a:gd name="T61" fmla="*/ 69 h 504"/>
              <a:gd name="T62" fmla="*/ 320 w 504"/>
              <a:gd name="T63" fmla="*/ 13 h 504"/>
              <a:gd name="T64" fmla="*/ 308 w 504"/>
              <a:gd name="T65"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4" h="504">
                <a:moveTo>
                  <a:pt x="252" y="366"/>
                </a:moveTo>
                <a:cubicBezTo>
                  <a:pt x="188" y="365"/>
                  <a:pt x="138" y="314"/>
                  <a:pt x="138" y="251"/>
                </a:cubicBezTo>
                <a:cubicBezTo>
                  <a:pt x="138" y="249"/>
                  <a:pt x="138" y="249"/>
                  <a:pt x="138" y="249"/>
                </a:cubicBezTo>
                <a:cubicBezTo>
                  <a:pt x="139" y="185"/>
                  <a:pt x="186" y="138"/>
                  <a:pt x="250" y="138"/>
                </a:cubicBezTo>
                <a:cubicBezTo>
                  <a:pt x="254" y="138"/>
                  <a:pt x="254" y="138"/>
                  <a:pt x="254" y="138"/>
                </a:cubicBezTo>
                <a:cubicBezTo>
                  <a:pt x="317" y="138"/>
                  <a:pt x="365" y="186"/>
                  <a:pt x="366" y="249"/>
                </a:cubicBezTo>
                <a:cubicBezTo>
                  <a:pt x="366" y="250"/>
                  <a:pt x="366" y="250"/>
                  <a:pt x="366" y="250"/>
                </a:cubicBezTo>
                <a:cubicBezTo>
                  <a:pt x="366" y="314"/>
                  <a:pt x="316" y="365"/>
                  <a:pt x="252" y="366"/>
                </a:cubicBezTo>
                <a:moveTo>
                  <a:pt x="308" y="0"/>
                </a:moveTo>
                <a:cubicBezTo>
                  <a:pt x="195" y="0"/>
                  <a:pt x="195" y="0"/>
                  <a:pt x="195" y="0"/>
                </a:cubicBezTo>
                <a:cubicBezTo>
                  <a:pt x="188" y="0"/>
                  <a:pt x="182" y="6"/>
                  <a:pt x="182" y="13"/>
                </a:cubicBezTo>
                <a:cubicBezTo>
                  <a:pt x="182" y="69"/>
                  <a:pt x="182" y="69"/>
                  <a:pt x="182" y="69"/>
                </a:cubicBezTo>
                <a:cubicBezTo>
                  <a:pt x="182" y="133"/>
                  <a:pt x="135" y="180"/>
                  <a:pt x="71" y="180"/>
                </a:cubicBezTo>
                <a:cubicBezTo>
                  <a:pt x="13" y="180"/>
                  <a:pt x="13" y="180"/>
                  <a:pt x="13" y="180"/>
                </a:cubicBezTo>
                <a:cubicBezTo>
                  <a:pt x="6" y="180"/>
                  <a:pt x="0" y="186"/>
                  <a:pt x="0" y="193"/>
                </a:cubicBezTo>
                <a:cubicBezTo>
                  <a:pt x="0" y="305"/>
                  <a:pt x="0" y="305"/>
                  <a:pt x="0" y="305"/>
                </a:cubicBezTo>
                <a:cubicBezTo>
                  <a:pt x="0" y="312"/>
                  <a:pt x="6" y="318"/>
                  <a:pt x="13" y="318"/>
                </a:cubicBezTo>
                <a:cubicBezTo>
                  <a:pt x="69" y="318"/>
                  <a:pt x="69" y="318"/>
                  <a:pt x="69" y="318"/>
                </a:cubicBezTo>
                <a:cubicBezTo>
                  <a:pt x="132" y="319"/>
                  <a:pt x="182" y="369"/>
                  <a:pt x="182" y="433"/>
                </a:cubicBezTo>
                <a:cubicBezTo>
                  <a:pt x="182" y="491"/>
                  <a:pt x="182" y="491"/>
                  <a:pt x="182" y="491"/>
                </a:cubicBezTo>
                <a:cubicBezTo>
                  <a:pt x="182" y="498"/>
                  <a:pt x="188" y="504"/>
                  <a:pt x="195" y="504"/>
                </a:cubicBezTo>
                <a:cubicBezTo>
                  <a:pt x="308" y="504"/>
                  <a:pt x="308" y="504"/>
                  <a:pt x="308" y="504"/>
                </a:cubicBezTo>
                <a:cubicBezTo>
                  <a:pt x="315" y="504"/>
                  <a:pt x="320" y="498"/>
                  <a:pt x="320" y="491"/>
                </a:cubicBezTo>
                <a:cubicBezTo>
                  <a:pt x="320" y="434"/>
                  <a:pt x="320" y="434"/>
                  <a:pt x="320" y="434"/>
                </a:cubicBezTo>
                <a:cubicBezTo>
                  <a:pt x="320" y="369"/>
                  <a:pt x="371" y="319"/>
                  <a:pt x="435" y="318"/>
                </a:cubicBezTo>
                <a:cubicBezTo>
                  <a:pt x="491" y="318"/>
                  <a:pt x="491" y="318"/>
                  <a:pt x="491" y="318"/>
                </a:cubicBezTo>
                <a:cubicBezTo>
                  <a:pt x="498" y="318"/>
                  <a:pt x="504" y="312"/>
                  <a:pt x="504" y="305"/>
                </a:cubicBezTo>
                <a:cubicBezTo>
                  <a:pt x="504" y="193"/>
                  <a:pt x="504" y="193"/>
                  <a:pt x="504" y="193"/>
                </a:cubicBezTo>
                <a:cubicBezTo>
                  <a:pt x="504" y="186"/>
                  <a:pt x="498" y="180"/>
                  <a:pt x="491" y="180"/>
                </a:cubicBezTo>
                <a:cubicBezTo>
                  <a:pt x="433" y="180"/>
                  <a:pt x="433" y="180"/>
                  <a:pt x="433" y="180"/>
                </a:cubicBezTo>
                <a:cubicBezTo>
                  <a:pt x="369" y="180"/>
                  <a:pt x="321" y="132"/>
                  <a:pt x="320" y="69"/>
                </a:cubicBezTo>
                <a:cubicBezTo>
                  <a:pt x="320" y="13"/>
                  <a:pt x="320" y="13"/>
                  <a:pt x="320" y="13"/>
                </a:cubicBezTo>
                <a:cubicBezTo>
                  <a:pt x="320" y="6"/>
                  <a:pt x="315" y="0"/>
                  <a:pt x="308" y="0"/>
                </a:cubicBezTo>
              </a:path>
            </a:pathLst>
          </a:custGeom>
          <a:solidFill>
            <a:srgbClr val="92D050"/>
          </a:solidFill>
          <a:ln>
            <a:noFill/>
          </a:ln>
          <a:effectLst>
            <a:outerShdw blurRad="279400" dist="165100" sx="99000" sy="99000" algn="ctr" rotWithShape="0">
              <a:prstClr val="black">
                <a:alpha val="2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圆角矩形 196">
            <a:extLst>
              <a:ext uri="{FF2B5EF4-FFF2-40B4-BE49-F238E27FC236}">
                <a16:creationId xmlns:a16="http://schemas.microsoft.com/office/drawing/2014/main" id="{D78D1463-B91F-4D10-91C3-9174F7CABAF5}"/>
              </a:ext>
            </a:extLst>
          </p:cNvPr>
          <p:cNvSpPr/>
          <p:nvPr/>
        </p:nvSpPr>
        <p:spPr>
          <a:xfrm>
            <a:off x="9308636" y="4993334"/>
            <a:ext cx="1058765" cy="1078587"/>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5" name="圆角矩形 81961">
            <a:extLst>
              <a:ext uri="{FF2B5EF4-FFF2-40B4-BE49-F238E27FC236}">
                <a16:creationId xmlns:a16="http://schemas.microsoft.com/office/drawing/2014/main" id="{0A2458D4-2C9A-440D-BC36-0262EE7BFA22}"/>
              </a:ext>
            </a:extLst>
          </p:cNvPr>
          <p:cNvSpPr/>
          <p:nvPr/>
        </p:nvSpPr>
        <p:spPr>
          <a:xfrm>
            <a:off x="7658376" y="3285179"/>
            <a:ext cx="1058765" cy="1078587"/>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6" name="圆角矩形 194">
            <a:extLst>
              <a:ext uri="{FF2B5EF4-FFF2-40B4-BE49-F238E27FC236}">
                <a16:creationId xmlns:a16="http://schemas.microsoft.com/office/drawing/2014/main" id="{5534E885-5B8A-486C-B3D6-0CB49F2C65E0}"/>
              </a:ext>
            </a:extLst>
          </p:cNvPr>
          <p:cNvSpPr/>
          <p:nvPr/>
        </p:nvSpPr>
        <p:spPr>
          <a:xfrm>
            <a:off x="10920335" y="3285178"/>
            <a:ext cx="1058765" cy="1078587"/>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7" name="圆角矩形 195">
            <a:extLst>
              <a:ext uri="{FF2B5EF4-FFF2-40B4-BE49-F238E27FC236}">
                <a16:creationId xmlns:a16="http://schemas.microsoft.com/office/drawing/2014/main" id="{39D57805-A074-45F4-9221-E5CD2EA33167}"/>
              </a:ext>
            </a:extLst>
          </p:cNvPr>
          <p:cNvSpPr/>
          <p:nvPr/>
        </p:nvSpPr>
        <p:spPr>
          <a:xfrm>
            <a:off x="9308635" y="1655993"/>
            <a:ext cx="1058765" cy="1078587"/>
          </a:xfrm>
          <a:prstGeom prst="roundRect">
            <a:avLst>
              <a:gd name="adj" fmla="val 9147"/>
            </a:avLst>
          </a:prstGeom>
          <a:gradFill flip="none" rotWithShape="1">
            <a:gsLst>
              <a:gs pos="100000">
                <a:srgbClr val="FFFFFF">
                  <a:lumMod val="100000"/>
                </a:srgbClr>
              </a:gs>
              <a:gs pos="0">
                <a:srgbClr val="D9D9DA"/>
              </a:gs>
            </a:gsLst>
            <a:lin ang="2700000" scaled="1"/>
            <a:tileRect/>
          </a:gradFill>
          <a:ln w="28575">
            <a:gradFill flip="none" rotWithShape="1">
              <a:gsLst>
                <a:gs pos="100000">
                  <a:srgbClr val="FFFFFF"/>
                </a:gs>
                <a:gs pos="0">
                  <a:srgbClr val="D9D9DA"/>
                </a:gs>
              </a:gsLst>
              <a:lin ang="13500000" scaled="1"/>
              <a:tileRect/>
            </a:gradFill>
          </a:ln>
          <a:effectLst>
            <a:outerShdw blurRad="152400" dist="25400" dir="2700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47" name="直接连接符 46">
            <a:extLst>
              <a:ext uri="{FF2B5EF4-FFF2-40B4-BE49-F238E27FC236}">
                <a16:creationId xmlns:a16="http://schemas.microsoft.com/office/drawing/2014/main" id="{69807AF3-A159-49CE-855D-7E68A02BC709}"/>
              </a:ext>
            </a:extLst>
          </p:cNvPr>
          <p:cNvCxnSpPr>
            <a:cxnSpLocks/>
          </p:cNvCxnSpPr>
          <p:nvPr/>
        </p:nvCxnSpPr>
        <p:spPr>
          <a:xfrm flipV="1">
            <a:off x="6893754" y="1457612"/>
            <a:ext cx="0" cy="5195464"/>
          </a:xfrm>
          <a:prstGeom prst="line">
            <a:avLst/>
          </a:prstGeom>
          <a:ln>
            <a:solidFill>
              <a:schemeClr val="tx1">
                <a:lumMod val="65000"/>
                <a:lumOff val="35000"/>
              </a:schemeClr>
            </a:solidFill>
            <a:prstDash val="dash"/>
          </a:ln>
        </p:spPr>
        <p:style>
          <a:lnRef idx="1">
            <a:schemeClr val="accent5"/>
          </a:lnRef>
          <a:fillRef idx="0">
            <a:schemeClr val="accent5"/>
          </a:fillRef>
          <a:effectRef idx="0">
            <a:schemeClr val="accent5"/>
          </a:effectRef>
          <a:fontRef idx="minor">
            <a:schemeClr val="tx1"/>
          </a:fontRef>
        </p:style>
      </p:cxnSp>
      <p:sp>
        <p:nvSpPr>
          <p:cNvPr id="49" name="箭头: 右 48">
            <a:extLst>
              <a:ext uri="{FF2B5EF4-FFF2-40B4-BE49-F238E27FC236}">
                <a16:creationId xmlns:a16="http://schemas.microsoft.com/office/drawing/2014/main" id="{36EF4249-002E-4F60-9194-E3B8ED25F859}"/>
              </a:ext>
            </a:extLst>
          </p:cNvPr>
          <p:cNvSpPr/>
          <p:nvPr/>
        </p:nvSpPr>
        <p:spPr>
          <a:xfrm>
            <a:off x="6340911" y="3708608"/>
            <a:ext cx="1192587" cy="317960"/>
          </a:xfrm>
          <a:prstGeom prst="rightArrow">
            <a:avLst/>
          </a:prstGeom>
          <a:solidFill>
            <a:srgbClr val="71B900"/>
          </a:solidFill>
          <a:ln>
            <a:solidFill>
              <a:srgbClr val="71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0" name="矩形 49">
            <a:extLst>
              <a:ext uri="{FF2B5EF4-FFF2-40B4-BE49-F238E27FC236}">
                <a16:creationId xmlns:a16="http://schemas.microsoft.com/office/drawing/2014/main" id="{19B83046-CD7F-4E51-AFCB-C5C501A6E7CA}"/>
              </a:ext>
            </a:extLst>
          </p:cNvPr>
          <p:cNvSpPr/>
          <p:nvPr/>
        </p:nvSpPr>
        <p:spPr>
          <a:xfrm>
            <a:off x="9308635" y="1756864"/>
            <a:ext cx="119879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企业的数据和情报来源少</a:t>
            </a:r>
          </a:p>
        </p:txBody>
      </p:sp>
      <p:sp>
        <p:nvSpPr>
          <p:cNvPr id="51" name="矩形 50">
            <a:extLst>
              <a:ext uri="{FF2B5EF4-FFF2-40B4-BE49-F238E27FC236}">
                <a16:creationId xmlns:a16="http://schemas.microsoft.com/office/drawing/2014/main" id="{60D36C04-7C78-4208-B0EC-383D687A01F9}"/>
              </a:ext>
            </a:extLst>
          </p:cNvPr>
          <p:cNvSpPr/>
          <p:nvPr/>
        </p:nvSpPr>
        <p:spPr>
          <a:xfrm>
            <a:off x="10943743" y="3390546"/>
            <a:ext cx="119879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企业对数据的利用效率低</a:t>
            </a:r>
          </a:p>
        </p:txBody>
      </p:sp>
      <p:sp>
        <p:nvSpPr>
          <p:cNvPr id="52" name="矩形 51">
            <a:extLst>
              <a:ext uri="{FF2B5EF4-FFF2-40B4-BE49-F238E27FC236}">
                <a16:creationId xmlns:a16="http://schemas.microsoft.com/office/drawing/2014/main" id="{CEDB9D50-DDC5-4EC3-BF05-5A99F79189CC}"/>
              </a:ext>
            </a:extLst>
          </p:cNvPr>
          <p:cNvSpPr/>
          <p:nvPr/>
        </p:nvSpPr>
        <p:spPr>
          <a:xfrm>
            <a:off x="9238618" y="5103046"/>
            <a:ext cx="119879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创新数据只在研发部门使用</a:t>
            </a:r>
          </a:p>
        </p:txBody>
      </p:sp>
      <p:sp>
        <p:nvSpPr>
          <p:cNvPr id="53" name="矩形 52">
            <a:extLst>
              <a:ext uri="{FF2B5EF4-FFF2-40B4-BE49-F238E27FC236}">
                <a16:creationId xmlns:a16="http://schemas.microsoft.com/office/drawing/2014/main" id="{36597C6F-A131-4923-BB16-B730F4880A02}"/>
              </a:ext>
            </a:extLst>
          </p:cNvPr>
          <p:cNvSpPr/>
          <p:nvPr/>
        </p:nvSpPr>
        <p:spPr>
          <a:xfrm>
            <a:off x="7596089" y="3390546"/>
            <a:ext cx="119879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企业与外部的数据共享低</a:t>
            </a:r>
          </a:p>
        </p:txBody>
      </p:sp>
      <p:sp>
        <p:nvSpPr>
          <p:cNvPr id="55" name="矩形 54">
            <a:extLst>
              <a:ext uri="{FF2B5EF4-FFF2-40B4-BE49-F238E27FC236}">
                <a16:creationId xmlns:a16="http://schemas.microsoft.com/office/drawing/2014/main" id="{542574EB-EA41-421A-897F-7EFFA8E3BB51}"/>
              </a:ext>
            </a:extLst>
          </p:cNvPr>
          <p:cNvSpPr/>
          <p:nvPr/>
        </p:nvSpPr>
        <p:spPr>
          <a:xfrm>
            <a:off x="6354144" y="3390546"/>
            <a:ext cx="105085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rPr>
              <a:t>VS</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a:t>
            </a:r>
            <a:endPar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EC3DBC26-92CE-4022-9CEC-1B16CDB9AF22}"/>
              </a:ext>
            </a:extLst>
          </p:cNvPr>
          <p:cNvSpPr/>
          <p:nvPr/>
        </p:nvSpPr>
        <p:spPr>
          <a:xfrm>
            <a:off x="6283729" y="4012832"/>
            <a:ext cx="1069815"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Arial" panose="020B0604020202020204" pitchFamily="34" charset="0"/>
              </a:rPr>
              <a:t>突破</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矩形 56">
            <a:extLst>
              <a:ext uri="{FF2B5EF4-FFF2-40B4-BE49-F238E27FC236}">
                <a16:creationId xmlns:a16="http://schemas.microsoft.com/office/drawing/2014/main" id="{FB4EFCCE-6CC4-4B3D-B419-EF053FAD8BE6}"/>
              </a:ext>
            </a:extLst>
          </p:cNvPr>
          <p:cNvSpPr/>
          <p:nvPr/>
        </p:nvSpPr>
        <p:spPr>
          <a:xfrm>
            <a:off x="6953686" y="4114974"/>
            <a:ext cx="430887" cy="913070"/>
          </a:xfrm>
          <a:prstGeom prst="rect">
            <a:avLst/>
          </a:prstGeom>
        </p:spPr>
        <p:txBody>
          <a:bodyPr vert="eaVert"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数字鸿沟</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2DBA3E72-1377-4484-9F14-9923EB4F7080}"/>
              </a:ext>
            </a:extLst>
          </p:cNvPr>
          <p:cNvSpPr/>
          <p:nvPr/>
        </p:nvSpPr>
        <p:spPr>
          <a:xfrm>
            <a:off x="6950937" y="2730603"/>
            <a:ext cx="461665" cy="1015663"/>
          </a:xfrm>
          <a:prstGeom prst="rect">
            <a:avLst/>
          </a:prstGeom>
        </p:spPr>
        <p:txBody>
          <a:bodyPr vert="eaVert"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信息壁垒</a:t>
            </a:r>
            <a:endParaRPr kumimoji="0" lang="en-US" altLang="zh-CN"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9" name="矩形 58">
            <a:extLst>
              <a:ext uri="{FF2B5EF4-FFF2-40B4-BE49-F238E27FC236}">
                <a16:creationId xmlns:a16="http://schemas.microsoft.com/office/drawing/2014/main" id="{39E05B85-43BF-41BC-9AA1-EC0562902612}"/>
              </a:ext>
            </a:extLst>
          </p:cNvPr>
          <p:cNvSpPr/>
          <p:nvPr/>
        </p:nvSpPr>
        <p:spPr>
          <a:xfrm>
            <a:off x="9308635" y="3429485"/>
            <a:ext cx="119879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面临</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的问题</a:t>
            </a:r>
          </a:p>
        </p:txBody>
      </p:sp>
    </p:spTree>
    <p:extLst>
      <p:ext uri="{BB962C8B-B14F-4D97-AF65-F5344CB8AC3E}">
        <p14:creationId xmlns:p14="http://schemas.microsoft.com/office/powerpoint/2010/main" val="5712205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直接箭头连接符 68">
            <a:extLst>
              <a:ext uri="{FF2B5EF4-FFF2-40B4-BE49-F238E27FC236}">
                <a16:creationId xmlns:a16="http://schemas.microsoft.com/office/drawing/2014/main" id="{4F868237-0D06-4CA0-9761-23EAE605B604}"/>
              </a:ext>
            </a:extLst>
          </p:cNvPr>
          <p:cNvCxnSpPr>
            <a:cxnSpLocks/>
          </p:cNvCxnSpPr>
          <p:nvPr/>
        </p:nvCxnSpPr>
        <p:spPr>
          <a:xfrm>
            <a:off x="1683945" y="1637558"/>
            <a:ext cx="0" cy="2772124"/>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A61BB09A-0BE9-4F27-8932-56726B9AB2AC}"/>
              </a:ext>
            </a:extLst>
          </p:cNvPr>
          <p:cNvSpPr/>
          <p:nvPr/>
        </p:nvSpPr>
        <p:spPr>
          <a:xfrm rot="5400000">
            <a:off x="5028155" y="516642"/>
            <a:ext cx="2272320" cy="10058401"/>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mj-ea"/>
              <a:ea typeface="+mj-ea"/>
            </a:endParaRPr>
          </a:p>
        </p:txBody>
      </p:sp>
      <p:sp>
        <p:nvSpPr>
          <p:cNvPr id="9" name="矩形 8">
            <a:extLst>
              <a:ext uri="{FF2B5EF4-FFF2-40B4-BE49-F238E27FC236}">
                <a16:creationId xmlns:a16="http://schemas.microsoft.com/office/drawing/2014/main" id="{26584FF3-2260-4C9F-82E6-9560B7850A5F}"/>
              </a:ext>
            </a:extLst>
          </p:cNvPr>
          <p:cNvSpPr/>
          <p:nvPr/>
        </p:nvSpPr>
        <p:spPr>
          <a:xfrm rot="5400000">
            <a:off x="6621139" y="-797083"/>
            <a:ext cx="2696660" cy="6448096"/>
          </a:xfrm>
          <a:prstGeom prst="rect">
            <a:avLst/>
          </a:prstGeom>
          <a:noFill/>
          <a:ln w="28575">
            <a:solidFill>
              <a:srgbClr val="9ACE4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mj-ea"/>
              <a:ea typeface="+mj-ea"/>
            </a:endParaRPr>
          </a:p>
        </p:txBody>
      </p:sp>
      <p:sp>
        <p:nvSpPr>
          <p:cNvPr id="12" name="矩形 11">
            <a:extLst>
              <a:ext uri="{FF2B5EF4-FFF2-40B4-BE49-F238E27FC236}">
                <a16:creationId xmlns:a16="http://schemas.microsoft.com/office/drawing/2014/main" id="{F55CF528-E012-4279-AA91-7014557669E4}"/>
              </a:ext>
            </a:extLst>
          </p:cNvPr>
          <p:cNvSpPr/>
          <p:nvPr/>
        </p:nvSpPr>
        <p:spPr>
          <a:xfrm>
            <a:off x="5018955" y="1949507"/>
            <a:ext cx="1287249" cy="1660791"/>
          </a:xfrm>
          <a:prstGeom prst="rect">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mj-ea"/>
              <a:ea typeface="+mj-ea"/>
            </a:endParaRPr>
          </a:p>
          <a:p>
            <a:pPr algn="ctr"/>
            <a:endParaRPr lang="en-US" altLang="zh-CN" b="1" dirty="0">
              <a:latin typeface="+mj-ea"/>
              <a:ea typeface="+mj-ea"/>
            </a:endParaRPr>
          </a:p>
          <a:p>
            <a:pPr algn="ctr"/>
            <a:r>
              <a:rPr lang="zh-CN" altLang="en-US" b="1" dirty="0">
                <a:latin typeface="+mj-ea"/>
                <a:ea typeface="+mj-ea"/>
              </a:rPr>
              <a:t>网络数据资源整合系统</a:t>
            </a:r>
          </a:p>
        </p:txBody>
      </p:sp>
      <p:sp>
        <p:nvSpPr>
          <p:cNvPr id="13" name="矩形 12">
            <a:extLst>
              <a:ext uri="{FF2B5EF4-FFF2-40B4-BE49-F238E27FC236}">
                <a16:creationId xmlns:a16="http://schemas.microsoft.com/office/drawing/2014/main" id="{EF7C8054-A0A3-406F-9306-B433C6745579}"/>
              </a:ext>
            </a:extLst>
          </p:cNvPr>
          <p:cNvSpPr/>
          <p:nvPr/>
        </p:nvSpPr>
        <p:spPr>
          <a:xfrm>
            <a:off x="6563975" y="1951616"/>
            <a:ext cx="1287249" cy="1660791"/>
          </a:xfrm>
          <a:prstGeom prst="rect">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mj-ea"/>
              <a:ea typeface="+mj-ea"/>
            </a:endParaRPr>
          </a:p>
          <a:p>
            <a:pPr algn="ctr"/>
            <a:r>
              <a:rPr lang="zh-CN" altLang="en-US" b="1" dirty="0">
                <a:latin typeface="+mj-ea"/>
                <a:ea typeface="+mj-ea"/>
              </a:rPr>
              <a:t>数据处理系统</a:t>
            </a:r>
          </a:p>
        </p:txBody>
      </p:sp>
      <p:sp>
        <p:nvSpPr>
          <p:cNvPr id="14" name="矩形 13">
            <a:extLst>
              <a:ext uri="{FF2B5EF4-FFF2-40B4-BE49-F238E27FC236}">
                <a16:creationId xmlns:a16="http://schemas.microsoft.com/office/drawing/2014/main" id="{01674AB9-A608-4C20-B780-26AA52CF4FFF}"/>
              </a:ext>
            </a:extLst>
          </p:cNvPr>
          <p:cNvSpPr/>
          <p:nvPr/>
        </p:nvSpPr>
        <p:spPr>
          <a:xfrm>
            <a:off x="8108995" y="1947398"/>
            <a:ext cx="1287249" cy="1660791"/>
          </a:xfrm>
          <a:prstGeom prst="rect">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latin typeface="+mj-ea"/>
              <a:ea typeface="+mj-ea"/>
            </a:endParaRPr>
          </a:p>
          <a:p>
            <a:pPr algn="ctr"/>
            <a:r>
              <a:rPr lang="zh-CN" altLang="en-US" b="1" dirty="0">
                <a:latin typeface="+mj-ea"/>
                <a:ea typeface="+mj-ea"/>
              </a:rPr>
              <a:t>数据利用</a:t>
            </a:r>
            <a:endParaRPr lang="en-US" altLang="zh-CN" b="1" dirty="0">
              <a:latin typeface="+mj-ea"/>
              <a:ea typeface="+mj-ea"/>
            </a:endParaRPr>
          </a:p>
          <a:p>
            <a:pPr algn="ctr"/>
            <a:r>
              <a:rPr lang="zh-CN" altLang="en-US" b="1" dirty="0">
                <a:latin typeface="+mj-ea"/>
                <a:ea typeface="+mj-ea"/>
              </a:rPr>
              <a:t>系统</a:t>
            </a:r>
          </a:p>
        </p:txBody>
      </p:sp>
      <p:sp>
        <p:nvSpPr>
          <p:cNvPr id="15" name="流程图: 磁盘 14">
            <a:extLst>
              <a:ext uri="{FF2B5EF4-FFF2-40B4-BE49-F238E27FC236}">
                <a16:creationId xmlns:a16="http://schemas.microsoft.com/office/drawing/2014/main" id="{F8368269-33C4-465F-A8E5-29C077A9BB00}"/>
              </a:ext>
            </a:extLst>
          </p:cNvPr>
          <p:cNvSpPr/>
          <p:nvPr/>
        </p:nvSpPr>
        <p:spPr>
          <a:xfrm>
            <a:off x="9654015" y="1949507"/>
            <a:ext cx="1287249" cy="1660791"/>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智慧芽</a:t>
            </a:r>
            <a:endParaRPr lang="en-US" altLang="zh-CN" b="1" dirty="0">
              <a:latin typeface="+mj-ea"/>
              <a:ea typeface="+mj-ea"/>
            </a:endParaRPr>
          </a:p>
          <a:p>
            <a:pPr algn="ctr"/>
            <a:r>
              <a:rPr lang="zh-CN" altLang="en-US" b="1" dirty="0">
                <a:latin typeface="+mj-ea"/>
                <a:ea typeface="+mj-ea"/>
              </a:rPr>
              <a:t>数据</a:t>
            </a:r>
          </a:p>
        </p:txBody>
      </p:sp>
      <p:sp>
        <p:nvSpPr>
          <p:cNvPr id="18" name="矩形 17">
            <a:extLst>
              <a:ext uri="{FF2B5EF4-FFF2-40B4-BE49-F238E27FC236}">
                <a16:creationId xmlns:a16="http://schemas.microsoft.com/office/drawing/2014/main" id="{F725EEF5-A217-4C80-A6C6-14EFBB1574EA}"/>
              </a:ext>
            </a:extLst>
          </p:cNvPr>
          <p:cNvSpPr/>
          <p:nvPr/>
        </p:nvSpPr>
        <p:spPr>
          <a:xfrm>
            <a:off x="1328641" y="4494865"/>
            <a:ext cx="2771677" cy="312525"/>
          </a:xfrm>
          <a:prstGeom prst="rect">
            <a:avLst/>
          </a:prstGeom>
          <a:solidFill>
            <a:srgbClr val="E88651"/>
          </a:solidFill>
          <a:ln>
            <a:solidFill>
              <a:srgbClr val="E88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j-ea"/>
                <a:ea typeface="+mj-ea"/>
              </a:rPr>
              <a:t>智慧芽网络数据抓取插件</a:t>
            </a:r>
          </a:p>
        </p:txBody>
      </p:sp>
      <p:sp>
        <p:nvSpPr>
          <p:cNvPr id="19" name="矩形 18">
            <a:extLst>
              <a:ext uri="{FF2B5EF4-FFF2-40B4-BE49-F238E27FC236}">
                <a16:creationId xmlns:a16="http://schemas.microsoft.com/office/drawing/2014/main" id="{5B68AF4C-4F99-41EA-B352-0464C43ECC88}"/>
              </a:ext>
            </a:extLst>
          </p:cNvPr>
          <p:cNvSpPr/>
          <p:nvPr/>
        </p:nvSpPr>
        <p:spPr>
          <a:xfrm>
            <a:off x="4745422" y="4496198"/>
            <a:ext cx="1829480" cy="311192"/>
          </a:xfrm>
          <a:prstGeom prst="rect">
            <a:avLst/>
          </a:prstGeom>
          <a:solidFill>
            <a:srgbClr val="E88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mj-ea"/>
                <a:ea typeface="+mj-ea"/>
              </a:rPr>
              <a:t>智慧芽数据接口</a:t>
            </a:r>
          </a:p>
        </p:txBody>
      </p:sp>
      <p:sp>
        <p:nvSpPr>
          <p:cNvPr id="20" name="流程图: 磁盘 19">
            <a:extLst>
              <a:ext uri="{FF2B5EF4-FFF2-40B4-BE49-F238E27FC236}">
                <a16:creationId xmlns:a16="http://schemas.microsoft.com/office/drawing/2014/main" id="{EE65E31A-07C9-419D-9B31-76F922E36572}"/>
              </a:ext>
            </a:extLst>
          </p:cNvPr>
          <p:cNvSpPr/>
          <p:nvPr/>
        </p:nvSpPr>
        <p:spPr>
          <a:xfrm>
            <a:off x="9608741" y="5593015"/>
            <a:ext cx="1332523" cy="843458"/>
          </a:xfrm>
          <a:prstGeom prst="flowChartMagneticDisk">
            <a:avLst/>
          </a:prstGeom>
          <a:solidFill>
            <a:srgbClr val="E8865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mj-ea"/>
                <a:ea typeface="+mj-ea"/>
              </a:rPr>
              <a:t>客户数据</a:t>
            </a:r>
          </a:p>
        </p:txBody>
      </p:sp>
      <p:sp>
        <p:nvSpPr>
          <p:cNvPr id="21" name="矩形 20">
            <a:extLst>
              <a:ext uri="{FF2B5EF4-FFF2-40B4-BE49-F238E27FC236}">
                <a16:creationId xmlns:a16="http://schemas.microsoft.com/office/drawing/2014/main" id="{FD77B721-DF3D-4749-B67F-7623990DC786}"/>
              </a:ext>
            </a:extLst>
          </p:cNvPr>
          <p:cNvSpPr/>
          <p:nvPr/>
        </p:nvSpPr>
        <p:spPr>
          <a:xfrm>
            <a:off x="6126529" y="1253717"/>
            <a:ext cx="4798974" cy="523220"/>
          </a:xfrm>
          <a:prstGeom prst="rect">
            <a:avLst/>
          </a:prstGeom>
        </p:spPr>
        <p:txBody>
          <a:bodyPr wrap="square">
            <a:spAutoFit/>
          </a:bodyPr>
          <a:lstStyle/>
          <a:p>
            <a:pPr algn="ctr"/>
            <a:r>
              <a:rPr lang="en-US" altLang="zh-CN" sz="2800" b="1" dirty="0">
                <a:solidFill>
                  <a:srgbClr val="71B900"/>
                </a:solidFill>
                <a:latin typeface="+mj-ea"/>
                <a:ea typeface="+mj-ea"/>
                <a:cs typeface="Arial" panose="020B0604020202020204" pitchFamily="34" charset="0"/>
              </a:rPr>
              <a:t>EIIPM</a:t>
            </a:r>
            <a:r>
              <a:rPr lang="zh-CN" altLang="en-US" sz="2800" b="1" dirty="0">
                <a:solidFill>
                  <a:srgbClr val="71B900"/>
                </a:solidFill>
                <a:latin typeface="+mj-ea"/>
                <a:ea typeface="+mj-ea"/>
                <a:cs typeface="Arial" panose="020B0604020202020204" pitchFamily="34" charset="0"/>
              </a:rPr>
              <a:t>创新数据集成平台</a:t>
            </a:r>
          </a:p>
        </p:txBody>
      </p:sp>
      <p:sp>
        <p:nvSpPr>
          <p:cNvPr id="22" name="矩形 21">
            <a:extLst>
              <a:ext uri="{FF2B5EF4-FFF2-40B4-BE49-F238E27FC236}">
                <a16:creationId xmlns:a16="http://schemas.microsoft.com/office/drawing/2014/main" id="{A92BFE1F-8B55-4415-A148-30CC35D1695C}"/>
              </a:ext>
            </a:extLst>
          </p:cNvPr>
          <p:cNvSpPr/>
          <p:nvPr/>
        </p:nvSpPr>
        <p:spPr>
          <a:xfrm>
            <a:off x="35287" y="6285923"/>
            <a:ext cx="4798974" cy="369332"/>
          </a:xfrm>
          <a:prstGeom prst="rect">
            <a:avLst/>
          </a:prstGeom>
        </p:spPr>
        <p:txBody>
          <a:bodyPr wrap="square">
            <a:spAutoFit/>
          </a:bodyPr>
          <a:lstStyle/>
          <a:p>
            <a:pPr algn="ctr"/>
            <a:r>
              <a:rPr lang="zh-CN" altLang="en-US" b="1" dirty="0">
                <a:solidFill>
                  <a:srgbClr val="FF0000"/>
                </a:solidFill>
                <a:latin typeface="+mj-ea"/>
                <a:ea typeface="+mj-ea"/>
                <a:cs typeface="Arial" panose="020B0604020202020204" pitchFamily="34" charset="0"/>
              </a:rPr>
              <a:t>企业内网创新情报平台</a:t>
            </a:r>
          </a:p>
        </p:txBody>
      </p:sp>
      <p:sp>
        <p:nvSpPr>
          <p:cNvPr id="23" name="矩形 22">
            <a:extLst>
              <a:ext uri="{FF2B5EF4-FFF2-40B4-BE49-F238E27FC236}">
                <a16:creationId xmlns:a16="http://schemas.microsoft.com/office/drawing/2014/main" id="{B327A70C-FAE8-4BCE-BE83-808BCB549A56}"/>
              </a:ext>
            </a:extLst>
          </p:cNvPr>
          <p:cNvSpPr/>
          <p:nvPr/>
        </p:nvSpPr>
        <p:spPr>
          <a:xfrm flipH="1">
            <a:off x="5431706" y="3963243"/>
            <a:ext cx="694823" cy="369332"/>
          </a:xfrm>
          <a:prstGeom prst="rect">
            <a:avLst/>
          </a:prstGeom>
        </p:spPr>
        <p:txBody>
          <a:bodyPr wrap="square">
            <a:spAutoFit/>
          </a:bodyPr>
          <a:lstStyle/>
          <a:p>
            <a:pPr algn="ctr"/>
            <a:r>
              <a:rPr lang="en-US" altLang="zh-CN" b="1" dirty="0">
                <a:solidFill>
                  <a:srgbClr val="00A4C3"/>
                </a:solidFill>
                <a:latin typeface="+mj-ea"/>
                <a:ea typeface="+mj-ea"/>
              </a:rPr>
              <a:t>API</a:t>
            </a:r>
            <a:endParaRPr lang="zh-CN" altLang="en-US" b="1" dirty="0">
              <a:solidFill>
                <a:srgbClr val="00A4C3"/>
              </a:solidFill>
              <a:latin typeface="+mj-ea"/>
              <a:ea typeface="+mj-ea"/>
            </a:endParaRPr>
          </a:p>
        </p:txBody>
      </p:sp>
      <p:cxnSp>
        <p:nvCxnSpPr>
          <p:cNvPr id="24" name="直接箭头连接符 23">
            <a:extLst>
              <a:ext uri="{FF2B5EF4-FFF2-40B4-BE49-F238E27FC236}">
                <a16:creationId xmlns:a16="http://schemas.microsoft.com/office/drawing/2014/main" id="{5570A747-05D3-41BF-999E-81673E174C1A}"/>
              </a:ext>
            </a:extLst>
          </p:cNvPr>
          <p:cNvCxnSpPr>
            <a:cxnSpLocks/>
          </p:cNvCxnSpPr>
          <p:nvPr/>
        </p:nvCxnSpPr>
        <p:spPr>
          <a:xfrm flipV="1">
            <a:off x="5461504" y="3839099"/>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6715D3E0-6B2A-4856-9B8B-F9D098E4E74E}"/>
              </a:ext>
            </a:extLst>
          </p:cNvPr>
          <p:cNvCxnSpPr>
            <a:cxnSpLocks/>
          </p:cNvCxnSpPr>
          <p:nvPr/>
        </p:nvCxnSpPr>
        <p:spPr>
          <a:xfrm>
            <a:off x="6100733" y="3870319"/>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C857AFA-D0BA-4B4E-859F-CDB8F3EA6E65}"/>
              </a:ext>
            </a:extLst>
          </p:cNvPr>
          <p:cNvCxnSpPr>
            <a:cxnSpLocks/>
            <a:endCxn id="9" idx="2"/>
          </p:cNvCxnSpPr>
          <p:nvPr/>
        </p:nvCxnSpPr>
        <p:spPr>
          <a:xfrm>
            <a:off x="3216164" y="1722741"/>
            <a:ext cx="1529257" cy="704224"/>
          </a:xfrm>
          <a:prstGeom prst="straightConnector1">
            <a:avLst/>
          </a:prstGeom>
          <a:ln w="28575">
            <a:solidFill>
              <a:srgbClr val="9ACE4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394A2EC-8C20-496B-A3BD-7F8C64F7C58F}"/>
              </a:ext>
            </a:extLst>
          </p:cNvPr>
          <p:cNvCxnSpPr>
            <a:cxnSpLocks/>
          </p:cNvCxnSpPr>
          <p:nvPr/>
        </p:nvCxnSpPr>
        <p:spPr>
          <a:xfrm flipV="1">
            <a:off x="1661309" y="6158064"/>
            <a:ext cx="7992706" cy="9203"/>
          </a:xfrm>
          <a:prstGeom prst="straightConnector1">
            <a:avLst/>
          </a:prstGeom>
          <a:ln w="28575">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4AC12A24-F1BB-4F6C-AF09-E305732501B7}"/>
              </a:ext>
            </a:extLst>
          </p:cNvPr>
          <p:cNvCxnSpPr>
            <a:cxnSpLocks/>
            <a:stCxn id="20" idx="4"/>
            <a:endCxn id="15" idx="4"/>
          </p:cNvCxnSpPr>
          <p:nvPr/>
        </p:nvCxnSpPr>
        <p:spPr>
          <a:xfrm flipV="1">
            <a:off x="10941264" y="2779903"/>
            <a:ext cx="12700" cy="3234841"/>
          </a:xfrm>
          <a:prstGeom prst="bentConnector3">
            <a:avLst>
              <a:gd name="adj1" fmla="val 4104000"/>
            </a:avLst>
          </a:prstGeom>
          <a:ln w="28575">
            <a:solidFill>
              <a:srgbClr val="0070C0"/>
            </a:solidFill>
            <a:prstDash val="dash"/>
            <a:tailEnd type="triangle"/>
          </a:ln>
        </p:spPr>
        <p:style>
          <a:lnRef idx="1">
            <a:schemeClr val="dk1"/>
          </a:lnRef>
          <a:fillRef idx="0">
            <a:schemeClr val="dk1"/>
          </a:fillRef>
          <a:effectRef idx="0">
            <a:schemeClr val="dk1"/>
          </a:effectRef>
          <a:fontRef idx="minor">
            <a:schemeClr val="tx1"/>
          </a:fontRef>
        </p:style>
      </p:cxnSp>
      <p:pic>
        <p:nvPicPr>
          <p:cNvPr id="40" name="图形 39" descr="显示器">
            <a:extLst>
              <a:ext uri="{FF2B5EF4-FFF2-40B4-BE49-F238E27FC236}">
                <a16:creationId xmlns:a16="http://schemas.microsoft.com/office/drawing/2014/main" id="{E7BAD4AB-4DB8-419A-82AB-49B2D6D032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01473" y="1947859"/>
            <a:ext cx="695612" cy="695612"/>
          </a:xfrm>
          <a:prstGeom prst="rect">
            <a:avLst/>
          </a:prstGeom>
        </p:spPr>
      </p:pic>
      <p:pic>
        <p:nvPicPr>
          <p:cNvPr id="42" name="图形 41" descr="显示器">
            <a:extLst>
              <a:ext uri="{FF2B5EF4-FFF2-40B4-BE49-F238E27FC236}">
                <a16:creationId xmlns:a16="http://schemas.microsoft.com/office/drawing/2014/main" id="{0F261E5A-5BA2-474B-ADC2-CC71807BD3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6110" y="1932471"/>
            <a:ext cx="695612" cy="695612"/>
          </a:xfrm>
          <a:prstGeom prst="rect">
            <a:avLst/>
          </a:prstGeom>
        </p:spPr>
      </p:pic>
      <p:pic>
        <p:nvPicPr>
          <p:cNvPr id="43" name="图形 42" descr="显示器">
            <a:extLst>
              <a:ext uri="{FF2B5EF4-FFF2-40B4-BE49-F238E27FC236}">
                <a16:creationId xmlns:a16="http://schemas.microsoft.com/office/drawing/2014/main" id="{5B79758E-8A68-4F03-AB17-853DB57D52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981" y="1928876"/>
            <a:ext cx="695612" cy="695612"/>
          </a:xfrm>
          <a:prstGeom prst="rect">
            <a:avLst/>
          </a:prstGeom>
        </p:spPr>
      </p:pic>
      <p:pic>
        <p:nvPicPr>
          <p:cNvPr id="44" name="图形 43" descr="电脑">
            <a:extLst>
              <a:ext uri="{FF2B5EF4-FFF2-40B4-BE49-F238E27FC236}">
                <a16:creationId xmlns:a16="http://schemas.microsoft.com/office/drawing/2014/main" id="{0EDBA562-7A3E-40CC-8F98-656AF05851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4890" y="1078633"/>
            <a:ext cx="961439" cy="961439"/>
          </a:xfrm>
          <a:prstGeom prst="rect">
            <a:avLst/>
          </a:prstGeom>
        </p:spPr>
      </p:pic>
      <p:cxnSp>
        <p:nvCxnSpPr>
          <p:cNvPr id="52" name="直接连接符 51">
            <a:extLst>
              <a:ext uri="{FF2B5EF4-FFF2-40B4-BE49-F238E27FC236}">
                <a16:creationId xmlns:a16="http://schemas.microsoft.com/office/drawing/2014/main" id="{57282E2B-6D7F-4746-A8C0-3E2D476F999C}"/>
              </a:ext>
            </a:extLst>
          </p:cNvPr>
          <p:cNvCxnSpPr>
            <a:cxnSpLocks/>
          </p:cNvCxnSpPr>
          <p:nvPr/>
        </p:nvCxnSpPr>
        <p:spPr>
          <a:xfrm>
            <a:off x="6321970" y="2779903"/>
            <a:ext cx="257771" cy="210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C7C07EB-7613-4609-B527-2052918D6B6C}"/>
              </a:ext>
            </a:extLst>
          </p:cNvPr>
          <p:cNvCxnSpPr/>
          <p:nvPr/>
        </p:nvCxnSpPr>
        <p:spPr>
          <a:xfrm>
            <a:off x="7854355" y="2780855"/>
            <a:ext cx="257771" cy="2109"/>
          </a:xfrm>
          <a:prstGeom prst="line">
            <a:avLst/>
          </a:prstGeom>
          <a:ln w="28575">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FA308637-0A15-419D-948D-98F469893AE5}"/>
              </a:ext>
            </a:extLst>
          </p:cNvPr>
          <p:cNvGrpSpPr/>
          <p:nvPr/>
        </p:nvGrpSpPr>
        <p:grpSpPr>
          <a:xfrm>
            <a:off x="1016219" y="304807"/>
            <a:ext cx="3067368" cy="2992058"/>
            <a:chOff x="966683" y="-397285"/>
            <a:chExt cx="3978166" cy="3978166"/>
          </a:xfrm>
        </p:grpSpPr>
        <p:pic>
          <p:nvPicPr>
            <p:cNvPr id="11" name="图形 10" descr="云">
              <a:extLst>
                <a:ext uri="{FF2B5EF4-FFF2-40B4-BE49-F238E27FC236}">
                  <a16:creationId xmlns:a16="http://schemas.microsoft.com/office/drawing/2014/main" id="{56AFFA7E-E546-4A6E-B7E4-8EA1304066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683" y="-397285"/>
              <a:ext cx="3978166" cy="3978166"/>
            </a:xfrm>
            <a:prstGeom prst="rect">
              <a:avLst/>
            </a:prstGeom>
          </p:spPr>
        </p:pic>
        <p:sp>
          <p:nvSpPr>
            <p:cNvPr id="16" name="矩形 15">
              <a:extLst>
                <a:ext uri="{FF2B5EF4-FFF2-40B4-BE49-F238E27FC236}">
                  <a16:creationId xmlns:a16="http://schemas.microsoft.com/office/drawing/2014/main" id="{C1A783D3-DB3B-45DC-A0C5-0993CB97CED4}"/>
                </a:ext>
              </a:extLst>
            </p:cNvPr>
            <p:cNvSpPr/>
            <p:nvPr/>
          </p:nvSpPr>
          <p:spPr>
            <a:xfrm>
              <a:off x="1046507" y="1591798"/>
              <a:ext cx="3653610" cy="707037"/>
            </a:xfrm>
            <a:prstGeom prst="rect">
              <a:avLst/>
            </a:prstGeom>
          </p:spPr>
          <p:txBody>
            <a:bodyPr wrap="square">
              <a:spAutoFit/>
            </a:bodyPr>
            <a:lstStyle/>
            <a:p>
              <a:pPr algn="ctr"/>
              <a:r>
                <a:rPr lang="zh-CN" altLang="en-US" sz="2800" b="1" dirty="0">
                  <a:solidFill>
                    <a:schemeClr val="tx1">
                      <a:lumMod val="75000"/>
                      <a:lumOff val="25000"/>
                    </a:schemeClr>
                  </a:solidFill>
                  <a:latin typeface="+mj-ea"/>
                  <a:ea typeface="+mj-ea"/>
                  <a:cs typeface="Arial" panose="020B0604020202020204" pitchFamily="34" charset="0"/>
                </a:rPr>
                <a:t>外部数据源</a:t>
              </a:r>
            </a:p>
          </p:txBody>
        </p:sp>
      </p:grpSp>
      <p:cxnSp>
        <p:nvCxnSpPr>
          <p:cNvPr id="75" name="直接连接符 74">
            <a:extLst>
              <a:ext uri="{FF2B5EF4-FFF2-40B4-BE49-F238E27FC236}">
                <a16:creationId xmlns:a16="http://schemas.microsoft.com/office/drawing/2014/main" id="{5BCE8242-0685-4E5F-ADD9-2969BF8CAE07}"/>
              </a:ext>
            </a:extLst>
          </p:cNvPr>
          <p:cNvCxnSpPr>
            <a:cxnSpLocks/>
          </p:cNvCxnSpPr>
          <p:nvPr/>
        </p:nvCxnSpPr>
        <p:spPr>
          <a:xfrm>
            <a:off x="1683945" y="4807390"/>
            <a:ext cx="0" cy="1350674"/>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8AD1F5CC-34DF-4612-A87D-A25AC53E9D9B}"/>
              </a:ext>
            </a:extLst>
          </p:cNvPr>
          <p:cNvCxnSpPr>
            <a:cxnSpLocks/>
            <a:stCxn id="19" idx="2"/>
            <a:endCxn id="20" idx="2"/>
          </p:cNvCxnSpPr>
          <p:nvPr/>
        </p:nvCxnSpPr>
        <p:spPr>
          <a:xfrm rot="16200000" flipH="1">
            <a:off x="7030774" y="3436777"/>
            <a:ext cx="1207354" cy="3948579"/>
          </a:xfrm>
          <a:prstGeom prst="bentConnector2">
            <a:avLst/>
          </a:prstGeom>
          <a:ln w="3175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矩形 22">
            <a:extLst>
              <a:ext uri="{FF2B5EF4-FFF2-40B4-BE49-F238E27FC236}">
                <a16:creationId xmlns:a16="http://schemas.microsoft.com/office/drawing/2014/main" id="{59152F0B-66E6-4F16-A425-02B3DC0C8EB1}"/>
              </a:ext>
            </a:extLst>
          </p:cNvPr>
          <p:cNvSpPr/>
          <p:nvPr/>
        </p:nvSpPr>
        <p:spPr>
          <a:xfrm flipH="1">
            <a:off x="7640813" y="3952283"/>
            <a:ext cx="694823" cy="369332"/>
          </a:xfrm>
          <a:prstGeom prst="rect">
            <a:avLst/>
          </a:prstGeom>
        </p:spPr>
        <p:txBody>
          <a:bodyPr wrap="square">
            <a:spAutoFit/>
          </a:bodyPr>
          <a:lstStyle/>
          <a:p>
            <a:pPr algn="ctr"/>
            <a:r>
              <a:rPr lang="en-US" altLang="zh-CN" b="1" dirty="0">
                <a:solidFill>
                  <a:srgbClr val="00A4C3"/>
                </a:solidFill>
                <a:latin typeface="+mj-ea"/>
                <a:ea typeface="+mj-ea"/>
              </a:rPr>
              <a:t>API</a:t>
            </a:r>
            <a:endParaRPr lang="zh-CN" altLang="en-US" b="1" dirty="0">
              <a:solidFill>
                <a:srgbClr val="00A4C3"/>
              </a:solidFill>
              <a:latin typeface="+mj-ea"/>
              <a:ea typeface="+mj-ea"/>
            </a:endParaRPr>
          </a:p>
        </p:txBody>
      </p:sp>
      <p:cxnSp>
        <p:nvCxnSpPr>
          <p:cNvPr id="54" name="直接箭头连接符 23">
            <a:extLst>
              <a:ext uri="{FF2B5EF4-FFF2-40B4-BE49-F238E27FC236}">
                <a16:creationId xmlns:a16="http://schemas.microsoft.com/office/drawing/2014/main" id="{E74B5107-29DC-4191-A62F-E4B6F4C2B8C9}"/>
              </a:ext>
            </a:extLst>
          </p:cNvPr>
          <p:cNvCxnSpPr>
            <a:cxnSpLocks/>
          </p:cNvCxnSpPr>
          <p:nvPr/>
        </p:nvCxnSpPr>
        <p:spPr>
          <a:xfrm flipV="1">
            <a:off x="7670611" y="3828139"/>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cxnSp>
        <p:nvCxnSpPr>
          <p:cNvPr id="55" name="直接箭头连接符 24">
            <a:extLst>
              <a:ext uri="{FF2B5EF4-FFF2-40B4-BE49-F238E27FC236}">
                <a16:creationId xmlns:a16="http://schemas.microsoft.com/office/drawing/2014/main" id="{CEEBE635-728D-427E-A5BE-66DD8604E9EF}"/>
              </a:ext>
            </a:extLst>
          </p:cNvPr>
          <p:cNvCxnSpPr>
            <a:cxnSpLocks/>
          </p:cNvCxnSpPr>
          <p:nvPr/>
        </p:nvCxnSpPr>
        <p:spPr>
          <a:xfrm>
            <a:off x="8309840" y="3859359"/>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pic>
        <p:nvPicPr>
          <p:cNvPr id="60" name="图形 33" descr="电脑">
            <a:extLst>
              <a:ext uri="{FF2B5EF4-FFF2-40B4-BE49-F238E27FC236}">
                <a16:creationId xmlns:a16="http://schemas.microsoft.com/office/drawing/2014/main" id="{FF658287-CE71-46EC-9FFF-2C0B892A125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283" y="4502041"/>
            <a:ext cx="573915" cy="573915"/>
          </a:xfrm>
          <a:prstGeom prst="rect">
            <a:avLst/>
          </a:prstGeom>
        </p:spPr>
      </p:pic>
      <p:sp>
        <p:nvSpPr>
          <p:cNvPr id="49" name="Rectangle: Rounded Corners 48">
            <a:extLst>
              <a:ext uri="{FF2B5EF4-FFF2-40B4-BE49-F238E27FC236}">
                <a16:creationId xmlns:a16="http://schemas.microsoft.com/office/drawing/2014/main" id="{F5D7DE15-6CD0-4C47-9218-A2343AA598BB}"/>
              </a:ext>
            </a:extLst>
          </p:cNvPr>
          <p:cNvSpPr/>
          <p:nvPr/>
        </p:nvSpPr>
        <p:spPr>
          <a:xfrm>
            <a:off x="6933123" y="4506679"/>
            <a:ext cx="2335248" cy="71717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mj-ea"/>
                <a:ea typeface="+mj-ea"/>
              </a:rPr>
              <a:t>创新情报网站</a:t>
            </a:r>
            <a:endParaRPr lang="en-US" dirty="0">
              <a:latin typeface="+mj-ea"/>
              <a:ea typeface="+mj-ea"/>
            </a:endParaRPr>
          </a:p>
        </p:txBody>
      </p:sp>
      <p:cxnSp>
        <p:nvCxnSpPr>
          <p:cNvPr id="56" name="Connector: Elbow 55">
            <a:extLst>
              <a:ext uri="{FF2B5EF4-FFF2-40B4-BE49-F238E27FC236}">
                <a16:creationId xmlns:a16="http://schemas.microsoft.com/office/drawing/2014/main" id="{14395A0B-16F5-49F5-9931-D024219FFF85}"/>
              </a:ext>
            </a:extLst>
          </p:cNvPr>
          <p:cNvCxnSpPr>
            <a:cxnSpLocks/>
            <a:stCxn id="20" idx="1"/>
            <a:endCxn id="49" idx="2"/>
          </p:cNvCxnSpPr>
          <p:nvPr/>
        </p:nvCxnSpPr>
        <p:spPr>
          <a:xfrm rot="16200000" flipV="1">
            <a:off x="9003293" y="4321305"/>
            <a:ext cx="369165" cy="2174256"/>
          </a:xfrm>
          <a:prstGeom prst="bentConnector3">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80FEB3CA-CE37-4E89-AB4E-F0AE876F59FB}"/>
              </a:ext>
            </a:extLst>
          </p:cNvPr>
          <p:cNvSpPr txBox="1"/>
          <p:nvPr/>
        </p:nvSpPr>
        <p:spPr>
          <a:xfrm>
            <a:off x="9841437" y="5001485"/>
            <a:ext cx="492443" cy="276999"/>
          </a:xfrm>
          <a:prstGeom prst="rect">
            <a:avLst/>
          </a:prstGeom>
          <a:noFill/>
        </p:spPr>
        <p:txBody>
          <a:bodyPr wrap="none" rtlCol="0">
            <a:spAutoFit/>
          </a:bodyPr>
          <a:lstStyle/>
          <a:p>
            <a:pPr algn="l"/>
            <a:r>
              <a:rPr lang="zh-CN" altLang="en-US" sz="1200" dirty="0">
                <a:latin typeface="+mj-ea"/>
                <a:ea typeface="+mj-ea"/>
              </a:rPr>
              <a:t>用户</a:t>
            </a:r>
            <a:endParaRPr lang="en-US" sz="1200" dirty="0">
              <a:latin typeface="+mj-ea"/>
              <a:ea typeface="+mj-ea"/>
            </a:endParaRPr>
          </a:p>
        </p:txBody>
      </p:sp>
      <p:sp>
        <p:nvSpPr>
          <p:cNvPr id="38" name="矩形 3">
            <a:extLst>
              <a:ext uri="{FF2B5EF4-FFF2-40B4-BE49-F238E27FC236}">
                <a16:creationId xmlns:a16="http://schemas.microsoft.com/office/drawing/2014/main" id="{9AB84D46-697E-4269-864B-5E83EB966F09}"/>
              </a:ext>
            </a:extLst>
          </p:cNvPr>
          <p:cNvSpPr/>
          <p:nvPr/>
        </p:nvSpPr>
        <p:spPr>
          <a:xfrm>
            <a:off x="543168" y="304807"/>
            <a:ext cx="3653610" cy="584775"/>
          </a:xfrm>
          <a:prstGeom prst="rect">
            <a:avLst/>
          </a:prstGeom>
        </p:spPr>
        <p:txBody>
          <a:bodyPr wrap="square">
            <a:spAutoFit/>
          </a:bodyPr>
          <a:lstStyle/>
          <a:p>
            <a:r>
              <a:rPr lang="en-US" altLang="zh-CN" sz="3200" b="1" dirty="0">
                <a:latin typeface="微软雅黑" panose="020B0503020204020204" pitchFamily="34" charset="-122"/>
                <a:ea typeface="微软雅黑" panose="020B0503020204020204" pitchFamily="34" charset="-122"/>
                <a:cs typeface="Arial" panose="020B0604020202020204" pitchFamily="34" charset="0"/>
              </a:rPr>
              <a:t>EIIPM</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部署概念图</a:t>
            </a:r>
          </a:p>
        </p:txBody>
      </p:sp>
    </p:spTree>
    <p:extLst>
      <p:ext uri="{BB962C8B-B14F-4D97-AF65-F5344CB8AC3E}">
        <p14:creationId xmlns:p14="http://schemas.microsoft.com/office/powerpoint/2010/main" val="7991040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08</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536779" y="2546430"/>
            <a:ext cx="9307975" cy="584775"/>
          </a:xfrm>
          <a:prstGeom prst="rect">
            <a:avLst/>
          </a:prstGeom>
          <a:noFill/>
        </p:spPr>
        <p:txBody>
          <a:bodyPr wrap="square" rtlCol="0">
            <a:spAutoFit/>
          </a:bodyPr>
          <a:lstStyle/>
          <a:p>
            <a:r>
              <a:rPr lang="en-US" altLang="zh-CN" sz="3200" b="1" spc="-5" dirty="0">
                <a:latin typeface="微软雅黑" panose="020B0503020204020204" pitchFamily="34" charset="-122"/>
                <a:ea typeface="微软雅黑" panose="020B0503020204020204" pitchFamily="34" charset="-122"/>
                <a:cs typeface="Arial" panose="020B0604020202020204" pitchFamily="34" charset="0"/>
                <a:sym typeface="+mn-lt"/>
              </a:rPr>
              <a:t>EIIPM</a:t>
            </a:r>
            <a:r>
              <a:rPr lang="zh-CN" altLang="en-US" sz="3200" b="1" spc="-5" dirty="0">
                <a:latin typeface="微软雅黑" panose="020B0503020204020204" pitchFamily="34" charset="-122"/>
                <a:ea typeface="微软雅黑" panose="020B0503020204020204" pitchFamily="34" charset="-122"/>
                <a:cs typeface="Arial" panose="020B0604020202020204" pitchFamily="34" charset="0"/>
                <a:sym typeface="+mn-lt"/>
              </a:rPr>
              <a:t>支撑企业创新与知识产权管理</a:t>
            </a:r>
            <a:endParaRPr lang="en-GB" altLang="zh-CN" sz="3200" b="1" spc="-5" dirty="0">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33829065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文本框 29">
            <a:extLst>
              <a:ext uri="{FF2B5EF4-FFF2-40B4-BE49-F238E27FC236}">
                <a16:creationId xmlns:a16="http://schemas.microsoft.com/office/drawing/2014/main" id="{8DE8EB47-0299-4D8F-93E6-B983EA2B615A}"/>
              </a:ext>
            </a:extLst>
          </p:cNvPr>
          <p:cNvSpPr txBox="1"/>
          <p:nvPr/>
        </p:nvSpPr>
        <p:spPr>
          <a:xfrm>
            <a:off x="8498240" y="1691314"/>
            <a:ext cx="3316532"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企业知识产权的全流程管理</a:t>
            </a:r>
          </a:p>
        </p:txBody>
      </p:sp>
      <p:pic>
        <p:nvPicPr>
          <p:cNvPr id="157" name="图片 55">
            <a:extLst>
              <a:ext uri="{FF2B5EF4-FFF2-40B4-BE49-F238E27FC236}">
                <a16:creationId xmlns:a16="http://schemas.microsoft.com/office/drawing/2014/main" id="{606ED88D-3FCF-4031-B8E1-09FB7BFE4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694" y="1691314"/>
            <a:ext cx="7467532" cy="4117272"/>
          </a:xfrm>
          <a:prstGeom prst="rect">
            <a:avLst/>
          </a:prstGeom>
        </p:spPr>
      </p:pic>
      <p:sp>
        <p:nvSpPr>
          <p:cNvPr id="158" name="文本框 30">
            <a:extLst>
              <a:ext uri="{FF2B5EF4-FFF2-40B4-BE49-F238E27FC236}">
                <a16:creationId xmlns:a16="http://schemas.microsoft.com/office/drawing/2014/main" id="{D8892FD8-12CC-4AA4-B14E-8216DCF3FFBB}"/>
              </a:ext>
            </a:extLst>
          </p:cNvPr>
          <p:cNvSpPr txBox="1"/>
          <p:nvPr/>
        </p:nvSpPr>
        <p:spPr>
          <a:xfrm>
            <a:off x="8498240" y="2395562"/>
            <a:ext cx="3732992" cy="1815882"/>
          </a:xfrm>
          <a:prstGeom prst="rect">
            <a:avLst/>
          </a:prstGeom>
          <a:noFill/>
        </p:spPr>
        <p:txBody>
          <a:bodyPr wrap="square" rtlCol="0">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集成全球专利数据</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先进的</a:t>
            </a: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技术架构</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知识产权资产全生命周期管理</a:t>
            </a: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跨系统跨平台的集成能力</a:t>
            </a:r>
            <a:endParaRPr lang="en-US" altLang="zh-CN" sz="1600" dirty="0">
              <a:latin typeface="微软雅黑" panose="020B0503020204020204" pitchFamily="34" charset="-122"/>
              <a:ea typeface="微软雅黑" panose="020B0503020204020204" pitchFamily="34" charset="-122"/>
            </a:endParaRPr>
          </a:p>
        </p:txBody>
      </p:sp>
      <p:sp>
        <p:nvSpPr>
          <p:cNvPr id="159" name="矩形 6">
            <a:extLst>
              <a:ext uri="{FF2B5EF4-FFF2-40B4-BE49-F238E27FC236}">
                <a16:creationId xmlns:a16="http://schemas.microsoft.com/office/drawing/2014/main" id="{32DC1EBD-090B-4FD2-BA9D-A56864788210}"/>
              </a:ext>
            </a:extLst>
          </p:cNvPr>
          <p:cNvSpPr/>
          <p:nvPr/>
        </p:nvSpPr>
        <p:spPr>
          <a:xfrm>
            <a:off x="479609" y="331191"/>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智慧芽</a:t>
            </a:r>
            <a:r>
              <a:rPr lang="en-US" altLang="zh-CN" sz="3200" b="1" dirty="0" err="1">
                <a:latin typeface="微软雅黑" panose="020B0503020204020204" pitchFamily="34" charset="-122"/>
                <a:ea typeface="微软雅黑" panose="020B0503020204020204" pitchFamily="34" charset="-122"/>
                <a:cs typeface="Arial" panose="020B0604020202020204" pitchFamily="34" charset="0"/>
              </a:rPr>
              <a:t>Innosnap</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673269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25" y="439683"/>
            <a:ext cx="3582879" cy="474158"/>
          </a:xfrm>
        </p:spPr>
        <p:txBody>
          <a:bodyPr/>
          <a:lstStyle/>
          <a:p>
            <a:r>
              <a:rPr lang="en-US" altLang="zh-CN" sz="2800" b="1" dirty="0" err="1">
                <a:solidFill>
                  <a:schemeClr val="tx1"/>
                </a:solidFill>
                <a:latin typeface="微软雅黑" panose="020B0503020204020204" pitchFamily="34" charset="-122"/>
                <a:ea typeface="微软雅黑" panose="020B0503020204020204" pitchFamily="34" charset="-122"/>
              </a:rPr>
              <a:t>Innosnap</a:t>
            </a:r>
            <a:r>
              <a:rPr lang="zh-CN" altLang="en-US" sz="2800" b="1" dirty="0">
                <a:solidFill>
                  <a:schemeClr val="tx1"/>
                </a:solidFill>
                <a:latin typeface="微软雅黑" panose="020B0503020204020204" pitchFamily="34" charset="-122"/>
                <a:ea typeface="微软雅黑" panose="020B0503020204020204" pitchFamily="34" charset="-122"/>
              </a:rPr>
              <a:t>平台框架</a:t>
            </a:r>
            <a:endParaRPr lang="en-US" sz="2800" b="1" dirty="0">
              <a:solidFill>
                <a:schemeClr val="tx1"/>
              </a:solidFill>
              <a:latin typeface="微软雅黑" panose="020B0503020204020204" pitchFamily="34" charset="-122"/>
              <a:ea typeface="微软雅黑" panose="020B0503020204020204" pitchFamily="34" charset="-122"/>
            </a:endParaRPr>
          </a:p>
        </p:txBody>
      </p:sp>
      <p:sp>
        <p:nvSpPr>
          <p:cNvPr id="45" name="圆角矩形 39">
            <a:extLst>
              <a:ext uri="{FF2B5EF4-FFF2-40B4-BE49-F238E27FC236}">
                <a16:creationId xmlns:a16="http://schemas.microsoft.com/office/drawing/2014/main" id="{112753C8-5C10-4375-8EA5-3A82D8D23540}"/>
              </a:ext>
            </a:extLst>
          </p:cNvPr>
          <p:cNvSpPr>
            <a:spLocks noChangeArrowheads="1"/>
          </p:cNvSpPr>
          <p:nvPr/>
        </p:nvSpPr>
        <p:spPr bwMode="auto">
          <a:xfrm>
            <a:off x="3750659" y="1836354"/>
            <a:ext cx="6421397" cy="3125365"/>
          </a:xfrm>
          <a:prstGeom prst="roundRect">
            <a:avLst>
              <a:gd name="adj" fmla="val 4829"/>
            </a:avLst>
          </a:prstGeom>
          <a:solidFill>
            <a:srgbClr val="2E94DE"/>
          </a:solidFill>
          <a:ln w="25400" cap="rnd" cmpd="sng">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知识产权部</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6" name="圆角矩形 39">
            <a:extLst>
              <a:ext uri="{FF2B5EF4-FFF2-40B4-BE49-F238E27FC236}">
                <a16:creationId xmlns:a16="http://schemas.microsoft.com/office/drawing/2014/main" id="{C4384644-BCF0-4CCE-9747-E30C5BA7A748}"/>
              </a:ext>
            </a:extLst>
          </p:cNvPr>
          <p:cNvSpPr>
            <a:spLocks noChangeArrowheads="1"/>
          </p:cNvSpPr>
          <p:nvPr/>
        </p:nvSpPr>
        <p:spPr bwMode="auto">
          <a:xfrm>
            <a:off x="10233320" y="1011379"/>
            <a:ext cx="1621672" cy="5597899"/>
          </a:xfrm>
          <a:prstGeom prst="roundRect">
            <a:avLst>
              <a:gd name="adj" fmla="val 4829"/>
            </a:avLst>
          </a:prstGeom>
          <a:solidFill>
            <a:srgbClr val="214B63"/>
          </a:solidFill>
          <a:ln w="25400" cap="rnd" cmpd="sng">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586C66A0-4DBC-46E6-9A75-666F9824A8B5}"/>
              </a:ext>
            </a:extLst>
          </p:cNvPr>
          <p:cNvGrpSpPr/>
          <p:nvPr/>
        </p:nvGrpSpPr>
        <p:grpSpPr>
          <a:xfrm>
            <a:off x="5467946" y="2390444"/>
            <a:ext cx="1368000" cy="2468130"/>
            <a:chOff x="5239728" y="2467935"/>
            <a:chExt cx="1440001" cy="2468130"/>
          </a:xfrm>
        </p:grpSpPr>
        <p:sp>
          <p:nvSpPr>
            <p:cNvPr id="48" name="圆角矩形 39">
              <a:extLst>
                <a:ext uri="{FF2B5EF4-FFF2-40B4-BE49-F238E27FC236}">
                  <a16:creationId xmlns:a16="http://schemas.microsoft.com/office/drawing/2014/main" id="{2ED6F256-18E0-4816-9576-B20176CFDEC1}"/>
                </a:ext>
              </a:extLst>
            </p:cNvPr>
            <p:cNvSpPr>
              <a:spLocks noChangeArrowheads="1"/>
            </p:cNvSpPr>
            <p:nvPr/>
          </p:nvSpPr>
          <p:spPr bwMode="auto">
            <a:xfrm>
              <a:off x="5239729" y="2467935"/>
              <a:ext cx="1440000" cy="2383444"/>
            </a:xfrm>
            <a:prstGeom prst="roundRect">
              <a:avLst>
                <a:gd name="adj" fmla="val 4829"/>
              </a:avLst>
            </a:prstGeom>
            <a:solidFill>
              <a:srgbClr val="0070C0"/>
            </a:solidFill>
            <a:ln w="19050">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创造</a:t>
              </a:r>
            </a:p>
          </p:txBody>
        </p:sp>
        <p:sp>
          <p:nvSpPr>
            <p:cNvPr id="49" name="矩形 26">
              <a:extLst>
                <a:ext uri="{FF2B5EF4-FFF2-40B4-BE49-F238E27FC236}">
                  <a16:creationId xmlns:a16="http://schemas.microsoft.com/office/drawing/2014/main" id="{F0906536-45D9-4F62-A316-BC5AB1A447BE}"/>
                </a:ext>
              </a:extLst>
            </p:cNvPr>
            <p:cNvSpPr>
              <a:spLocks noChangeArrowheads="1"/>
            </p:cNvSpPr>
            <p:nvPr/>
          </p:nvSpPr>
          <p:spPr bwMode="auto">
            <a:xfrm>
              <a:off x="5239728" y="2756812"/>
              <a:ext cx="1433264" cy="2179253"/>
            </a:xfrm>
            <a:prstGeom prst="rect">
              <a:avLst/>
            </a:prstGeom>
            <a:noFill/>
            <a:ln>
              <a:noFill/>
            </a:ln>
          </p:spPr>
          <p:txBody>
            <a:bodyPr anchor="t"/>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提案管理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专利布局</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专利申请</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专利答复</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复审无效</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期限管理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质量管理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E9FF155A-8C56-4575-8F7D-D51DB4279AC3}"/>
              </a:ext>
            </a:extLst>
          </p:cNvPr>
          <p:cNvGrpSpPr/>
          <p:nvPr/>
        </p:nvGrpSpPr>
        <p:grpSpPr>
          <a:xfrm>
            <a:off x="8600662" y="2400624"/>
            <a:ext cx="1368000" cy="1078818"/>
            <a:chOff x="8452504" y="2478114"/>
            <a:chExt cx="1444887" cy="2373821"/>
          </a:xfrm>
        </p:grpSpPr>
        <p:sp>
          <p:nvSpPr>
            <p:cNvPr id="51" name="圆角矩形 39">
              <a:extLst>
                <a:ext uri="{FF2B5EF4-FFF2-40B4-BE49-F238E27FC236}">
                  <a16:creationId xmlns:a16="http://schemas.microsoft.com/office/drawing/2014/main" id="{58522100-04D8-45C0-8552-D747BB8BC01A}"/>
                </a:ext>
              </a:extLst>
            </p:cNvPr>
            <p:cNvSpPr>
              <a:spLocks noChangeArrowheads="1"/>
            </p:cNvSpPr>
            <p:nvPr/>
          </p:nvSpPr>
          <p:spPr bwMode="auto">
            <a:xfrm>
              <a:off x="8457391" y="2478114"/>
              <a:ext cx="1440000" cy="2373821"/>
            </a:xfrm>
            <a:prstGeom prst="roundRect">
              <a:avLst>
                <a:gd name="adj" fmla="val 4829"/>
              </a:avLst>
            </a:prstGeom>
            <a:solidFill>
              <a:srgbClr val="0070C0"/>
            </a:solidFill>
            <a:ln w="19050" cap="rnd">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运营</a:t>
              </a:r>
            </a:p>
          </p:txBody>
        </p:sp>
        <p:sp>
          <p:nvSpPr>
            <p:cNvPr id="52" name="矩形 26">
              <a:extLst>
                <a:ext uri="{FF2B5EF4-FFF2-40B4-BE49-F238E27FC236}">
                  <a16:creationId xmlns:a16="http://schemas.microsoft.com/office/drawing/2014/main" id="{7DD7635A-42BB-45DF-8937-2F51F6521936}"/>
                </a:ext>
              </a:extLst>
            </p:cNvPr>
            <p:cNvSpPr>
              <a:spLocks noChangeArrowheads="1"/>
            </p:cNvSpPr>
            <p:nvPr/>
          </p:nvSpPr>
          <p:spPr bwMode="auto">
            <a:xfrm>
              <a:off x="8452504" y="3069720"/>
              <a:ext cx="1444887" cy="1178972"/>
            </a:xfrm>
            <a:prstGeom prst="rect">
              <a:avLst/>
            </a:prstGeom>
            <a:noFill/>
            <a:ln>
              <a:noFill/>
            </a:ln>
          </p:spPr>
          <p:txBody>
            <a:bodyPr anchor="t"/>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专利运营</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诉讼无效</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53" name="圆角矩形 39">
            <a:extLst>
              <a:ext uri="{FF2B5EF4-FFF2-40B4-BE49-F238E27FC236}">
                <a16:creationId xmlns:a16="http://schemas.microsoft.com/office/drawing/2014/main" id="{09859638-D322-4FE6-8607-C27C9D6CC06D}"/>
              </a:ext>
            </a:extLst>
          </p:cNvPr>
          <p:cNvSpPr>
            <a:spLocks noChangeArrowheads="1"/>
          </p:cNvSpPr>
          <p:nvPr/>
        </p:nvSpPr>
        <p:spPr bwMode="auto">
          <a:xfrm>
            <a:off x="725179" y="1832081"/>
            <a:ext cx="1314980" cy="4288000"/>
          </a:xfrm>
          <a:prstGeom prst="roundRect">
            <a:avLst>
              <a:gd name="adj" fmla="val 4829"/>
            </a:avLst>
          </a:prstGeom>
          <a:solidFill>
            <a:srgbClr val="06B6A1"/>
          </a:solidFill>
          <a:ln w="25400" cap="rnd" cmpd="sng">
            <a:noFill/>
          </a:ln>
          <a:effectLst>
            <a:outerShdw blurRad="50800" dist="12700" dir="2700000" algn="tl" rotWithShape="0">
              <a:srgbClr val="808080">
                <a:alpha val="39998"/>
              </a:srgbClr>
            </a:outerShdw>
          </a:effectLst>
          <a:extLst/>
        </p:spPr>
        <p:txBody>
          <a:bodyPr tIns="0" bIns="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业务管理</a:t>
            </a:r>
          </a:p>
        </p:txBody>
      </p:sp>
      <p:sp>
        <p:nvSpPr>
          <p:cNvPr id="54" name="圆角矩形 39">
            <a:extLst>
              <a:ext uri="{FF2B5EF4-FFF2-40B4-BE49-F238E27FC236}">
                <a16:creationId xmlns:a16="http://schemas.microsoft.com/office/drawing/2014/main" id="{5E5939A5-0878-4479-B451-3ED821E137F9}"/>
              </a:ext>
            </a:extLst>
          </p:cNvPr>
          <p:cNvSpPr>
            <a:spLocks noChangeArrowheads="1"/>
          </p:cNvSpPr>
          <p:nvPr/>
        </p:nvSpPr>
        <p:spPr bwMode="auto">
          <a:xfrm>
            <a:off x="706789" y="1029611"/>
            <a:ext cx="1338890" cy="592519"/>
          </a:xfrm>
          <a:prstGeom prst="roundRect">
            <a:avLst>
              <a:gd name="adj" fmla="val 4829"/>
            </a:avLst>
          </a:prstGeom>
          <a:solidFill>
            <a:srgbClr val="3AB775"/>
          </a:solidFill>
          <a:ln w="25400" cap="rnd" cmpd="sng">
            <a:noFill/>
          </a:ln>
          <a:effectLst>
            <a:outerShdw blurRad="50800" dist="12700" dir="2700000" algn="tl" rotWithShape="0">
              <a:srgbClr val="808080">
                <a:alpha val="39998"/>
              </a:srgbClr>
            </a:outerShdw>
          </a:effectLst>
          <a:extLst/>
        </p:spPr>
        <p:txBody>
          <a:bodyPr t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决策支持</a:t>
            </a:r>
          </a:p>
        </p:txBody>
      </p:sp>
      <p:sp>
        <p:nvSpPr>
          <p:cNvPr id="55" name="圆角矩形 39">
            <a:extLst>
              <a:ext uri="{FF2B5EF4-FFF2-40B4-BE49-F238E27FC236}">
                <a16:creationId xmlns:a16="http://schemas.microsoft.com/office/drawing/2014/main" id="{F452CDA6-5A2A-4237-9DE0-B8F7908932BF}"/>
              </a:ext>
            </a:extLst>
          </p:cNvPr>
          <p:cNvSpPr>
            <a:spLocks noChangeArrowheads="1"/>
          </p:cNvSpPr>
          <p:nvPr/>
        </p:nvSpPr>
        <p:spPr bwMode="auto">
          <a:xfrm>
            <a:off x="741440" y="6142793"/>
            <a:ext cx="1307906" cy="495322"/>
          </a:xfrm>
          <a:prstGeom prst="roundRect">
            <a:avLst>
              <a:gd name="adj" fmla="val 4829"/>
            </a:avLst>
          </a:prstGeom>
          <a:solidFill>
            <a:srgbClr val="27688E"/>
          </a:solidFill>
          <a:ln w="25400" cap="rnd" cmpd="sng">
            <a:noFill/>
          </a:ln>
          <a:effectLst>
            <a:outerShdw blurRad="50800" dist="12700" dir="2700000" algn="tl" rotWithShape="0">
              <a:srgbClr val="808080">
                <a:alpha val="39998"/>
              </a:srgbClr>
            </a:outerShdw>
          </a:effectLst>
          <a:extLst/>
        </p:spPr>
        <p:txBody>
          <a:bodyPr t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平台配置</a:t>
            </a:r>
          </a:p>
        </p:txBody>
      </p:sp>
      <p:grpSp>
        <p:nvGrpSpPr>
          <p:cNvPr id="56" name="组合 55">
            <a:extLst>
              <a:ext uri="{FF2B5EF4-FFF2-40B4-BE49-F238E27FC236}">
                <a16:creationId xmlns:a16="http://schemas.microsoft.com/office/drawing/2014/main" id="{8B43AFA3-933A-4434-AEDB-DCF2938652EB}"/>
              </a:ext>
            </a:extLst>
          </p:cNvPr>
          <p:cNvGrpSpPr/>
          <p:nvPr/>
        </p:nvGrpSpPr>
        <p:grpSpPr>
          <a:xfrm>
            <a:off x="2105485" y="6142793"/>
            <a:ext cx="8088996" cy="495322"/>
            <a:chOff x="1776489" y="6219070"/>
            <a:chExt cx="8132456" cy="512904"/>
          </a:xfrm>
        </p:grpSpPr>
        <p:sp>
          <p:nvSpPr>
            <p:cNvPr id="57" name="圆角矩形 18">
              <a:extLst>
                <a:ext uri="{FF2B5EF4-FFF2-40B4-BE49-F238E27FC236}">
                  <a16:creationId xmlns:a16="http://schemas.microsoft.com/office/drawing/2014/main" id="{B2D4A15C-8A8A-4917-ACB0-FC1E11E5DC6F}"/>
                </a:ext>
              </a:extLst>
            </p:cNvPr>
            <p:cNvSpPr>
              <a:spLocks noChangeArrowheads="1"/>
            </p:cNvSpPr>
            <p:nvPr/>
          </p:nvSpPr>
          <p:spPr bwMode="auto">
            <a:xfrm>
              <a:off x="1776489" y="6219070"/>
              <a:ext cx="8132456" cy="512904"/>
            </a:xfrm>
            <a:prstGeom prst="roundRect">
              <a:avLst>
                <a:gd name="adj" fmla="val 4829"/>
              </a:avLst>
            </a:prstGeom>
            <a:solidFill>
              <a:srgbClr val="27688E"/>
            </a:solidFill>
            <a:ln w="25400">
              <a:noFill/>
              <a:bevel/>
            </a:ln>
            <a:effectLst>
              <a:outerShdw blurRad="50800" dist="12700" dir="2700000" algn="tl" rotWithShape="0">
                <a:srgbClr val="808080">
                  <a:alpha val="39998"/>
                </a:srgbClr>
              </a:outerShdw>
            </a:effectLst>
            <a:extLst/>
          </p:spPr>
          <p:txBody>
            <a:bodyPr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系统管理</a:t>
              </a:r>
            </a:p>
          </p:txBody>
        </p:sp>
        <p:pic>
          <p:nvPicPr>
            <p:cNvPr id="58" name="图片 57">
              <a:extLst>
                <a:ext uri="{FF2B5EF4-FFF2-40B4-BE49-F238E27FC236}">
                  <a16:creationId xmlns:a16="http://schemas.microsoft.com/office/drawing/2014/main" id="{29063CF1-0A41-48A6-B6A1-E4C545820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213" y="6346140"/>
              <a:ext cx="229236" cy="278358"/>
            </a:xfrm>
            <a:prstGeom prst="rect">
              <a:avLst/>
            </a:prstGeom>
          </p:spPr>
        </p:pic>
      </p:grpSp>
      <p:grpSp>
        <p:nvGrpSpPr>
          <p:cNvPr id="59" name="组合 58">
            <a:extLst>
              <a:ext uri="{FF2B5EF4-FFF2-40B4-BE49-F238E27FC236}">
                <a16:creationId xmlns:a16="http://schemas.microsoft.com/office/drawing/2014/main" id="{FE986D65-1C26-4539-AB4A-7F30EBA688CF}"/>
              </a:ext>
            </a:extLst>
          </p:cNvPr>
          <p:cNvGrpSpPr/>
          <p:nvPr/>
        </p:nvGrpSpPr>
        <p:grpSpPr>
          <a:xfrm>
            <a:off x="2100764" y="5139562"/>
            <a:ext cx="8103195" cy="980519"/>
            <a:chOff x="1738716" y="5088694"/>
            <a:chExt cx="8182333" cy="961178"/>
          </a:xfrm>
          <a:solidFill>
            <a:srgbClr val="2B9DB8"/>
          </a:solidFill>
        </p:grpSpPr>
        <p:grpSp>
          <p:nvGrpSpPr>
            <p:cNvPr id="60" name="组合 59">
              <a:extLst>
                <a:ext uri="{FF2B5EF4-FFF2-40B4-BE49-F238E27FC236}">
                  <a16:creationId xmlns:a16="http://schemas.microsoft.com/office/drawing/2014/main" id="{DDEF0A97-8E70-4112-B393-16813ED1C336}"/>
                </a:ext>
              </a:extLst>
            </p:cNvPr>
            <p:cNvGrpSpPr/>
            <p:nvPr/>
          </p:nvGrpSpPr>
          <p:grpSpPr>
            <a:xfrm>
              <a:off x="1738716" y="5088694"/>
              <a:ext cx="8182333" cy="961178"/>
              <a:chOff x="1738716" y="5088694"/>
              <a:chExt cx="8182333" cy="961178"/>
            </a:xfrm>
            <a:grpFill/>
          </p:grpSpPr>
          <p:sp>
            <p:nvSpPr>
              <p:cNvPr id="62" name="圆角矩形 18">
                <a:extLst>
                  <a:ext uri="{FF2B5EF4-FFF2-40B4-BE49-F238E27FC236}">
                    <a16:creationId xmlns:a16="http://schemas.microsoft.com/office/drawing/2014/main" id="{7F7E78C9-377D-4CD4-B725-ACA61913BE6F}"/>
                  </a:ext>
                </a:extLst>
              </p:cNvPr>
              <p:cNvSpPr>
                <a:spLocks noChangeArrowheads="1"/>
              </p:cNvSpPr>
              <p:nvPr/>
            </p:nvSpPr>
            <p:spPr bwMode="auto">
              <a:xfrm>
                <a:off x="1738716" y="5088694"/>
                <a:ext cx="8182333" cy="961178"/>
              </a:xfrm>
              <a:prstGeom prst="roundRect">
                <a:avLst>
                  <a:gd name="adj" fmla="val 4829"/>
                </a:avLst>
              </a:prstGeom>
              <a:grpFill/>
              <a:ln w="25400" cap="rnd" cmpd="sng">
                <a:noFill/>
                <a:round/>
              </a:ln>
              <a:effectLst>
                <a:outerShdw blurRad="50800" dist="12700" dir="2700000" algn="tl" rotWithShape="0">
                  <a:srgbClr val="808080">
                    <a:alpha val="39998"/>
                  </a:srgbClr>
                </a:outerShdw>
              </a:effectLst>
              <a:extLst/>
            </p:spPr>
            <p:txBody>
              <a:bodyPr lIns="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p>
            </p:txBody>
          </p:sp>
          <p:pic>
            <p:nvPicPr>
              <p:cNvPr id="63" name="图片 62">
                <a:extLst>
                  <a:ext uri="{FF2B5EF4-FFF2-40B4-BE49-F238E27FC236}">
                    <a16:creationId xmlns:a16="http://schemas.microsoft.com/office/drawing/2014/main" id="{DC1FB619-2578-4E58-977C-BF3F26655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764" y="5335894"/>
                <a:ext cx="333977" cy="303054"/>
              </a:xfrm>
              <a:prstGeom prst="rect">
                <a:avLst/>
              </a:prstGeom>
              <a:grpFill/>
            </p:spPr>
          </p:pic>
        </p:grpSp>
        <p:sp>
          <p:nvSpPr>
            <p:cNvPr id="61" name="矩形 26">
              <a:extLst>
                <a:ext uri="{FF2B5EF4-FFF2-40B4-BE49-F238E27FC236}">
                  <a16:creationId xmlns:a16="http://schemas.microsoft.com/office/drawing/2014/main" id="{C77D80B5-1DA2-4E3C-923A-D8D33107CD52}"/>
                </a:ext>
              </a:extLst>
            </p:cNvPr>
            <p:cNvSpPr>
              <a:spLocks noChangeArrowheads="1"/>
            </p:cNvSpPr>
            <p:nvPr/>
          </p:nvSpPr>
          <p:spPr bwMode="auto">
            <a:xfrm>
              <a:off x="2206244" y="5272500"/>
              <a:ext cx="746472" cy="528985"/>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代理</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机构</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64" name="图片 63">
            <a:extLst>
              <a:ext uri="{FF2B5EF4-FFF2-40B4-BE49-F238E27FC236}">
                <a16:creationId xmlns:a16="http://schemas.microsoft.com/office/drawing/2014/main" id="{6C792F7C-6B4B-4494-925D-86B13DD15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874" y="1963346"/>
            <a:ext cx="299568" cy="267486"/>
          </a:xfrm>
          <a:prstGeom prst="rect">
            <a:avLst/>
          </a:prstGeom>
          <a:solidFill>
            <a:srgbClr val="2E94DE"/>
          </a:solidFill>
        </p:spPr>
      </p:pic>
      <p:grpSp>
        <p:nvGrpSpPr>
          <p:cNvPr id="65" name="组合 64">
            <a:extLst>
              <a:ext uri="{FF2B5EF4-FFF2-40B4-BE49-F238E27FC236}">
                <a16:creationId xmlns:a16="http://schemas.microsoft.com/office/drawing/2014/main" id="{CFB332E0-51B8-4884-A6D1-6838EE76A8FF}"/>
              </a:ext>
            </a:extLst>
          </p:cNvPr>
          <p:cNvGrpSpPr/>
          <p:nvPr/>
        </p:nvGrpSpPr>
        <p:grpSpPr>
          <a:xfrm>
            <a:off x="2108201" y="1858107"/>
            <a:ext cx="1576281" cy="3121980"/>
            <a:chOff x="1914920" y="1917230"/>
            <a:chExt cx="1516077" cy="3062025"/>
          </a:xfrm>
        </p:grpSpPr>
        <p:sp>
          <p:nvSpPr>
            <p:cNvPr id="66" name="圆角矩形 39">
              <a:extLst>
                <a:ext uri="{FF2B5EF4-FFF2-40B4-BE49-F238E27FC236}">
                  <a16:creationId xmlns:a16="http://schemas.microsoft.com/office/drawing/2014/main" id="{E32AA2E7-8306-4807-B28D-DFFE7EA6B46F}"/>
                </a:ext>
              </a:extLst>
            </p:cNvPr>
            <p:cNvSpPr>
              <a:spLocks noChangeArrowheads="1"/>
            </p:cNvSpPr>
            <p:nvPr/>
          </p:nvSpPr>
          <p:spPr bwMode="auto">
            <a:xfrm>
              <a:off x="1914920" y="1917230"/>
              <a:ext cx="1516077" cy="3062025"/>
            </a:xfrm>
            <a:prstGeom prst="roundRect">
              <a:avLst>
                <a:gd name="adj" fmla="val 4829"/>
              </a:avLst>
            </a:prstGeom>
            <a:solidFill>
              <a:srgbClr val="00A5C5"/>
            </a:solidFill>
            <a:ln w="25400" cap="rnd" cmpd="sng">
              <a:noFill/>
            </a:ln>
            <a:effectLst>
              <a:outerShdw blurRad="50800" dist="12700" dir="2700000" algn="tl" rotWithShape="0">
                <a:schemeClr val="tx1">
                  <a:alpha val="40000"/>
                </a:schemeClr>
              </a:outerShdw>
              <a:softEdge rad="0"/>
            </a:effectLst>
            <a:scene3d>
              <a:camera prst="orthographicFront"/>
              <a:lightRig rig="threePt" dir="t"/>
            </a:scene3d>
            <a:sp3d>
              <a:bevelT w="0" h="0"/>
              <a:bevelB w="0" h="0"/>
            </a:sp3d>
            <a:extLst/>
          </p:spPr>
          <p:txBody>
            <a:bodyPr tIns="0" bIns="0"/>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zh-CN" altLang="en-US" sz="1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67" name="矩形 66">
              <a:extLst>
                <a:ext uri="{FF2B5EF4-FFF2-40B4-BE49-F238E27FC236}">
                  <a16:creationId xmlns:a16="http://schemas.microsoft.com/office/drawing/2014/main" id="{5C8C0CC7-1ABA-4CC2-8128-3944F0B5B1A8}"/>
                </a:ext>
              </a:extLst>
            </p:cNvPr>
            <p:cNvSpPr/>
            <p:nvPr/>
          </p:nvSpPr>
          <p:spPr>
            <a:xfrm>
              <a:off x="2313785" y="2026625"/>
              <a:ext cx="1000072" cy="3622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研发部</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68" name="图片 67">
              <a:extLst>
                <a:ext uri="{FF2B5EF4-FFF2-40B4-BE49-F238E27FC236}">
                  <a16:creationId xmlns:a16="http://schemas.microsoft.com/office/drawing/2014/main" id="{80344F9C-1805-4778-88F6-1F60439336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2311" y="2062946"/>
              <a:ext cx="271368" cy="283702"/>
            </a:xfrm>
            <a:prstGeom prst="rect">
              <a:avLst/>
            </a:prstGeom>
            <a:solidFill>
              <a:srgbClr val="00A5C5"/>
            </a:solidFill>
          </p:spPr>
        </p:pic>
      </p:grpSp>
      <p:grpSp>
        <p:nvGrpSpPr>
          <p:cNvPr id="69" name="组合 68">
            <a:extLst>
              <a:ext uri="{FF2B5EF4-FFF2-40B4-BE49-F238E27FC236}">
                <a16:creationId xmlns:a16="http://schemas.microsoft.com/office/drawing/2014/main" id="{99A09D3A-2E20-4BFB-A839-7DC3365D5935}"/>
              </a:ext>
            </a:extLst>
          </p:cNvPr>
          <p:cNvGrpSpPr/>
          <p:nvPr/>
        </p:nvGrpSpPr>
        <p:grpSpPr>
          <a:xfrm>
            <a:off x="2102485" y="1037257"/>
            <a:ext cx="8100260" cy="584873"/>
            <a:chOff x="1795523" y="915719"/>
            <a:chExt cx="8100260" cy="584873"/>
          </a:xfrm>
        </p:grpSpPr>
        <p:sp>
          <p:nvSpPr>
            <p:cNvPr id="70" name="圆角矩形 18">
              <a:extLst>
                <a:ext uri="{FF2B5EF4-FFF2-40B4-BE49-F238E27FC236}">
                  <a16:creationId xmlns:a16="http://schemas.microsoft.com/office/drawing/2014/main" id="{C28C761A-6DD2-435C-A977-477D5C1B7BCD}"/>
                </a:ext>
              </a:extLst>
            </p:cNvPr>
            <p:cNvSpPr>
              <a:spLocks noChangeArrowheads="1"/>
            </p:cNvSpPr>
            <p:nvPr/>
          </p:nvSpPr>
          <p:spPr bwMode="auto">
            <a:xfrm>
              <a:off x="1795523" y="915719"/>
              <a:ext cx="8100260" cy="584873"/>
            </a:xfrm>
            <a:prstGeom prst="roundRect">
              <a:avLst>
                <a:gd name="adj" fmla="val 4829"/>
              </a:avLst>
            </a:prstGeom>
            <a:solidFill>
              <a:srgbClr val="3AB775"/>
            </a:solidFill>
            <a:ln w="25400" cap="rnd" cmpd="sng">
              <a:noFill/>
              <a:round/>
            </a:ln>
            <a:effectLst>
              <a:outerShdw blurRad="50800" dist="12700" dir="2700000" algn="tl" rotWithShape="0">
                <a:srgbClr val="808080">
                  <a:alpha val="39998"/>
                </a:srgbClr>
              </a:outerShdw>
            </a:effectLst>
            <a:extLst/>
          </p:spPr>
          <p:txBody>
            <a:bodyPr lIns="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企业管理</a:t>
              </a:r>
            </a:p>
          </p:txBody>
        </p:sp>
        <p:pic>
          <p:nvPicPr>
            <p:cNvPr id="71" name="图片 70">
              <a:extLst>
                <a:ext uri="{FF2B5EF4-FFF2-40B4-BE49-F238E27FC236}">
                  <a16:creationId xmlns:a16="http://schemas.microsoft.com/office/drawing/2014/main" id="{AAC9822B-4354-470B-A3C9-EAFA3B34B9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2658" y="1059003"/>
              <a:ext cx="328554" cy="328554"/>
            </a:xfrm>
            <a:prstGeom prst="rect">
              <a:avLst/>
            </a:prstGeom>
          </p:spPr>
        </p:pic>
      </p:grpSp>
      <p:sp>
        <p:nvSpPr>
          <p:cNvPr id="72" name="矩形 26">
            <a:extLst>
              <a:ext uri="{FF2B5EF4-FFF2-40B4-BE49-F238E27FC236}">
                <a16:creationId xmlns:a16="http://schemas.microsoft.com/office/drawing/2014/main" id="{7C471865-BDE4-4E4C-BFE6-B60E45BC9B74}"/>
              </a:ext>
            </a:extLst>
          </p:cNvPr>
          <p:cNvSpPr>
            <a:spLocks noChangeArrowheads="1"/>
          </p:cNvSpPr>
          <p:nvPr/>
        </p:nvSpPr>
        <p:spPr bwMode="auto">
          <a:xfrm>
            <a:off x="3709868" y="1214074"/>
            <a:ext cx="6462188" cy="282118"/>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决策支持            资产管理            资源管理            成本管理</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3" name="矩形 26">
            <a:extLst>
              <a:ext uri="{FF2B5EF4-FFF2-40B4-BE49-F238E27FC236}">
                <a16:creationId xmlns:a16="http://schemas.microsoft.com/office/drawing/2014/main" id="{7D748E56-6ECF-445E-B1D6-EEA0236FD115}"/>
              </a:ext>
            </a:extLst>
          </p:cNvPr>
          <p:cNvSpPr>
            <a:spLocks noChangeArrowheads="1"/>
          </p:cNvSpPr>
          <p:nvPr/>
        </p:nvSpPr>
        <p:spPr bwMode="auto">
          <a:xfrm>
            <a:off x="2158837" y="2297545"/>
            <a:ext cx="1281703" cy="2347884"/>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285750" marR="0" lvl="0" indent="-285750" algn="ctr" defTabSz="914400" rtl="0" eaLnBrk="1" fontAlgn="auto" latinLnBrk="0" hangingPunct="1">
              <a:lnSpc>
                <a:spcPct val="200000"/>
              </a:lnSpc>
              <a:spcBef>
                <a:spcPct val="0"/>
              </a:spcBef>
              <a:spcAft>
                <a:spcPts val="0"/>
              </a:spcAft>
              <a:buClrTx/>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提案查询</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285750" marR="0" lvl="0" indent="-285750" algn="ctr" defTabSz="914400" rtl="0" eaLnBrk="1" fontAlgn="auto" latinLnBrk="0" hangingPunct="1">
              <a:lnSpc>
                <a:spcPct val="200000"/>
              </a:lnSpc>
              <a:spcBef>
                <a:spcPct val="0"/>
              </a:spcBef>
              <a:spcAft>
                <a:spcPts val="0"/>
              </a:spcAft>
              <a:buClrTx/>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竞争监控</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ctr" defTabSz="914400" rtl="0" eaLnBrk="1" fontAlgn="auto" latinLnBrk="0" hangingPunct="1">
              <a:lnSpc>
                <a:spcPct val="200000"/>
              </a:lnSpc>
              <a:spcBef>
                <a:spcPct val="0"/>
              </a:spcBef>
              <a:spcAft>
                <a:spcPts val="0"/>
              </a:spcAft>
              <a:buClrTx/>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专利情报</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285750" marR="0" lvl="0" indent="-285750" algn="ctr" defTabSz="914400" rtl="0" eaLnBrk="1" fontAlgn="auto" latinLnBrk="0" hangingPunct="1">
              <a:lnSpc>
                <a:spcPct val="200000"/>
              </a:lnSpc>
              <a:spcBef>
                <a:spcPct val="0"/>
              </a:spcBef>
              <a:spcAft>
                <a:spcPts val="0"/>
              </a:spcAft>
              <a:buClrTx/>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专利查询</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285750" marR="0" lvl="0" indent="-285750" algn="ctr" defTabSz="914400" rtl="0" eaLnBrk="1" fontAlgn="auto" latinLnBrk="0" hangingPunct="1">
              <a:lnSpc>
                <a:spcPct val="200000"/>
              </a:lnSpc>
              <a:spcBef>
                <a:spcPct val="0"/>
              </a:spcBef>
              <a:spcAft>
                <a:spcPts val="0"/>
              </a:spcAft>
              <a:buClrTx/>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指标监控</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285750" marR="0" lvl="0" indent="-285750" algn="ctr" defTabSz="914400" rtl="0" eaLnBrk="1" fontAlgn="auto" latinLnBrk="0" hangingPunct="1">
              <a:lnSpc>
                <a:spcPct val="200000"/>
              </a:lnSpc>
              <a:spcBef>
                <a:spcPct val="0"/>
              </a:spcBef>
              <a:spcAft>
                <a:spcPts val="0"/>
              </a:spcAft>
              <a:buClrTx/>
              <a:buSzTx/>
              <a:buFont typeface="Wingdings" panose="05000000000000000000" pitchFamily="2" charset="2"/>
              <a:buChar char="ü"/>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奖金管理</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4" name="矩形 26">
            <a:extLst>
              <a:ext uri="{FF2B5EF4-FFF2-40B4-BE49-F238E27FC236}">
                <a16:creationId xmlns:a16="http://schemas.microsoft.com/office/drawing/2014/main" id="{D04348EF-5BE2-4983-BA3C-F41B6233CEB8}"/>
              </a:ext>
            </a:extLst>
          </p:cNvPr>
          <p:cNvSpPr>
            <a:spLocks noChangeArrowheads="1"/>
          </p:cNvSpPr>
          <p:nvPr/>
        </p:nvSpPr>
        <p:spPr bwMode="auto">
          <a:xfrm>
            <a:off x="4207048" y="5288450"/>
            <a:ext cx="5987433" cy="286924"/>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前案检索         </a:t>
            </a: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专利撰写        专利交局        答复补正        专利办登</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复审无效</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5" name="矩形 26">
            <a:extLst>
              <a:ext uri="{FF2B5EF4-FFF2-40B4-BE49-F238E27FC236}">
                <a16:creationId xmlns:a16="http://schemas.microsoft.com/office/drawing/2014/main" id="{6DDCADFA-36EC-414B-9A58-D33FAB9C5289}"/>
              </a:ext>
            </a:extLst>
          </p:cNvPr>
          <p:cNvSpPr>
            <a:spLocks noChangeArrowheads="1"/>
          </p:cNvSpPr>
          <p:nvPr/>
        </p:nvSpPr>
        <p:spPr bwMode="auto">
          <a:xfrm>
            <a:off x="4357853" y="5700887"/>
            <a:ext cx="4054609" cy="286923"/>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年费监控          </a:t>
            </a: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期限管控        费用账单        </a:t>
            </a: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代理评估</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6" name="矩形 26">
            <a:extLst>
              <a:ext uri="{FF2B5EF4-FFF2-40B4-BE49-F238E27FC236}">
                <a16:creationId xmlns:a16="http://schemas.microsoft.com/office/drawing/2014/main" id="{B6244600-3F8E-4135-98E9-A294E78DB6A9}"/>
              </a:ext>
            </a:extLst>
          </p:cNvPr>
          <p:cNvSpPr>
            <a:spLocks noChangeArrowheads="1"/>
          </p:cNvSpPr>
          <p:nvPr/>
        </p:nvSpPr>
        <p:spPr bwMode="auto">
          <a:xfrm>
            <a:off x="3199625" y="5270016"/>
            <a:ext cx="1112896" cy="289812"/>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285750" marR="0" lvl="0" indent="-285750" algn="ctr" defTabSz="914400"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zh-CN" altLang="en-US" sz="16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创造</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7" name="矩形 26">
            <a:extLst>
              <a:ext uri="{FF2B5EF4-FFF2-40B4-BE49-F238E27FC236}">
                <a16:creationId xmlns:a16="http://schemas.microsoft.com/office/drawing/2014/main" id="{E8796991-D7B1-45DE-83B6-B6F7331D78CD}"/>
              </a:ext>
            </a:extLst>
          </p:cNvPr>
          <p:cNvSpPr>
            <a:spLocks noChangeArrowheads="1"/>
          </p:cNvSpPr>
          <p:nvPr/>
        </p:nvSpPr>
        <p:spPr bwMode="auto">
          <a:xfrm>
            <a:off x="3122475" y="5694130"/>
            <a:ext cx="1244946" cy="296268"/>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285750" marR="0" lvl="0" indent="-285750" algn="ctr" defTabSz="914400" rtl="0" eaLnBrk="1" fontAlgn="auto" latinLnBrk="0" hangingPunct="1">
              <a:lnSpc>
                <a:spcPct val="100000"/>
              </a:lnSpc>
              <a:spcBef>
                <a:spcPct val="0"/>
              </a:spcBef>
              <a:spcAft>
                <a:spcPts val="0"/>
              </a:spcAft>
              <a:buClrTx/>
              <a:buSzTx/>
              <a:buFont typeface="Wingdings" panose="05000000000000000000" pitchFamily="2" charset="2"/>
              <a:buChar char="ü"/>
              <a:tabLst/>
              <a:defRPr/>
            </a:pPr>
            <a:r>
              <a:rPr kumimoji="0" lang="zh-CN" altLang="en-US" sz="16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管理</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8" name="矩形 26">
            <a:extLst>
              <a:ext uri="{FF2B5EF4-FFF2-40B4-BE49-F238E27FC236}">
                <a16:creationId xmlns:a16="http://schemas.microsoft.com/office/drawing/2014/main" id="{DC2C26A3-74FA-4E62-82B0-B09176B64308}"/>
              </a:ext>
            </a:extLst>
          </p:cNvPr>
          <p:cNvSpPr>
            <a:spLocks noChangeArrowheads="1"/>
          </p:cNvSpPr>
          <p:nvPr/>
        </p:nvSpPr>
        <p:spPr bwMode="auto">
          <a:xfrm>
            <a:off x="3562690" y="6276762"/>
            <a:ext cx="6079216" cy="275663"/>
          </a:xfrm>
          <a:prstGeom prst="rect">
            <a:avLst/>
          </a:prstGeom>
          <a:noFill/>
          <a:ln w="0">
            <a:noFill/>
            <a:beve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组织与人员        业务规则        流程与模板        扩展管理        日志管理</a:t>
            </a:r>
            <a:endPar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nvGrpSpPr>
          <p:cNvPr id="79" name="组合 78">
            <a:extLst>
              <a:ext uri="{FF2B5EF4-FFF2-40B4-BE49-F238E27FC236}">
                <a16:creationId xmlns:a16="http://schemas.microsoft.com/office/drawing/2014/main" id="{BAF1B1E5-B790-4F63-BC61-94A7C763A64C}"/>
              </a:ext>
            </a:extLst>
          </p:cNvPr>
          <p:cNvGrpSpPr/>
          <p:nvPr/>
        </p:nvGrpSpPr>
        <p:grpSpPr>
          <a:xfrm>
            <a:off x="7034304" y="2393037"/>
            <a:ext cx="1368000" cy="2465537"/>
            <a:chOff x="6843830" y="2470528"/>
            <a:chExt cx="1440001" cy="2465537"/>
          </a:xfrm>
        </p:grpSpPr>
        <p:sp>
          <p:nvSpPr>
            <p:cNvPr id="80" name="圆角矩形 39">
              <a:extLst>
                <a:ext uri="{FF2B5EF4-FFF2-40B4-BE49-F238E27FC236}">
                  <a16:creationId xmlns:a16="http://schemas.microsoft.com/office/drawing/2014/main" id="{5AE25EE9-D140-4B25-9C12-359D96F3DC0B}"/>
                </a:ext>
              </a:extLst>
            </p:cNvPr>
            <p:cNvSpPr>
              <a:spLocks noChangeArrowheads="1"/>
            </p:cNvSpPr>
            <p:nvPr/>
          </p:nvSpPr>
          <p:spPr bwMode="auto">
            <a:xfrm>
              <a:off x="6843830" y="2470528"/>
              <a:ext cx="1440000" cy="2381011"/>
            </a:xfrm>
            <a:prstGeom prst="roundRect">
              <a:avLst>
                <a:gd name="adj" fmla="val 4829"/>
              </a:avLst>
            </a:prstGeom>
            <a:solidFill>
              <a:srgbClr val="0070C0"/>
            </a:solidFill>
            <a:ln w="19050" cap="rnd">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管理</a:t>
              </a:r>
            </a:p>
          </p:txBody>
        </p:sp>
        <p:sp>
          <p:nvSpPr>
            <p:cNvPr id="81" name="矩形 26">
              <a:extLst>
                <a:ext uri="{FF2B5EF4-FFF2-40B4-BE49-F238E27FC236}">
                  <a16:creationId xmlns:a16="http://schemas.microsoft.com/office/drawing/2014/main" id="{6FD63F5D-C7C3-444D-A92B-DE031DE4F14E}"/>
                </a:ext>
              </a:extLst>
            </p:cNvPr>
            <p:cNvSpPr>
              <a:spLocks noChangeArrowheads="1"/>
            </p:cNvSpPr>
            <p:nvPr/>
          </p:nvSpPr>
          <p:spPr bwMode="auto">
            <a:xfrm>
              <a:off x="6843831" y="2756812"/>
              <a:ext cx="1440000" cy="2179253"/>
            </a:xfrm>
            <a:prstGeom prst="rect">
              <a:avLst/>
            </a:prstGeom>
            <a:noFill/>
            <a:ln>
              <a:noFill/>
            </a:ln>
          </p:spPr>
          <p:txBody>
            <a:bodyPr anchor="t"/>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资产维护</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统计报表</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奖金管理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费用账单</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资助管理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82" name="组合 81">
            <a:extLst>
              <a:ext uri="{FF2B5EF4-FFF2-40B4-BE49-F238E27FC236}">
                <a16:creationId xmlns:a16="http://schemas.microsoft.com/office/drawing/2014/main" id="{263A2EB5-D15B-4813-9876-915261F63AF3}"/>
              </a:ext>
            </a:extLst>
          </p:cNvPr>
          <p:cNvGrpSpPr/>
          <p:nvPr/>
        </p:nvGrpSpPr>
        <p:grpSpPr>
          <a:xfrm>
            <a:off x="10299497" y="1809578"/>
            <a:ext cx="1474169" cy="4737441"/>
            <a:chOff x="10185843" y="1887069"/>
            <a:chExt cx="1474169" cy="4737441"/>
          </a:xfrm>
        </p:grpSpPr>
        <p:sp>
          <p:nvSpPr>
            <p:cNvPr id="83" name="圆角矩形 39">
              <a:extLst>
                <a:ext uri="{FF2B5EF4-FFF2-40B4-BE49-F238E27FC236}">
                  <a16:creationId xmlns:a16="http://schemas.microsoft.com/office/drawing/2014/main" id="{DCFA1CFF-EF6E-4A2E-BB86-E73B5E686BD6}"/>
                </a:ext>
              </a:extLst>
            </p:cNvPr>
            <p:cNvSpPr>
              <a:spLocks noChangeArrowheads="1"/>
            </p:cNvSpPr>
            <p:nvPr/>
          </p:nvSpPr>
          <p:spPr bwMode="auto">
            <a:xfrm>
              <a:off x="10185843" y="1887069"/>
              <a:ext cx="1471047" cy="4737441"/>
            </a:xfrm>
            <a:prstGeom prst="roundRect">
              <a:avLst>
                <a:gd name="adj" fmla="val 4829"/>
              </a:avLst>
            </a:prstGeom>
            <a:noFill/>
            <a:ln w="25400" cap="rnd" cmpd="sng">
              <a:solidFill>
                <a:schemeClr val="bg1"/>
              </a:solidFill>
            </a:ln>
            <a:effectLst>
              <a:outerShdw blurRad="50800" dist="12700" dir="2700000" algn="tl" rotWithShape="0">
                <a:srgbClr val="808080">
                  <a:alpha val="39998"/>
                </a:srgbClr>
              </a:outerShdw>
              <a:softEdge rad="0"/>
            </a:effectLst>
            <a:scene3d>
              <a:camera prst="orthographicFront"/>
              <a:lightRig rig="threePt" dir="t"/>
            </a:scene3d>
            <a:sp3d>
              <a:bevelT w="0" h="0"/>
              <a:bevelB w="0" h="0"/>
            </a:sp3d>
            <a:extLst/>
          </p:spPr>
          <p:txBody>
            <a:bodyPr tIns="0" bIns="0"/>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系统集成</a:t>
              </a:r>
            </a:p>
          </p:txBody>
        </p:sp>
        <p:sp>
          <p:nvSpPr>
            <p:cNvPr id="84" name="矩形 26">
              <a:extLst>
                <a:ext uri="{FF2B5EF4-FFF2-40B4-BE49-F238E27FC236}">
                  <a16:creationId xmlns:a16="http://schemas.microsoft.com/office/drawing/2014/main" id="{C4F60FD5-779B-49F6-BB49-A65140ED03F8}"/>
                </a:ext>
              </a:extLst>
            </p:cNvPr>
            <p:cNvSpPr>
              <a:spLocks noChangeArrowheads="1"/>
            </p:cNvSpPr>
            <p:nvPr/>
          </p:nvSpPr>
          <p:spPr bwMode="auto">
            <a:xfrm>
              <a:off x="10411091" y="2746171"/>
              <a:ext cx="1248921" cy="2800586"/>
            </a:xfrm>
            <a:prstGeom prst="rect">
              <a:avLst/>
            </a:prstGeom>
            <a:noFill/>
            <a:ln>
              <a:noFill/>
            </a:ln>
          </p:spPr>
          <p:txBody>
            <a:bodyPr anchor="ctr"/>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HRM</a:t>
              </a: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OA</a:t>
              </a: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PLM</a:t>
              </a: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Portal</a:t>
              </a: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ERP</a:t>
              </a: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r>
                <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PM</a:t>
              </a: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en-US" altLang="zh-CN" sz="1400" dirty="0">
                  <a:solidFill>
                    <a:srgbClr val="FFFF00"/>
                  </a:solidFill>
                  <a:latin typeface="微软雅黑" panose="020B0503020204020204" pitchFamily="34" charset="-122"/>
                  <a:ea typeface="微软雅黑" panose="020B0503020204020204" pitchFamily="34" charset="-122"/>
                </a:rPr>
                <a:t>…</a:t>
              </a:r>
              <a:endParaRPr kumimoji="0" lang="en-US" altLang="zh-CN" sz="14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200000"/>
                </a:lnSpc>
                <a:spcBef>
                  <a:spcPct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ADC57E62-7DE1-49F3-B439-490B34E98580}"/>
              </a:ext>
            </a:extLst>
          </p:cNvPr>
          <p:cNvGrpSpPr/>
          <p:nvPr/>
        </p:nvGrpSpPr>
        <p:grpSpPr>
          <a:xfrm>
            <a:off x="3901588" y="2380416"/>
            <a:ext cx="1368000" cy="2478158"/>
            <a:chOff x="3753430" y="2457907"/>
            <a:chExt cx="1447494" cy="2478158"/>
          </a:xfrm>
        </p:grpSpPr>
        <p:sp>
          <p:nvSpPr>
            <p:cNvPr id="86" name="圆角矩形 39">
              <a:extLst>
                <a:ext uri="{FF2B5EF4-FFF2-40B4-BE49-F238E27FC236}">
                  <a16:creationId xmlns:a16="http://schemas.microsoft.com/office/drawing/2014/main" id="{99D21657-F70F-4D73-A6DC-4D6D1A4E8EF4}"/>
                </a:ext>
              </a:extLst>
            </p:cNvPr>
            <p:cNvSpPr>
              <a:spLocks noChangeArrowheads="1"/>
            </p:cNvSpPr>
            <p:nvPr/>
          </p:nvSpPr>
          <p:spPr bwMode="auto">
            <a:xfrm>
              <a:off x="3760924" y="2457907"/>
              <a:ext cx="1440000" cy="2383444"/>
            </a:xfrm>
            <a:prstGeom prst="roundRect">
              <a:avLst>
                <a:gd name="adj" fmla="val 4829"/>
              </a:avLst>
            </a:prstGeom>
            <a:solidFill>
              <a:srgbClr val="0070C0"/>
            </a:solidFill>
            <a:ln w="19050">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 </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FTO</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7" name="矩形 26">
              <a:extLst>
                <a:ext uri="{FF2B5EF4-FFF2-40B4-BE49-F238E27FC236}">
                  <a16:creationId xmlns:a16="http://schemas.microsoft.com/office/drawing/2014/main" id="{8E2A0B62-EB66-4497-B7E0-377991FFBB31}"/>
                </a:ext>
              </a:extLst>
            </p:cNvPr>
            <p:cNvSpPr>
              <a:spLocks noChangeArrowheads="1"/>
            </p:cNvSpPr>
            <p:nvPr/>
          </p:nvSpPr>
          <p:spPr bwMode="auto">
            <a:xfrm>
              <a:off x="3753430" y="2756812"/>
              <a:ext cx="1433264" cy="2179253"/>
            </a:xfrm>
            <a:prstGeom prst="rect">
              <a:avLst/>
            </a:prstGeom>
            <a:noFill/>
            <a:ln>
              <a:noFill/>
            </a:ln>
          </p:spPr>
          <p:txBody>
            <a:bodyPr anchor="t"/>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项目管理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专利检索</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专利分析</a:t>
              </a: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风险评估</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C26882CD-3747-4156-A1CC-1E37E5F28F98}"/>
              </a:ext>
            </a:extLst>
          </p:cNvPr>
          <p:cNvGrpSpPr/>
          <p:nvPr/>
        </p:nvGrpSpPr>
        <p:grpSpPr>
          <a:xfrm>
            <a:off x="8621378" y="3695070"/>
            <a:ext cx="1368000" cy="1078818"/>
            <a:chOff x="8452504" y="2478114"/>
            <a:chExt cx="1444887" cy="2373821"/>
          </a:xfrm>
        </p:grpSpPr>
        <p:sp>
          <p:nvSpPr>
            <p:cNvPr id="93" name="圆角矩形 39">
              <a:extLst>
                <a:ext uri="{FF2B5EF4-FFF2-40B4-BE49-F238E27FC236}">
                  <a16:creationId xmlns:a16="http://schemas.microsoft.com/office/drawing/2014/main" id="{35CD7504-42F4-49C4-B6C9-E7593DBBF892}"/>
                </a:ext>
              </a:extLst>
            </p:cNvPr>
            <p:cNvSpPr>
              <a:spLocks noChangeArrowheads="1"/>
            </p:cNvSpPr>
            <p:nvPr/>
          </p:nvSpPr>
          <p:spPr bwMode="auto">
            <a:xfrm>
              <a:off x="8457391" y="2478114"/>
              <a:ext cx="1440000" cy="2373821"/>
            </a:xfrm>
            <a:prstGeom prst="roundRect">
              <a:avLst>
                <a:gd name="adj" fmla="val 4829"/>
              </a:avLst>
            </a:prstGeom>
            <a:solidFill>
              <a:srgbClr val="0070C0"/>
            </a:solidFill>
            <a:ln w="19050" cap="rnd">
              <a:noFill/>
            </a:ln>
            <a:effectLst>
              <a:outerShdw blurRad="50800" dist="12700" dir="2700000" algn="tl" rotWithShape="0">
                <a:srgbClr val="808080">
                  <a:alpha val="39998"/>
                </a:srgbClr>
              </a:outerShdw>
            </a:effectLst>
            <a:extLst/>
          </p:spPr>
          <p:txBody>
            <a:bodyPr tIns="0" bIns="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其他</a:t>
              </a:r>
            </a:p>
          </p:txBody>
        </p:sp>
        <p:sp>
          <p:nvSpPr>
            <p:cNvPr id="94" name="矩形 26">
              <a:extLst>
                <a:ext uri="{FF2B5EF4-FFF2-40B4-BE49-F238E27FC236}">
                  <a16:creationId xmlns:a16="http://schemas.microsoft.com/office/drawing/2014/main" id="{24B5701E-503C-4155-BB49-167DB62B84BC}"/>
                </a:ext>
              </a:extLst>
            </p:cNvPr>
            <p:cNvSpPr>
              <a:spLocks noChangeArrowheads="1"/>
            </p:cNvSpPr>
            <p:nvPr/>
          </p:nvSpPr>
          <p:spPr bwMode="auto">
            <a:xfrm>
              <a:off x="8452504" y="3012778"/>
              <a:ext cx="1444887" cy="1715884"/>
            </a:xfrm>
            <a:prstGeom prst="rect">
              <a:avLst/>
            </a:prstGeom>
            <a:noFill/>
            <a:ln>
              <a:noFill/>
            </a:ln>
          </p:spPr>
          <p:txBody>
            <a:bodyPr anchor="t"/>
            <a:lstStyle>
              <a:lvl1pPr>
                <a:spcBef>
                  <a:spcPct val="20000"/>
                </a:spcBef>
                <a:buChar char="•"/>
                <a:defRPr kumimoji="1" sz="3200">
                  <a:solidFill>
                    <a:schemeClr val="bg2"/>
                  </a:solidFill>
                  <a:latin typeface="Arial" panose="020B0604020202020204" pitchFamily="34" charset="0"/>
                  <a:ea typeface="黑体" panose="02010609060101010101" pitchFamily="49" charset="-122"/>
                </a:defRPr>
              </a:lvl1pPr>
              <a:lvl2pPr marL="742950" indent="-285750">
                <a:spcBef>
                  <a:spcPct val="20000"/>
                </a:spcBef>
                <a:buChar char="–"/>
                <a:defRPr kumimoji="1" sz="2800">
                  <a:solidFill>
                    <a:schemeClr val="bg2"/>
                  </a:solidFill>
                  <a:latin typeface="Arial" panose="020B0604020202020204" pitchFamily="34" charset="0"/>
                  <a:ea typeface="黑体" panose="02010609060101010101" pitchFamily="49" charset="-122"/>
                </a:defRPr>
              </a:lvl2pPr>
              <a:lvl3pPr marL="1143000" indent="-228600">
                <a:spcBef>
                  <a:spcPct val="20000"/>
                </a:spcBef>
                <a:buChar char="•"/>
                <a:defRPr kumimoji="1" sz="2400">
                  <a:solidFill>
                    <a:schemeClr val="bg2"/>
                  </a:solidFill>
                  <a:latin typeface="Arial" panose="020B0604020202020204" pitchFamily="34" charset="0"/>
                  <a:ea typeface="黑体" panose="02010609060101010101" pitchFamily="49" charset="-122"/>
                </a:defRPr>
              </a:lvl3pPr>
              <a:lvl4pPr marL="16002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4pPr>
              <a:lvl5pPr marL="2057400" indent="-228600">
                <a:spcBef>
                  <a:spcPct val="20000"/>
                </a:spcBef>
                <a:buChar char="»"/>
                <a:defRPr kumimoji="1" sz="2000">
                  <a:solidFill>
                    <a:schemeClr val="bg2"/>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har char="»"/>
                <a:defRPr kumimoji="1" sz="2000">
                  <a:solidFill>
                    <a:schemeClr val="bg2"/>
                  </a:solidFill>
                  <a:latin typeface="Arial" panose="020B0604020202020204" pitchFamily="34" charset="0"/>
                  <a:ea typeface="黑体" panose="02010609060101010101" pitchFamily="49" charset="-122"/>
                </a:defRPr>
              </a:lvl9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商标</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版权管理</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kumimoji="0" lang="zh-CN" altLang="en-US"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域名</a:t>
              </a:r>
              <a:endParaRPr kumimoji="0" lang="en-US" altLang="zh-CN" sz="1200" b="0" i="0" u="none" strike="noStrike" kern="120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50000"/>
                </a:lnSpc>
                <a:spcBef>
                  <a:spcPct val="0"/>
                </a:spcBef>
                <a:spcAft>
                  <a:spcPts val="0"/>
                </a:spcAft>
                <a:buClrTx/>
                <a:buSzTx/>
                <a:buFontTx/>
                <a:buNone/>
                <a:tabLst/>
                <a:defRPr/>
              </a:pPr>
              <a:endPar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50868544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96">
            <a:extLst>
              <a:ext uri="{FF2B5EF4-FFF2-40B4-BE49-F238E27FC236}">
                <a16:creationId xmlns:a16="http://schemas.microsoft.com/office/drawing/2014/main" id="{6EDF0E6D-BC04-4A19-BC34-0F87EAC0305E}"/>
              </a:ext>
            </a:extLst>
          </p:cNvPr>
          <p:cNvSpPr/>
          <p:nvPr/>
        </p:nvSpPr>
        <p:spPr>
          <a:xfrm>
            <a:off x="548342" y="1197499"/>
            <a:ext cx="7298565" cy="5380304"/>
          </a:xfrm>
          <a:prstGeom prst="rect">
            <a:avLst/>
          </a:prstGeom>
          <a:noFill/>
          <a:ln w="38100" cap="flat" cmpd="sng" algn="ctr">
            <a:solidFill>
              <a:srgbClr val="63A537"/>
            </a:solidFill>
            <a:prstDash val="sysDash"/>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06" name="矩形 10">
            <a:extLst>
              <a:ext uri="{FF2B5EF4-FFF2-40B4-BE49-F238E27FC236}">
                <a16:creationId xmlns:a16="http://schemas.microsoft.com/office/drawing/2014/main" id="{021CD2F3-CD71-4E90-BB55-56B056D7CB91}"/>
              </a:ext>
            </a:extLst>
          </p:cNvPr>
          <p:cNvSpPr/>
          <p:nvPr/>
        </p:nvSpPr>
        <p:spPr>
          <a:xfrm>
            <a:off x="1948345" y="1755681"/>
            <a:ext cx="1620000" cy="270024"/>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全球知识产权数据</a:t>
            </a:r>
          </a:p>
        </p:txBody>
      </p:sp>
      <p:sp>
        <p:nvSpPr>
          <p:cNvPr id="107" name="矩形 37">
            <a:extLst>
              <a:ext uri="{FF2B5EF4-FFF2-40B4-BE49-F238E27FC236}">
                <a16:creationId xmlns:a16="http://schemas.microsoft.com/office/drawing/2014/main" id="{8AA07853-A587-416A-81F5-912C1952D7A3}"/>
              </a:ext>
            </a:extLst>
          </p:cNvPr>
          <p:cNvSpPr/>
          <p:nvPr/>
        </p:nvSpPr>
        <p:spPr>
          <a:xfrm>
            <a:off x="1948345" y="2103506"/>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专利诉讼与审查</a:t>
            </a:r>
          </a:p>
        </p:txBody>
      </p:sp>
      <p:sp>
        <p:nvSpPr>
          <p:cNvPr id="108" name="矩形 38">
            <a:extLst>
              <a:ext uri="{FF2B5EF4-FFF2-40B4-BE49-F238E27FC236}">
                <a16:creationId xmlns:a16="http://schemas.microsoft.com/office/drawing/2014/main" id="{7522DE34-89EF-4458-8B95-293408856C6A}"/>
              </a:ext>
            </a:extLst>
          </p:cNvPr>
          <p:cNvSpPr/>
          <p:nvPr/>
        </p:nvSpPr>
        <p:spPr>
          <a:xfrm>
            <a:off x="1948345" y="5545423"/>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开放接口（</a:t>
            </a:r>
            <a:r>
              <a:rPr kumimoji="0" lang="en-US" altLang="zh-CN"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API</a:t>
            </a: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a:t>
            </a:r>
          </a:p>
        </p:txBody>
      </p:sp>
      <p:sp>
        <p:nvSpPr>
          <p:cNvPr id="109" name="矩形 39">
            <a:extLst>
              <a:ext uri="{FF2B5EF4-FFF2-40B4-BE49-F238E27FC236}">
                <a16:creationId xmlns:a16="http://schemas.microsoft.com/office/drawing/2014/main" id="{FD45046E-D188-479A-BAD7-64DB9F02513F}"/>
              </a:ext>
            </a:extLst>
          </p:cNvPr>
          <p:cNvSpPr/>
          <p:nvPr/>
        </p:nvSpPr>
        <p:spPr>
          <a:xfrm>
            <a:off x="1948345" y="5914255"/>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智慧芽产品集成</a:t>
            </a:r>
          </a:p>
        </p:txBody>
      </p:sp>
      <p:sp>
        <p:nvSpPr>
          <p:cNvPr id="110" name="矩形 46">
            <a:extLst>
              <a:ext uri="{FF2B5EF4-FFF2-40B4-BE49-F238E27FC236}">
                <a16:creationId xmlns:a16="http://schemas.microsoft.com/office/drawing/2014/main" id="{74E5689B-0DD0-44BB-B71F-E40FC33F4250}"/>
              </a:ext>
            </a:extLst>
          </p:cNvPr>
          <p:cNvSpPr/>
          <p:nvPr/>
        </p:nvSpPr>
        <p:spPr>
          <a:xfrm>
            <a:off x="1948345" y="4078218"/>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全流程专利风险管理</a:t>
            </a:r>
          </a:p>
        </p:txBody>
      </p:sp>
      <p:sp>
        <p:nvSpPr>
          <p:cNvPr id="111" name="矩形 47">
            <a:extLst>
              <a:ext uri="{FF2B5EF4-FFF2-40B4-BE49-F238E27FC236}">
                <a16:creationId xmlns:a16="http://schemas.microsoft.com/office/drawing/2014/main" id="{C41C8883-6A8F-46D2-BBCD-9067908DB064}"/>
              </a:ext>
            </a:extLst>
          </p:cNvPr>
          <p:cNvSpPr/>
          <p:nvPr/>
        </p:nvSpPr>
        <p:spPr>
          <a:xfrm>
            <a:off x="1948345" y="4412811"/>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专利运营、诉讼管理</a:t>
            </a:r>
          </a:p>
        </p:txBody>
      </p:sp>
      <p:sp>
        <p:nvSpPr>
          <p:cNvPr id="112" name="矩形 48">
            <a:extLst>
              <a:ext uri="{FF2B5EF4-FFF2-40B4-BE49-F238E27FC236}">
                <a16:creationId xmlns:a16="http://schemas.microsoft.com/office/drawing/2014/main" id="{4EF03200-9B89-4062-BBCF-0FBD86779788}"/>
              </a:ext>
            </a:extLst>
          </p:cNvPr>
          <p:cNvSpPr/>
          <p:nvPr/>
        </p:nvSpPr>
        <p:spPr>
          <a:xfrm>
            <a:off x="1948345" y="4724488"/>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全知识产权管理</a:t>
            </a:r>
          </a:p>
        </p:txBody>
      </p:sp>
      <p:sp>
        <p:nvSpPr>
          <p:cNvPr id="113" name="矩形 50">
            <a:extLst>
              <a:ext uri="{FF2B5EF4-FFF2-40B4-BE49-F238E27FC236}">
                <a16:creationId xmlns:a16="http://schemas.microsoft.com/office/drawing/2014/main" id="{E6C62DAA-B4BE-43B6-A0E9-F607E85D8F03}"/>
              </a:ext>
            </a:extLst>
          </p:cNvPr>
          <p:cNvSpPr/>
          <p:nvPr/>
        </p:nvSpPr>
        <p:spPr>
          <a:xfrm>
            <a:off x="1948345" y="5036165"/>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四大引擎</a:t>
            </a:r>
          </a:p>
        </p:txBody>
      </p:sp>
      <p:sp>
        <p:nvSpPr>
          <p:cNvPr id="114" name="矩形: 圆角 5">
            <a:extLst>
              <a:ext uri="{FF2B5EF4-FFF2-40B4-BE49-F238E27FC236}">
                <a16:creationId xmlns:a16="http://schemas.microsoft.com/office/drawing/2014/main" id="{AC2D8F35-AA19-458B-99F8-D14CA72E8379}"/>
              </a:ext>
            </a:extLst>
          </p:cNvPr>
          <p:cNvSpPr/>
          <p:nvPr/>
        </p:nvSpPr>
        <p:spPr>
          <a:xfrm>
            <a:off x="639745" y="1808464"/>
            <a:ext cx="1126965" cy="457113"/>
          </a:xfrm>
          <a:prstGeom prst="roundRect">
            <a:avLst/>
          </a:prstGeom>
          <a:solidFill>
            <a:srgbClr val="37A76F"/>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数据能力</a:t>
            </a:r>
          </a:p>
        </p:txBody>
      </p:sp>
      <p:sp>
        <p:nvSpPr>
          <p:cNvPr id="115" name="矩形: 圆角 31">
            <a:extLst>
              <a:ext uri="{FF2B5EF4-FFF2-40B4-BE49-F238E27FC236}">
                <a16:creationId xmlns:a16="http://schemas.microsoft.com/office/drawing/2014/main" id="{F2D3C785-F6B9-4FF5-9599-D549019E1628}"/>
              </a:ext>
            </a:extLst>
          </p:cNvPr>
          <p:cNvSpPr/>
          <p:nvPr/>
        </p:nvSpPr>
        <p:spPr>
          <a:xfrm>
            <a:off x="639745" y="2939940"/>
            <a:ext cx="1126965" cy="457113"/>
          </a:xfrm>
          <a:prstGeom prst="roundRect">
            <a:avLst/>
          </a:prstGeom>
          <a:solidFill>
            <a:srgbClr val="37A76F"/>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先进技术</a:t>
            </a:r>
          </a:p>
        </p:txBody>
      </p:sp>
      <p:sp>
        <p:nvSpPr>
          <p:cNvPr id="116" name="矩形: 圆角 32">
            <a:extLst>
              <a:ext uri="{FF2B5EF4-FFF2-40B4-BE49-F238E27FC236}">
                <a16:creationId xmlns:a16="http://schemas.microsoft.com/office/drawing/2014/main" id="{DAEB992B-CA38-4DA2-A3C2-090D4219934C}"/>
              </a:ext>
            </a:extLst>
          </p:cNvPr>
          <p:cNvSpPr/>
          <p:nvPr/>
        </p:nvSpPr>
        <p:spPr>
          <a:xfrm>
            <a:off x="639745" y="4371310"/>
            <a:ext cx="1126965" cy="457113"/>
          </a:xfrm>
          <a:prstGeom prst="roundRect">
            <a:avLst/>
          </a:prstGeom>
          <a:solidFill>
            <a:srgbClr val="37A76F"/>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管理优势</a:t>
            </a:r>
          </a:p>
        </p:txBody>
      </p:sp>
      <p:sp>
        <p:nvSpPr>
          <p:cNvPr id="117" name="矩形: 圆角 33">
            <a:extLst>
              <a:ext uri="{FF2B5EF4-FFF2-40B4-BE49-F238E27FC236}">
                <a16:creationId xmlns:a16="http://schemas.microsoft.com/office/drawing/2014/main" id="{FFD6D79A-B166-4D97-9007-C9EF2251D75E}"/>
              </a:ext>
            </a:extLst>
          </p:cNvPr>
          <p:cNvSpPr/>
          <p:nvPr/>
        </p:nvSpPr>
        <p:spPr>
          <a:xfrm>
            <a:off x="639745" y="5648783"/>
            <a:ext cx="1126965" cy="457113"/>
          </a:xfrm>
          <a:prstGeom prst="roundRect">
            <a:avLst/>
          </a:prstGeom>
          <a:solidFill>
            <a:srgbClr val="37A76F"/>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集成运营</a:t>
            </a:r>
          </a:p>
        </p:txBody>
      </p:sp>
      <p:sp>
        <p:nvSpPr>
          <p:cNvPr id="118" name="矩形 62">
            <a:extLst>
              <a:ext uri="{FF2B5EF4-FFF2-40B4-BE49-F238E27FC236}">
                <a16:creationId xmlns:a16="http://schemas.microsoft.com/office/drawing/2014/main" id="{DDC0EC54-24B2-4593-BB9A-7D4F984534D5}"/>
              </a:ext>
            </a:extLst>
          </p:cNvPr>
          <p:cNvSpPr/>
          <p:nvPr/>
        </p:nvSpPr>
        <p:spPr>
          <a:xfrm>
            <a:off x="1948345" y="2568227"/>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SOA/</a:t>
            </a:r>
            <a:r>
              <a:rPr kumimoji="0" lang="zh-CN" altLang="en-US" sz="11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微服务框架</a:t>
            </a:r>
          </a:p>
        </p:txBody>
      </p:sp>
      <p:sp>
        <p:nvSpPr>
          <p:cNvPr id="119" name="矩形 63">
            <a:extLst>
              <a:ext uri="{FF2B5EF4-FFF2-40B4-BE49-F238E27FC236}">
                <a16:creationId xmlns:a16="http://schemas.microsoft.com/office/drawing/2014/main" id="{2909967E-C17D-4DBE-A4FB-9D791B81CDD8}"/>
              </a:ext>
            </a:extLst>
          </p:cNvPr>
          <p:cNvSpPr/>
          <p:nvPr/>
        </p:nvSpPr>
        <p:spPr>
          <a:xfrm>
            <a:off x="1948345" y="2902819"/>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Docker</a:t>
            </a: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容器化部署</a:t>
            </a:r>
          </a:p>
        </p:txBody>
      </p:sp>
      <p:sp>
        <p:nvSpPr>
          <p:cNvPr id="120" name="矩形 64">
            <a:extLst>
              <a:ext uri="{FF2B5EF4-FFF2-40B4-BE49-F238E27FC236}">
                <a16:creationId xmlns:a16="http://schemas.microsoft.com/office/drawing/2014/main" id="{CAAC094B-9E83-4633-A996-1FB3280961CF}"/>
              </a:ext>
            </a:extLst>
          </p:cNvPr>
          <p:cNvSpPr/>
          <p:nvPr/>
        </p:nvSpPr>
        <p:spPr>
          <a:xfrm>
            <a:off x="1948345" y="3214496"/>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云技术</a:t>
            </a:r>
          </a:p>
        </p:txBody>
      </p:sp>
      <p:sp>
        <p:nvSpPr>
          <p:cNvPr id="121" name="矩形 65">
            <a:extLst>
              <a:ext uri="{FF2B5EF4-FFF2-40B4-BE49-F238E27FC236}">
                <a16:creationId xmlns:a16="http://schemas.microsoft.com/office/drawing/2014/main" id="{8B39537F-6E28-4DFF-AA3D-ED6CB3881F40}"/>
              </a:ext>
            </a:extLst>
          </p:cNvPr>
          <p:cNvSpPr/>
          <p:nvPr/>
        </p:nvSpPr>
        <p:spPr>
          <a:xfrm>
            <a:off x="1948345" y="3526174"/>
            <a:ext cx="1620000" cy="25480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en-US" altLang="zh-CN"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BPMN2.0</a:t>
            </a:r>
            <a:r>
              <a:rPr kumimoji="0" lang="zh-CN" altLang="en-US" sz="11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规范</a:t>
            </a:r>
          </a:p>
        </p:txBody>
      </p:sp>
      <p:sp>
        <p:nvSpPr>
          <p:cNvPr id="122" name="矩形: 圆角 66">
            <a:extLst>
              <a:ext uri="{FF2B5EF4-FFF2-40B4-BE49-F238E27FC236}">
                <a16:creationId xmlns:a16="http://schemas.microsoft.com/office/drawing/2014/main" id="{A0AFCD10-01EF-4144-B538-9B930D91B7E2}"/>
              </a:ext>
            </a:extLst>
          </p:cNvPr>
          <p:cNvSpPr/>
          <p:nvPr/>
        </p:nvSpPr>
        <p:spPr>
          <a:xfrm>
            <a:off x="3740695" y="1336970"/>
            <a:ext cx="1254281" cy="273093"/>
          </a:xfrm>
          <a:prstGeom prst="roundRect">
            <a:avLst/>
          </a:prstGeom>
          <a:solidFill>
            <a:srgbClr val="455F51">
              <a:lumMod val="20000"/>
              <a:lumOff val="8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角色</a:t>
            </a:r>
          </a:p>
        </p:txBody>
      </p:sp>
      <p:sp>
        <p:nvSpPr>
          <p:cNvPr id="123" name="矩形: 圆角 67">
            <a:extLst>
              <a:ext uri="{FF2B5EF4-FFF2-40B4-BE49-F238E27FC236}">
                <a16:creationId xmlns:a16="http://schemas.microsoft.com/office/drawing/2014/main" id="{D1D9E0AB-5E20-48FF-95C4-953F0BECEA78}"/>
              </a:ext>
            </a:extLst>
          </p:cNvPr>
          <p:cNvSpPr/>
          <p:nvPr/>
        </p:nvSpPr>
        <p:spPr>
          <a:xfrm>
            <a:off x="5488925" y="1336970"/>
            <a:ext cx="1848740" cy="273093"/>
          </a:xfrm>
          <a:prstGeom prst="roundRect">
            <a:avLst/>
          </a:prstGeom>
          <a:solidFill>
            <a:srgbClr val="455F51">
              <a:lumMod val="20000"/>
              <a:lumOff val="8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优势</a:t>
            </a:r>
          </a:p>
        </p:txBody>
      </p:sp>
      <p:sp>
        <p:nvSpPr>
          <p:cNvPr id="125" name="矩形 69">
            <a:extLst>
              <a:ext uri="{FF2B5EF4-FFF2-40B4-BE49-F238E27FC236}">
                <a16:creationId xmlns:a16="http://schemas.microsoft.com/office/drawing/2014/main" id="{FE33813C-637C-417B-AEF5-CA29799A650B}"/>
              </a:ext>
            </a:extLst>
          </p:cNvPr>
          <p:cNvSpPr/>
          <p:nvPr/>
        </p:nvSpPr>
        <p:spPr>
          <a:xfrm>
            <a:off x="5173700" y="1755049"/>
            <a:ext cx="2520000" cy="234703"/>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免除手动更新，提升效率，节省人力</a:t>
            </a:r>
          </a:p>
        </p:txBody>
      </p:sp>
      <p:sp>
        <p:nvSpPr>
          <p:cNvPr id="126" name="矩形 70">
            <a:extLst>
              <a:ext uri="{FF2B5EF4-FFF2-40B4-BE49-F238E27FC236}">
                <a16:creationId xmlns:a16="http://schemas.microsoft.com/office/drawing/2014/main" id="{187A311D-81F8-4766-9C54-9F44AE97568D}"/>
              </a:ext>
            </a:extLst>
          </p:cNvPr>
          <p:cNvSpPr/>
          <p:nvPr/>
        </p:nvSpPr>
        <p:spPr>
          <a:xfrm>
            <a:off x="5173700" y="2037021"/>
            <a:ext cx="2520000" cy="22147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指导研发方向，实现风险预警</a:t>
            </a:r>
          </a:p>
        </p:txBody>
      </p:sp>
      <p:sp>
        <p:nvSpPr>
          <p:cNvPr id="127" name="矩形 71">
            <a:extLst>
              <a:ext uri="{FF2B5EF4-FFF2-40B4-BE49-F238E27FC236}">
                <a16:creationId xmlns:a16="http://schemas.microsoft.com/office/drawing/2014/main" id="{8A91210F-A0A4-479E-AC0B-780B4E2BCFAA}"/>
              </a:ext>
            </a:extLst>
          </p:cNvPr>
          <p:cNvSpPr/>
          <p:nvPr/>
        </p:nvSpPr>
        <p:spPr>
          <a:xfrm>
            <a:off x="5173700" y="2313225"/>
            <a:ext cx="2520000" cy="221471"/>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省去调用卷宗费用（</a:t>
            </a:r>
            <a:r>
              <a:rPr kumimoji="0" lang="en-US" altLang="zh-CN"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美金</a:t>
            </a:r>
            <a:r>
              <a:rPr kumimoji="0" lang="en-US" altLang="zh-CN"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1</a:t>
            </a: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页）</a:t>
            </a:r>
          </a:p>
        </p:txBody>
      </p:sp>
      <p:sp>
        <p:nvSpPr>
          <p:cNvPr id="129" name="矩形 73">
            <a:extLst>
              <a:ext uri="{FF2B5EF4-FFF2-40B4-BE49-F238E27FC236}">
                <a16:creationId xmlns:a16="http://schemas.microsoft.com/office/drawing/2014/main" id="{27E892F7-620E-4F0B-98C9-713B1DDF1B63}"/>
              </a:ext>
            </a:extLst>
          </p:cNvPr>
          <p:cNvSpPr/>
          <p:nvPr/>
        </p:nvSpPr>
        <p:spPr>
          <a:xfrm>
            <a:off x="5173700" y="5401651"/>
            <a:ext cx="2520000" cy="284675"/>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全球</a:t>
            </a:r>
            <a:r>
              <a:rPr kumimoji="0" lang="en-US"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IP</a:t>
            </a: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统一管理</a:t>
            </a:r>
          </a:p>
        </p:txBody>
      </p:sp>
      <p:sp>
        <p:nvSpPr>
          <p:cNvPr id="130" name="矩形 74">
            <a:extLst>
              <a:ext uri="{FF2B5EF4-FFF2-40B4-BE49-F238E27FC236}">
                <a16:creationId xmlns:a16="http://schemas.microsoft.com/office/drawing/2014/main" id="{6485EEF1-B4E2-4EF5-83F1-6747BD5BE1C7}"/>
              </a:ext>
            </a:extLst>
          </p:cNvPr>
          <p:cNvSpPr/>
          <p:nvPr/>
        </p:nvSpPr>
        <p:spPr>
          <a:xfrm>
            <a:off x="5173700" y="5775473"/>
            <a:ext cx="2520000" cy="284675"/>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知产融入核心业务运营</a:t>
            </a:r>
          </a:p>
        </p:txBody>
      </p:sp>
      <p:sp>
        <p:nvSpPr>
          <p:cNvPr id="131" name="矩形 75">
            <a:extLst>
              <a:ext uri="{FF2B5EF4-FFF2-40B4-BE49-F238E27FC236}">
                <a16:creationId xmlns:a16="http://schemas.microsoft.com/office/drawing/2014/main" id="{30B7525F-05E9-4F51-B8E2-FC07815B0BE6}"/>
              </a:ext>
            </a:extLst>
          </p:cNvPr>
          <p:cNvSpPr/>
          <p:nvPr/>
        </p:nvSpPr>
        <p:spPr>
          <a:xfrm>
            <a:off x="5173700" y="6123694"/>
            <a:ext cx="2520000" cy="284675"/>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单点登录，支持商业决策、培训</a:t>
            </a:r>
          </a:p>
        </p:txBody>
      </p:sp>
      <p:sp>
        <p:nvSpPr>
          <p:cNvPr id="133" name="矩形 77">
            <a:extLst>
              <a:ext uri="{FF2B5EF4-FFF2-40B4-BE49-F238E27FC236}">
                <a16:creationId xmlns:a16="http://schemas.microsoft.com/office/drawing/2014/main" id="{14429900-529D-48C2-BBD4-B80C93A7F12F}"/>
              </a:ext>
            </a:extLst>
          </p:cNvPr>
          <p:cNvSpPr/>
          <p:nvPr/>
        </p:nvSpPr>
        <p:spPr>
          <a:xfrm>
            <a:off x="5173700" y="4235673"/>
            <a:ext cx="2520000" cy="267687"/>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全</a:t>
            </a:r>
            <a:r>
              <a:rPr kumimoji="0" lang="en-US" altLang="zh-CN"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IP</a:t>
            </a: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业务系统化管理</a:t>
            </a:r>
          </a:p>
        </p:txBody>
      </p:sp>
      <p:sp>
        <p:nvSpPr>
          <p:cNvPr id="134" name="矩形 78">
            <a:extLst>
              <a:ext uri="{FF2B5EF4-FFF2-40B4-BE49-F238E27FC236}">
                <a16:creationId xmlns:a16="http://schemas.microsoft.com/office/drawing/2014/main" id="{89D3ECDD-6A1B-46CC-BD11-B374A22416BE}"/>
              </a:ext>
            </a:extLst>
          </p:cNvPr>
          <p:cNvSpPr/>
          <p:nvPr/>
        </p:nvSpPr>
        <p:spPr>
          <a:xfrm>
            <a:off x="5173700" y="4575149"/>
            <a:ext cx="2520000" cy="267687"/>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匹配</a:t>
            </a:r>
            <a:r>
              <a:rPr kumimoji="0" lang="en-US" altLang="zh-CN"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IP</a:t>
            </a: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管理需求及业务变化</a:t>
            </a:r>
          </a:p>
        </p:txBody>
      </p:sp>
      <p:sp>
        <p:nvSpPr>
          <p:cNvPr id="135" name="矩形 79">
            <a:extLst>
              <a:ext uri="{FF2B5EF4-FFF2-40B4-BE49-F238E27FC236}">
                <a16:creationId xmlns:a16="http://schemas.microsoft.com/office/drawing/2014/main" id="{85F10555-6826-4251-A87A-DDC4721D1FB3}"/>
              </a:ext>
            </a:extLst>
          </p:cNvPr>
          <p:cNvSpPr/>
          <p:nvPr/>
        </p:nvSpPr>
        <p:spPr>
          <a:xfrm>
            <a:off x="5173700" y="4914626"/>
            <a:ext cx="2520000" cy="267687"/>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避免在开发成本，保证软件长生命周期</a:t>
            </a:r>
          </a:p>
        </p:txBody>
      </p:sp>
      <p:sp>
        <p:nvSpPr>
          <p:cNvPr id="137" name="矩形 89">
            <a:extLst>
              <a:ext uri="{FF2B5EF4-FFF2-40B4-BE49-F238E27FC236}">
                <a16:creationId xmlns:a16="http://schemas.microsoft.com/office/drawing/2014/main" id="{F1E56DA0-36C8-4806-A10E-BD9579BA523D}"/>
              </a:ext>
            </a:extLst>
          </p:cNvPr>
          <p:cNvSpPr/>
          <p:nvPr/>
        </p:nvSpPr>
        <p:spPr>
          <a:xfrm>
            <a:off x="5173700" y="3005558"/>
            <a:ext cx="2520000" cy="338320"/>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运维方便，</a:t>
            </a:r>
            <a:r>
              <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可虚拟化，</a:t>
            </a:r>
            <a:r>
              <a:rPr kumimoji="0" lang="zh-CN" altLang="zh-CN"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降低成本。无缝支持私有云</a:t>
            </a: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8" name="矩形 90">
            <a:extLst>
              <a:ext uri="{FF2B5EF4-FFF2-40B4-BE49-F238E27FC236}">
                <a16:creationId xmlns:a16="http://schemas.microsoft.com/office/drawing/2014/main" id="{6E28CD32-54E3-4EA8-B578-147370680875}"/>
              </a:ext>
            </a:extLst>
          </p:cNvPr>
          <p:cNvSpPr/>
          <p:nvPr/>
        </p:nvSpPr>
        <p:spPr>
          <a:xfrm>
            <a:off x="5173700" y="2675788"/>
            <a:ext cx="2520000" cy="267687"/>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14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灵活、快速的响应企业业务需求变化</a:t>
            </a:r>
            <a:endParaRPr kumimoji="0" lang="zh-CN" altLang="en-US" sz="10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39" name="矩形 91">
            <a:extLst>
              <a:ext uri="{FF2B5EF4-FFF2-40B4-BE49-F238E27FC236}">
                <a16:creationId xmlns:a16="http://schemas.microsoft.com/office/drawing/2014/main" id="{9E25AC64-2369-4530-AFA5-7A2DBA228074}"/>
              </a:ext>
            </a:extLst>
          </p:cNvPr>
          <p:cNvSpPr/>
          <p:nvPr/>
        </p:nvSpPr>
        <p:spPr>
          <a:xfrm>
            <a:off x="5173700" y="3431439"/>
            <a:ext cx="2520000" cy="267686"/>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实时接轨市场变化</a:t>
            </a:r>
          </a:p>
        </p:txBody>
      </p:sp>
      <p:sp>
        <p:nvSpPr>
          <p:cNvPr id="140" name="矩形 94">
            <a:extLst>
              <a:ext uri="{FF2B5EF4-FFF2-40B4-BE49-F238E27FC236}">
                <a16:creationId xmlns:a16="http://schemas.microsoft.com/office/drawing/2014/main" id="{2B5170AA-E44F-4CA5-92CE-357A5E5015B2}"/>
              </a:ext>
            </a:extLst>
          </p:cNvPr>
          <p:cNvSpPr/>
          <p:nvPr/>
        </p:nvSpPr>
        <p:spPr>
          <a:xfrm>
            <a:off x="5173700" y="3786686"/>
            <a:ext cx="2520000" cy="267686"/>
          </a:xfrm>
          <a:prstGeom prst="rect">
            <a:avLst/>
          </a:prstGeom>
          <a:noFill/>
          <a:ln w="28575" cap="flat" cmpd="sng" algn="ctr">
            <a:solidFill>
              <a:srgbClr val="000000"/>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000" b="0" i="0" u="none" strike="noStrike" kern="14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符合业务规范规则</a:t>
            </a:r>
            <a:endParaRPr kumimoji="0" lang="zh-CN" altLang="en-US" sz="10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1" name="矩形: 圆角 106">
            <a:extLst>
              <a:ext uri="{FF2B5EF4-FFF2-40B4-BE49-F238E27FC236}">
                <a16:creationId xmlns:a16="http://schemas.microsoft.com/office/drawing/2014/main" id="{0A986556-528E-4358-A07A-E6A889A2C42C}"/>
              </a:ext>
            </a:extLst>
          </p:cNvPr>
          <p:cNvSpPr/>
          <p:nvPr/>
        </p:nvSpPr>
        <p:spPr>
          <a:xfrm>
            <a:off x="3747068" y="5509973"/>
            <a:ext cx="1254281" cy="710665"/>
          </a:xfrm>
          <a:prstGeom prst="roundRect">
            <a:avLst/>
          </a:prstGeom>
          <a:solidFill>
            <a:srgbClr val="4EB3CF">
              <a:lumMod val="60000"/>
              <a:lumOff val="40000"/>
            </a:srgbClr>
          </a:solidFill>
          <a:ln w="12700" cap="flat" cmpd="sng" algn="ctr">
            <a:solidFill>
              <a:srgbClr val="99CB38">
                <a:shade val="50000"/>
              </a:srgbClr>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企业</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管理</a:t>
            </a:r>
          </a:p>
        </p:txBody>
      </p:sp>
      <p:sp>
        <p:nvSpPr>
          <p:cNvPr id="142" name="矩形: 圆角 107">
            <a:extLst>
              <a:ext uri="{FF2B5EF4-FFF2-40B4-BE49-F238E27FC236}">
                <a16:creationId xmlns:a16="http://schemas.microsoft.com/office/drawing/2014/main" id="{C9F34B11-8C58-4EFC-9EC5-E97FFB8316AD}"/>
              </a:ext>
            </a:extLst>
          </p:cNvPr>
          <p:cNvSpPr/>
          <p:nvPr/>
        </p:nvSpPr>
        <p:spPr>
          <a:xfrm>
            <a:off x="3747069" y="4266443"/>
            <a:ext cx="1254281" cy="710665"/>
          </a:xfrm>
          <a:prstGeom prst="roundRect">
            <a:avLst/>
          </a:prstGeom>
          <a:solidFill>
            <a:srgbClr val="4EB3CF">
              <a:lumMod val="60000"/>
              <a:lumOff val="40000"/>
            </a:srgbClr>
          </a:solidFill>
          <a:ln w="12700" cap="flat" cmpd="sng" algn="ctr">
            <a:solidFill>
              <a:srgbClr val="99CB38">
                <a:shade val="50000"/>
              </a:srgbClr>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知产</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管理</a:t>
            </a:r>
          </a:p>
        </p:txBody>
      </p:sp>
      <p:sp>
        <p:nvSpPr>
          <p:cNvPr id="143" name="矩形: 圆角 108">
            <a:extLst>
              <a:ext uri="{FF2B5EF4-FFF2-40B4-BE49-F238E27FC236}">
                <a16:creationId xmlns:a16="http://schemas.microsoft.com/office/drawing/2014/main" id="{9B3C2125-02AC-40A3-9CBF-97D20D8B98DB}"/>
              </a:ext>
            </a:extLst>
          </p:cNvPr>
          <p:cNvSpPr/>
          <p:nvPr/>
        </p:nvSpPr>
        <p:spPr>
          <a:xfrm>
            <a:off x="3747068" y="1728573"/>
            <a:ext cx="1254281" cy="710665"/>
          </a:xfrm>
          <a:prstGeom prst="roundRect">
            <a:avLst/>
          </a:prstGeom>
          <a:solidFill>
            <a:srgbClr val="4EB3CF">
              <a:lumMod val="60000"/>
              <a:lumOff val="40000"/>
            </a:srgbClr>
          </a:solidFill>
          <a:ln w="12700" cap="flat" cmpd="sng" algn="ctr">
            <a:solidFill>
              <a:srgbClr val="99CB38">
                <a:shade val="50000"/>
              </a:srgbClr>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知产</a:t>
            </a:r>
            <a:endPar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研发</a:t>
            </a:r>
          </a:p>
        </p:txBody>
      </p:sp>
      <p:sp>
        <p:nvSpPr>
          <p:cNvPr id="144" name="矩形: 圆角 109">
            <a:extLst>
              <a:ext uri="{FF2B5EF4-FFF2-40B4-BE49-F238E27FC236}">
                <a16:creationId xmlns:a16="http://schemas.microsoft.com/office/drawing/2014/main" id="{94BD5A8D-B8C5-4A61-BA4D-CB3DDBBA6ED3}"/>
              </a:ext>
            </a:extLst>
          </p:cNvPr>
          <p:cNvSpPr/>
          <p:nvPr/>
        </p:nvSpPr>
        <p:spPr>
          <a:xfrm>
            <a:off x="3740695" y="2950624"/>
            <a:ext cx="1254281" cy="710665"/>
          </a:xfrm>
          <a:prstGeom prst="roundRect">
            <a:avLst/>
          </a:prstGeom>
          <a:solidFill>
            <a:srgbClr val="4EB3CF">
              <a:lumMod val="60000"/>
              <a:lumOff val="40000"/>
            </a:srgbClr>
          </a:solidFill>
          <a:ln w="12700" cap="flat" cmpd="sng" algn="ctr">
            <a:solidFill>
              <a:srgbClr val="99CB38">
                <a:shade val="50000"/>
              </a:srgbClr>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IT</a:t>
            </a:r>
            <a:endParaRPr kumimoji="0" lang="zh-CN" altLang="en-US" sz="1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45" name="箭头: 下 113">
            <a:extLst>
              <a:ext uri="{FF2B5EF4-FFF2-40B4-BE49-F238E27FC236}">
                <a16:creationId xmlns:a16="http://schemas.microsoft.com/office/drawing/2014/main" id="{2E06F108-1BAD-406F-8398-B1E8A9461371}"/>
              </a:ext>
            </a:extLst>
          </p:cNvPr>
          <p:cNvSpPr/>
          <p:nvPr/>
        </p:nvSpPr>
        <p:spPr>
          <a:xfrm>
            <a:off x="957633" y="2410261"/>
            <a:ext cx="505326" cy="411237"/>
          </a:xfrm>
          <a:prstGeom prst="downArrow">
            <a:avLst/>
          </a:prstGeom>
          <a:solidFill>
            <a:srgbClr val="99CB38">
              <a:lumMod val="40000"/>
              <a:lumOff val="6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6" name="箭头: 下 114">
            <a:extLst>
              <a:ext uri="{FF2B5EF4-FFF2-40B4-BE49-F238E27FC236}">
                <a16:creationId xmlns:a16="http://schemas.microsoft.com/office/drawing/2014/main" id="{246966A6-D952-4BFC-9A87-DCA171DED229}"/>
              </a:ext>
            </a:extLst>
          </p:cNvPr>
          <p:cNvSpPr/>
          <p:nvPr/>
        </p:nvSpPr>
        <p:spPr>
          <a:xfrm>
            <a:off x="950564" y="3718489"/>
            <a:ext cx="505326" cy="411237"/>
          </a:xfrm>
          <a:prstGeom prst="downArrow">
            <a:avLst/>
          </a:prstGeom>
          <a:solidFill>
            <a:srgbClr val="99CB38">
              <a:lumMod val="40000"/>
              <a:lumOff val="6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7" name="箭头: 下 115">
            <a:extLst>
              <a:ext uri="{FF2B5EF4-FFF2-40B4-BE49-F238E27FC236}">
                <a16:creationId xmlns:a16="http://schemas.microsoft.com/office/drawing/2014/main" id="{F4F9B967-F262-42CC-960F-BF39E6CDCB97}"/>
              </a:ext>
            </a:extLst>
          </p:cNvPr>
          <p:cNvSpPr/>
          <p:nvPr/>
        </p:nvSpPr>
        <p:spPr>
          <a:xfrm>
            <a:off x="950564" y="5048469"/>
            <a:ext cx="505326" cy="411237"/>
          </a:xfrm>
          <a:prstGeom prst="downArrow">
            <a:avLst/>
          </a:prstGeom>
          <a:solidFill>
            <a:srgbClr val="99CB38">
              <a:lumMod val="40000"/>
              <a:lumOff val="6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8" name="矩形: 圆角 97">
            <a:extLst>
              <a:ext uri="{FF2B5EF4-FFF2-40B4-BE49-F238E27FC236}">
                <a16:creationId xmlns:a16="http://schemas.microsoft.com/office/drawing/2014/main" id="{AEDF4C92-4C02-4188-BF20-9FD64F17167A}"/>
              </a:ext>
            </a:extLst>
          </p:cNvPr>
          <p:cNvSpPr/>
          <p:nvPr/>
        </p:nvSpPr>
        <p:spPr>
          <a:xfrm>
            <a:off x="8251580" y="1313505"/>
            <a:ext cx="1575865" cy="359440"/>
          </a:xfrm>
          <a:prstGeom prst="roundRect">
            <a:avLst/>
          </a:prstGeom>
          <a:solidFill>
            <a:srgbClr val="44C1A3">
              <a:lumMod val="60000"/>
              <a:lumOff val="4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价值</a:t>
            </a:r>
          </a:p>
        </p:txBody>
      </p:sp>
      <p:sp>
        <p:nvSpPr>
          <p:cNvPr id="149" name="矩形 99">
            <a:extLst>
              <a:ext uri="{FF2B5EF4-FFF2-40B4-BE49-F238E27FC236}">
                <a16:creationId xmlns:a16="http://schemas.microsoft.com/office/drawing/2014/main" id="{B3621156-B9BC-4765-A99D-4B59B8559018}"/>
              </a:ext>
            </a:extLst>
          </p:cNvPr>
          <p:cNvSpPr/>
          <p:nvPr/>
        </p:nvSpPr>
        <p:spPr>
          <a:xfrm>
            <a:off x="8177643" y="4363326"/>
            <a:ext cx="1702213" cy="597743"/>
          </a:xfrm>
          <a:prstGeom prst="rect">
            <a:avLst/>
          </a:prstGeom>
          <a:solidFill>
            <a:srgbClr val="FFFFFF"/>
          </a:solidFill>
          <a:ln w="28575" cap="flat" cmpd="sng" algn="ctr">
            <a:solidFill>
              <a:srgbClr val="44C1A3"/>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全生命周期管理</a:t>
            </a:r>
          </a:p>
        </p:txBody>
      </p:sp>
      <p:sp>
        <p:nvSpPr>
          <p:cNvPr id="150" name="矩形 100">
            <a:extLst>
              <a:ext uri="{FF2B5EF4-FFF2-40B4-BE49-F238E27FC236}">
                <a16:creationId xmlns:a16="http://schemas.microsoft.com/office/drawing/2014/main" id="{6C0EB12E-7FD9-4708-AE01-26152463919E}"/>
              </a:ext>
            </a:extLst>
          </p:cNvPr>
          <p:cNvSpPr/>
          <p:nvPr/>
        </p:nvSpPr>
        <p:spPr>
          <a:xfrm>
            <a:off x="8191607" y="3201383"/>
            <a:ext cx="1702214" cy="535828"/>
          </a:xfrm>
          <a:prstGeom prst="rect">
            <a:avLst/>
          </a:prstGeom>
          <a:solidFill>
            <a:srgbClr val="FFFFFF"/>
          </a:solidFill>
          <a:ln w="28575" cap="flat" cmpd="sng" algn="ctr">
            <a:solidFill>
              <a:srgbClr val="44C1A3"/>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灵活快速部署</a:t>
            </a:r>
            <a:endParaRPr kumimoji="0" lang="en-US" altLang="zh-CN"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降低拥有成本</a:t>
            </a:r>
          </a:p>
        </p:txBody>
      </p:sp>
      <p:sp>
        <p:nvSpPr>
          <p:cNvPr id="151" name="矩形 101">
            <a:extLst>
              <a:ext uri="{FF2B5EF4-FFF2-40B4-BE49-F238E27FC236}">
                <a16:creationId xmlns:a16="http://schemas.microsoft.com/office/drawing/2014/main" id="{1FF811D4-0386-45D8-AD2C-D79296AD6B00}"/>
              </a:ext>
            </a:extLst>
          </p:cNvPr>
          <p:cNvSpPr/>
          <p:nvPr/>
        </p:nvSpPr>
        <p:spPr>
          <a:xfrm>
            <a:off x="8189488" y="2006333"/>
            <a:ext cx="1697719" cy="568935"/>
          </a:xfrm>
          <a:prstGeom prst="rect">
            <a:avLst/>
          </a:prstGeom>
          <a:solidFill>
            <a:srgbClr val="FFFFFF"/>
          </a:solidFill>
          <a:ln w="28575" cap="flat" cmpd="sng" algn="ctr">
            <a:solidFill>
              <a:srgbClr val="44C1A3"/>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数据融合</a:t>
            </a:r>
            <a:endParaRPr kumimoji="0" lang="en-US" altLang="zh-CN"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360°</a:t>
            </a: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信息服务</a:t>
            </a:r>
          </a:p>
        </p:txBody>
      </p:sp>
      <p:sp>
        <p:nvSpPr>
          <p:cNvPr id="152" name="矩形 102">
            <a:extLst>
              <a:ext uri="{FF2B5EF4-FFF2-40B4-BE49-F238E27FC236}">
                <a16:creationId xmlns:a16="http://schemas.microsoft.com/office/drawing/2014/main" id="{60CFBC35-8577-4E7D-9059-187CF7264F57}"/>
              </a:ext>
            </a:extLst>
          </p:cNvPr>
          <p:cNvSpPr/>
          <p:nvPr/>
        </p:nvSpPr>
        <p:spPr>
          <a:xfrm>
            <a:off x="8189488" y="5550090"/>
            <a:ext cx="1690368" cy="630430"/>
          </a:xfrm>
          <a:prstGeom prst="rect">
            <a:avLst/>
          </a:prstGeom>
          <a:solidFill>
            <a:srgbClr val="FFFFFF"/>
          </a:solidFill>
          <a:ln w="28575" cap="flat" cmpd="sng" algn="ctr">
            <a:solidFill>
              <a:srgbClr val="44C1A3"/>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多系统集成</a:t>
            </a:r>
            <a:endParaRPr kumimoji="0" lang="en-US" altLang="zh-CN"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统一管理</a:t>
            </a:r>
          </a:p>
        </p:txBody>
      </p:sp>
      <p:sp>
        <p:nvSpPr>
          <p:cNvPr id="153" name="矩形: 圆角 104">
            <a:extLst>
              <a:ext uri="{FF2B5EF4-FFF2-40B4-BE49-F238E27FC236}">
                <a16:creationId xmlns:a16="http://schemas.microsoft.com/office/drawing/2014/main" id="{B068FD8F-C0CA-43D5-A80B-F9B022B8B161}"/>
              </a:ext>
            </a:extLst>
          </p:cNvPr>
          <p:cNvSpPr/>
          <p:nvPr/>
        </p:nvSpPr>
        <p:spPr>
          <a:xfrm>
            <a:off x="10131016" y="1883120"/>
            <a:ext cx="1736215" cy="4424452"/>
          </a:xfrm>
          <a:prstGeom prst="roundRect">
            <a:avLst/>
          </a:prstGeom>
          <a:noFill/>
          <a:ln w="38100" cap="flat" cmpd="sng" algn="ctr">
            <a:solidFill>
              <a:srgbClr val="99CB38">
                <a:shade val="50000"/>
              </a:srgbClr>
            </a:solid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企业创新一体化管理</a:t>
            </a:r>
            <a:endParaRPr kumimoji="0" lang="en-US" altLang="zh-CN"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20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rPr>
              <a:t>广集成</a:t>
            </a: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rPr>
              <a:t>简部署</a:t>
            </a: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rPr>
              <a:t>融数据</a:t>
            </a: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endParaRPr>
          </a:p>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99CB38">
                    <a:lumMod val="75000"/>
                  </a:srgbClr>
                </a:solidFill>
                <a:effectLst/>
                <a:uLnTx/>
                <a:uFillTx/>
                <a:latin typeface="微软雅黑" panose="020B0503020204020204" pitchFamily="34" charset="-122"/>
                <a:ea typeface="微软雅黑" panose="020B0503020204020204" pitchFamily="34" charset="-122"/>
              </a:rPr>
              <a:t>易扩展</a:t>
            </a:r>
          </a:p>
        </p:txBody>
      </p:sp>
      <p:sp>
        <p:nvSpPr>
          <p:cNvPr id="154" name="矩形 118">
            <a:extLst>
              <a:ext uri="{FF2B5EF4-FFF2-40B4-BE49-F238E27FC236}">
                <a16:creationId xmlns:a16="http://schemas.microsoft.com/office/drawing/2014/main" id="{7D4623FC-88A5-447F-8FEE-4329A437000B}"/>
              </a:ext>
            </a:extLst>
          </p:cNvPr>
          <p:cNvSpPr/>
          <p:nvPr/>
        </p:nvSpPr>
        <p:spPr>
          <a:xfrm>
            <a:off x="8039193" y="1197499"/>
            <a:ext cx="3982453" cy="5382744"/>
          </a:xfrm>
          <a:prstGeom prst="rect">
            <a:avLst/>
          </a:prstGeom>
          <a:noFill/>
          <a:ln w="38100" cap="flat" cmpd="sng" algn="ctr">
            <a:solidFill>
              <a:srgbClr val="FF0000"/>
            </a:solidFill>
            <a:prstDash val="sysDash"/>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2" name="矩形: 圆角 66">
            <a:extLst>
              <a:ext uri="{FF2B5EF4-FFF2-40B4-BE49-F238E27FC236}">
                <a16:creationId xmlns:a16="http://schemas.microsoft.com/office/drawing/2014/main" id="{5591A91D-F6D9-437A-B6F8-DB9A8B034F40}"/>
              </a:ext>
            </a:extLst>
          </p:cNvPr>
          <p:cNvSpPr/>
          <p:nvPr/>
        </p:nvSpPr>
        <p:spPr>
          <a:xfrm>
            <a:off x="1948345" y="1336970"/>
            <a:ext cx="1620000" cy="273093"/>
          </a:xfrm>
          <a:prstGeom prst="roundRect">
            <a:avLst/>
          </a:prstGeom>
          <a:solidFill>
            <a:srgbClr val="455F51">
              <a:lumMod val="20000"/>
              <a:lumOff val="80000"/>
            </a:srgbClr>
          </a:solidFill>
          <a:ln w="12700" cap="flat" cmpd="sng" algn="ctr">
            <a:noFill/>
            <a:prstDash val="solid"/>
            <a:miter lim="800000"/>
          </a:ln>
          <a:effectLst/>
        </p:spPr>
        <p:txBody>
          <a:bodyPr rtlCol="0" anchor="ctr"/>
          <a:lstStyle/>
          <a:p>
            <a:pPr marL="0" marR="0" lvl="0" indent="0" algn="ctr" defTabSz="914303"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特性</a:t>
            </a:r>
          </a:p>
        </p:txBody>
      </p:sp>
      <p:sp>
        <p:nvSpPr>
          <p:cNvPr id="53" name="矩形 6">
            <a:extLst>
              <a:ext uri="{FF2B5EF4-FFF2-40B4-BE49-F238E27FC236}">
                <a16:creationId xmlns:a16="http://schemas.microsoft.com/office/drawing/2014/main" id="{36BC2556-041C-492D-B825-06D2117A61DB}"/>
              </a:ext>
            </a:extLst>
          </p:cNvPr>
          <p:cNvSpPr/>
          <p:nvPr/>
        </p:nvSpPr>
        <p:spPr>
          <a:xfrm>
            <a:off x="479608" y="331191"/>
            <a:ext cx="5894031" cy="584775"/>
          </a:xfrm>
          <a:prstGeom prst="rect">
            <a:avLst/>
          </a:prstGeom>
        </p:spPr>
        <p:txBody>
          <a:bodyPr wrap="square">
            <a:spAutoFit/>
          </a:bodyPr>
          <a:lstStyle/>
          <a:p>
            <a:r>
              <a:rPr lang="en-US" altLang="zh-CN" sz="3200" b="1" dirty="0" err="1">
                <a:latin typeface="微软雅黑" panose="020B0503020204020204" pitchFamily="34" charset="-122"/>
                <a:ea typeface="微软雅黑" panose="020B0503020204020204" pitchFamily="34" charset="-122"/>
                <a:cs typeface="Arial" panose="020B0604020202020204" pitchFamily="34" charset="0"/>
              </a:rPr>
              <a:t>Innosnap</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的特性、优势和价值</a:t>
            </a:r>
          </a:p>
        </p:txBody>
      </p:sp>
    </p:spTree>
    <p:extLst>
      <p:ext uri="{BB962C8B-B14F-4D97-AF65-F5344CB8AC3E}">
        <p14:creationId xmlns:p14="http://schemas.microsoft.com/office/powerpoint/2010/main" val="39789864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a:extLst>
              <a:ext uri="{FF2B5EF4-FFF2-40B4-BE49-F238E27FC236}">
                <a16:creationId xmlns:a16="http://schemas.microsoft.com/office/drawing/2014/main" id="{E41B004A-E24C-4B5C-A490-CDF3424C3646}"/>
              </a:ext>
            </a:extLst>
          </p:cNvPr>
          <p:cNvSpPr txBox="1"/>
          <p:nvPr/>
        </p:nvSpPr>
        <p:spPr>
          <a:xfrm>
            <a:off x="667192" y="1230818"/>
            <a:ext cx="9949218" cy="92333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系统通过智慧芽云同步功能，帮助</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进行包括著录信息、法律状态等公开信息自动同步，及时维护专利资产，为专利决策提供依据，提升人员效率</a:t>
            </a:r>
          </a:p>
        </p:txBody>
      </p:sp>
      <p:grpSp>
        <p:nvGrpSpPr>
          <p:cNvPr id="44" name="组合 43">
            <a:extLst>
              <a:ext uri="{FF2B5EF4-FFF2-40B4-BE49-F238E27FC236}">
                <a16:creationId xmlns:a16="http://schemas.microsoft.com/office/drawing/2014/main" id="{0857B656-BA5B-4DB4-91A1-2CAAFE0C8081}"/>
              </a:ext>
            </a:extLst>
          </p:cNvPr>
          <p:cNvGrpSpPr/>
          <p:nvPr/>
        </p:nvGrpSpPr>
        <p:grpSpPr>
          <a:xfrm>
            <a:off x="1121490" y="2444576"/>
            <a:ext cx="9493502" cy="2124384"/>
            <a:chOff x="1015472" y="1995495"/>
            <a:chExt cx="10271755" cy="2518739"/>
          </a:xfrm>
        </p:grpSpPr>
        <p:grpSp>
          <p:nvGrpSpPr>
            <p:cNvPr id="45" name="组合 44">
              <a:extLst>
                <a:ext uri="{FF2B5EF4-FFF2-40B4-BE49-F238E27FC236}">
                  <a16:creationId xmlns:a16="http://schemas.microsoft.com/office/drawing/2014/main" id="{7C474FCC-006C-4E79-B3F9-415707EEBBF1}"/>
                </a:ext>
              </a:extLst>
            </p:cNvPr>
            <p:cNvGrpSpPr/>
            <p:nvPr/>
          </p:nvGrpSpPr>
          <p:grpSpPr>
            <a:xfrm>
              <a:off x="4727768" y="2001081"/>
              <a:ext cx="2814983" cy="1421172"/>
              <a:chOff x="4727034" y="3141863"/>
              <a:chExt cx="2814983" cy="1421172"/>
            </a:xfrm>
          </p:grpSpPr>
          <p:grpSp>
            <p:nvGrpSpPr>
              <p:cNvPr id="61" name="组合 60">
                <a:extLst>
                  <a:ext uri="{FF2B5EF4-FFF2-40B4-BE49-F238E27FC236}">
                    <a16:creationId xmlns:a16="http://schemas.microsoft.com/office/drawing/2014/main" id="{1805CC24-FE16-4B93-8509-7CA3BC1B6F79}"/>
                  </a:ext>
                </a:extLst>
              </p:cNvPr>
              <p:cNvGrpSpPr/>
              <p:nvPr/>
            </p:nvGrpSpPr>
            <p:grpSpPr>
              <a:xfrm>
                <a:off x="4727034" y="3141863"/>
                <a:ext cx="2814983" cy="1421172"/>
                <a:chOff x="811738" y="2195947"/>
                <a:chExt cx="3256679" cy="2826627"/>
              </a:xfrm>
            </p:grpSpPr>
            <p:sp>
              <p:nvSpPr>
                <p:cNvPr id="63" name="AutoShape 18">
                  <a:extLst>
                    <a:ext uri="{FF2B5EF4-FFF2-40B4-BE49-F238E27FC236}">
                      <a16:creationId xmlns:a16="http://schemas.microsoft.com/office/drawing/2014/main" id="{1403843E-26C9-45B5-8583-04F26BA5FC55}"/>
                    </a:ext>
                  </a:extLst>
                </p:cNvPr>
                <p:cNvSpPr>
                  <a:spLocks noChangeArrowheads="1"/>
                </p:cNvSpPr>
                <p:nvPr/>
              </p:nvSpPr>
              <p:spPr bwMode="auto">
                <a:xfrm>
                  <a:off x="811738" y="2543863"/>
                  <a:ext cx="3256679" cy="2478711"/>
                </a:xfrm>
                <a:prstGeom prst="roundRect">
                  <a:avLst>
                    <a:gd name="adj" fmla="val 7315"/>
                  </a:avLst>
                </a:prstGeom>
                <a:noFill/>
                <a:ln w="19050" cap="rnd">
                  <a:solidFill>
                    <a:srgbClr val="1C1C1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4" name="AutoShape 23">
                  <a:extLst>
                    <a:ext uri="{FF2B5EF4-FFF2-40B4-BE49-F238E27FC236}">
                      <a16:creationId xmlns:a16="http://schemas.microsoft.com/office/drawing/2014/main" id="{4F8309AC-B005-4391-A18B-F75C7DC0B1D7}"/>
                    </a:ext>
                  </a:extLst>
                </p:cNvPr>
                <p:cNvSpPr>
                  <a:spLocks noChangeArrowheads="1"/>
                </p:cNvSpPr>
                <p:nvPr/>
              </p:nvSpPr>
              <p:spPr bwMode="auto">
                <a:xfrm>
                  <a:off x="1194100" y="2195947"/>
                  <a:ext cx="2419321" cy="712506"/>
                </a:xfrm>
                <a:prstGeom prst="roundRect">
                  <a:avLst>
                    <a:gd name="adj" fmla="val 42181"/>
                  </a:avLst>
                </a:prstGeom>
                <a:solidFill>
                  <a:srgbClr val="FFFFFF"/>
                </a:solidFill>
                <a:ln w="19050" cap="rnd">
                  <a:solidFill>
                    <a:srgbClr val="1C1C1C"/>
                  </a:solidFill>
                  <a:prstDash val="sysDot"/>
                  <a:round/>
                  <a:headEnd/>
                  <a:tailEnd/>
                </a:ln>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智慧芽数据库</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62" name="Picture 44" descr="E:\DDcloud\LOGO\logo.png">
                <a:extLst>
                  <a:ext uri="{FF2B5EF4-FFF2-40B4-BE49-F238E27FC236}">
                    <a16:creationId xmlns:a16="http://schemas.microsoft.com/office/drawing/2014/main" id="{1614D0DF-D120-4C73-B3A2-1E67CAE1708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54743" y="3769565"/>
                <a:ext cx="2126503" cy="4560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6" name="组合 45">
              <a:extLst>
                <a:ext uri="{FF2B5EF4-FFF2-40B4-BE49-F238E27FC236}">
                  <a16:creationId xmlns:a16="http://schemas.microsoft.com/office/drawing/2014/main" id="{FBC68415-09C4-4827-B7AE-AC692EE82E9D}"/>
                </a:ext>
              </a:extLst>
            </p:cNvPr>
            <p:cNvGrpSpPr/>
            <p:nvPr/>
          </p:nvGrpSpPr>
          <p:grpSpPr>
            <a:xfrm>
              <a:off x="8486484" y="1995496"/>
              <a:ext cx="2800743" cy="1426757"/>
              <a:chOff x="8485750" y="3136278"/>
              <a:chExt cx="2800743" cy="1426757"/>
            </a:xfrm>
          </p:grpSpPr>
          <p:grpSp>
            <p:nvGrpSpPr>
              <p:cNvPr id="56" name="组合 55">
                <a:extLst>
                  <a:ext uri="{FF2B5EF4-FFF2-40B4-BE49-F238E27FC236}">
                    <a16:creationId xmlns:a16="http://schemas.microsoft.com/office/drawing/2014/main" id="{4698EA8B-1DAE-4A6D-9692-5BFECB3CB075}"/>
                  </a:ext>
                </a:extLst>
              </p:cNvPr>
              <p:cNvGrpSpPr/>
              <p:nvPr/>
            </p:nvGrpSpPr>
            <p:grpSpPr>
              <a:xfrm>
                <a:off x="8485750" y="3136278"/>
                <a:ext cx="2800743" cy="1426757"/>
                <a:chOff x="811738" y="2273820"/>
                <a:chExt cx="3256679" cy="2748754"/>
              </a:xfrm>
            </p:grpSpPr>
            <p:sp>
              <p:nvSpPr>
                <p:cNvPr id="59" name="AutoShape 18">
                  <a:extLst>
                    <a:ext uri="{FF2B5EF4-FFF2-40B4-BE49-F238E27FC236}">
                      <a16:creationId xmlns:a16="http://schemas.microsoft.com/office/drawing/2014/main" id="{BFB46470-CD2C-4109-A719-D1A6033CAFE2}"/>
                    </a:ext>
                  </a:extLst>
                </p:cNvPr>
                <p:cNvSpPr>
                  <a:spLocks noChangeArrowheads="1"/>
                </p:cNvSpPr>
                <p:nvPr/>
              </p:nvSpPr>
              <p:spPr bwMode="auto">
                <a:xfrm>
                  <a:off x="811738" y="2543863"/>
                  <a:ext cx="3256679" cy="2478711"/>
                </a:xfrm>
                <a:prstGeom prst="roundRect">
                  <a:avLst>
                    <a:gd name="adj" fmla="val 7315"/>
                  </a:avLst>
                </a:prstGeom>
                <a:noFill/>
                <a:ln w="19050" cap="rnd">
                  <a:solidFill>
                    <a:srgbClr val="1C1C1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0" name="AutoShape 23">
                  <a:extLst>
                    <a:ext uri="{FF2B5EF4-FFF2-40B4-BE49-F238E27FC236}">
                      <a16:creationId xmlns:a16="http://schemas.microsoft.com/office/drawing/2014/main" id="{91E247AB-FD56-43DF-81A5-EC09603E266A}"/>
                    </a:ext>
                  </a:extLst>
                </p:cNvPr>
                <p:cNvSpPr>
                  <a:spLocks noChangeArrowheads="1"/>
                </p:cNvSpPr>
                <p:nvPr/>
              </p:nvSpPr>
              <p:spPr bwMode="auto">
                <a:xfrm>
                  <a:off x="1194099" y="2273820"/>
                  <a:ext cx="2414326" cy="698345"/>
                </a:xfrm>
                <a:prstGeom prst="roundRect">
                  <a:avLst>
                    <a:gd name="adj" fmla="val 42181"/>
                  </a:avLst>
                </a:prstGeom>
                <a:solidFill>
                  <a:srgbClr val="FFFFFF"/>
                </a:solidFill>
                <a:ln w="19050" cap="rnd">
                  <a:solidFill>
                    <a:srgbClr val="1C1C1C"/>
                  </a:solidFill>
                  <a:prstDash val="sysDot"/>
                  <a:round/>
                  <a:headEnd/>
                  <a:tailEnd/>
                </a:ln>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企业数据</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57" name="Picture 43">
                <a:extLst>
                  <a:ext uri="{FF2B5EF4-FFF2-40B4-BE49-F238E27FC236}">
                    <a16:creationId xmlns:a16="http://schemas.microsoft.com/office/drawing/2014/main" id="{725E5E07-998D-4E5B-A7C8-7FE7B4843EF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244751" y="3691702"/>
                <a:ext cx="1282741" cy="4964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7" name="组合 46">
              <a:extLst>
                <a:ext uri="{FF2B5EF4-FFF2-40B4-BE49-F238E27FC236}">
                  <a16:creationId xmlns:a16="http://schemas.microsoft.com/office/drawing/2014/main" id="{239364DE-0286-4A1D-A571-4362676B2F78}"/>
                </a:ext>
              </a:extLst>
            </p:cNvPr>
            <p:cNvGrpSpPr/>
            <p:nvPr/>
          </p:nvGrpSpPr>
          <p:grpSpPr>
            <a:xfrm>
              <a:off x="1015472" y="1995495"/>
              <a:ext cx="2702986" cy="1426758"/>
              <a:chOff x="1014738" y="3136277"/>
              <a:chExt cx="2702986" cy="1426758"/>
            </a:xfrm>
          </p:grpSpPr>
          <p:grpSp>
            <p:nvGrpSpPr>
              <p:cNvPr id="52" name="组合 51">
                <a:extLst>
                  <a:ext uri="{FF2B5EF4-FFF2-40B4-BE49-F238E27FC236}">
                    <a16:creationId xmlns:a16="http://schemas.microsoft.com/office/drawing/2014/main" id="{030A8A17-246E-473A-9033-BB24D0CD245D}"/>
                  </a:ext>
                </a:extLst>
              </p:cNvPr>
              <p:cNvGrpSpPr/>
              <p:nvPr/>
            </p:nvGrpSpPr>
            <p:grpSpPr>
              <a:xfrm>
                <a:off x="1014738" y="3136277"/>
                <a:ext cx="2702986" cy="1426758"/>
                <a:chOff x="811738" y="2251189"/>
                <a:chExt cx="3256679" cy="2771385"/>
              </a:xfrm>
            </p:grpSpPr>
            <p:sp>
              <p:nvSpPr>
                <p:cNvPr id="54" name="AutoShape 18">
                  <a:extLst>
                    <a:ext uri="{FF2B5EF4-FFF2-40B4-BE49-F238E27FC236}">
                      <a16:creationId xmlns:a16="http://schemas.microsoft.com/office/drawing/2014/main" id="{090FE707-9DA6-41A1-9628-9CBB90F664DB}"/>
                    </a:ext>
                  </a:extLst>
                </p:cNvPr>
                <p:cNvSpPr>
                  <a:spLocks noChangeArrowheads="1"/>
                </p:cNvSpPr>
                <p:nvPr/>
              </p:nvSpPr>
              <p:spPr bwMode="auto">
                <a:xfrm>
                  <a:off x="811738" y="2543863"/>
                  <a:ext cx="3256679" cy="2478711"/>
                </a:xfrm>
                <a:prstGeom prst="roundRect">
                  <a:avLst>
                    <a:gd name="adj" fmla="val 7315"/>
                  </a:avLst>
                </a:prstGeom>
                <a:noFill/>
                <a:ln w="19050" cap="rnd">
                  <a:solidFill>
                    <a:srgbClr val="1C1C1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5" name="AutoShape 23">
                  <a:extLst>
                    <a:ext uri="{FF2B5EF4-FFF2-40B4-BE49-F238E27FC236}">
                      <a16:creationId xmlns:a16="http://schemas.microsoft.com/office/drawing/2014/main" id="{C975039D-BB40-4800-AE67-7C104F2E4136}"/>
                    </a:ext>
                  </a:extLst>
                </p:cNvPr>
                <p:cNvSpPr>
                  <a:spLocks noChangeArrowheads="1"/>
                </p:cNvSpPr>
                <p:nvPr/>
              </p:nvSpPr>
              <p:spPr bwMode="auto">
                <a:xfrm>
                  <a:off x="1194099" y="2251189"/>
                  <a:ext cx="2419321" cy="702929"/>
                </a:xfrm>
                <a:prstGeom prst="roundRect">
                  <a:avLst>
                    <a:gd name="adj" fmla="val 42181"/>
                  </a:avLst>
                </a:prstGeom>
                <a:solidFill>
                  <a:srgbClr val="FFFFFF"/>
                </a:solidFill>
                <a:ln w="19050" cap="rnd">
                  <a:solidFill>
                    <a:srgbClr val="1C1C1C"/>
                  </a:solidFill>
                  <a:prstDash val="sysDot"/>
                  <a:round/>
                  <a:headEnd/>
                  <a:tailEnd/>
                </a:ln>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全球官方</a:t>
                  </a:r>
                  <a:r>
                    <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IP</a:t>
                  </a: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53" name="互联网">
                <a:extLst>
                  <a:ext uri="{FF2B5EF4-FFF2-40B4-BE49-F238E27FC236}">
                    <a16:creationId xmlns:a16="http://schemas.microsoft.com/office/drawing/2014/main" id="{AF2FC836-A992-45CB-9B15-ABE42DE126E9}"/>
                  </a:ext>
                </a:extLst>
              </p:cNvPr>
              <p:cNvSpPr/>
              <p:nvPr/>
            </p:nvSpPr>
            <p:spPr bwMode="auto">
              <a:xfrm>
                <a:off x="1822263" y="3659397"/>
                <a:ext cx="817968" cy="511757"/>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5DA6C6"/>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marL="0" marR="0" lvl="0" indent="0" algn="ctr" defTabSz="457200" rtl="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1">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cxnSp>
          <p:nvCxnSpPr>
            <p:cNvPr id="48" name="直接箭头连接符 47">
              <a:extLst>
                <a:ext uri="{FF2B5EF4-FFF2-40B4-BE49-F238E27FC236}">
                  <a16:creationId xmlns:a16="http://schemas.microsoft.com/office/drawing/2014/main" id="{5F6C817B-67FE-4ED5-8EF2-877C4FFFA8C0}"/>
                </a:ext>
              </a:extLst>
            </p:cNvPr>
            <p:cNvCxnSpPr>
              <a:cxnSpLocks/>
              <a:stCxn id="54" idx="3"/>
              <a:endCxn id="63" idx="1"/>
            </p:cNvCxnSpPr>
            <p:nvPr/>
          </p:nvCxnSpPr>
          <p:spPr>
            <a:xfrm>
              <a:off x="3718458" y="2784211"/>
              <a:ext cx="1009310" cy="14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B27B7BC-5301-4DD5-BCD5-2D19B3DCEF78}"/>
                </a:ext>
              </a:extLst>
            </p:cNvPr>
            <p:cNvCxnSpPr>
              <a:cxnSpLocks/>
              <a:stCxn id="63" idx="3"/>
              <a:endCxn id="59" idx="1"/>
            </p:cNvCxnSpPr>
            <p:nvPr/>
          </p:nvCxnSpPr>
          <p:spPr>
            <a:xfrm flipV="1">
              <a:off x="7542751" y="2778958"/>
              <a:ext cx="943733" cy="20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20C6D669-95BB-4CC4-866D-992E0EA5801E}"/>
                </a:ext>
              </a:extLst>
            </p:cNvPr>
            <p:cNvSpPr txBox="1"/>
            <p:nvPr/>
          </p:nvSpPr>
          <p:spPr>
            <a:xfrm>
              <a:off x="4727768" y="3528977"/>
              <a:ext cx="2814983" cy="985257"/>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专利、商标、诉讼、审查历史数据</a:t>
              </a:r>
            </a:p>
          </p:txBody>
        </p:sp>
        <p:sp>
          <p:nvSpPr>
            <p:cNvPr id="51" name="文本框 50">
              <a:extLst>
                <a:ext uri="{FF2B5EF4-FFF2-40B4-BE49-F238E27FC236}">
                  <a16:creationId xmlns:a16="http://schemas.microsoft.com/office/drawing/2014/main" id="{D37E8B47-A1DA-40D9-B237-09AC4C46B37F}"/>
                </a:ext>
              </a:extLst>
            </p:cNvPr>
            <p:cNvSpPr txBox="1"/>
            <p:nvPr/>
          </p:nvSpPr>
          <p:spPr>
            <a:xfrm>
              <a:off x="8486485" y="3562420"/>
              <a:ext cx="2800742" cy="933713"/>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自身</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竞争数据</a:t>
              </a:r>
            </a:p>
          </p:txBody>
        </p:sp>
      </p:grpSp>
      <p:sp>
        <p:nvSpPr>
          <p:cNvPr id="65" name="object 7">
            <a:extLst>
              <a:ext uri="{FF2B5EF4-FFF2-40B4-BE49-F238E27FC236}">
                <a16:creationId xmlns:a16="http://schemas.microsoft.com/office/drawing/2014/main" id="{18FA8223-B876-4772-95CC-25CCC4DBCAA6}"/>
              </a:ext>
            </a:extLst>
          </p:cNvPr>
          <p:cNvSpPr txBox="1"/>
          <p:nvPr/>
        </p:nvSpPr>
        <p:spPr>
          <a:xfrm>
            <a:off x="765243" y="371591"/>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数据能力</a:t>
            </a:r>
            <a:endParaRPr kumimoji="0"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66" name="文本框 65">
            <a:extLst>
              <a:ext uri="{FF2B5EF4-FFF2-40B4-BE49-F238E27FC236}">
                <a16:creationId xmlns:a16="http://schemas.microsoft.com/office/drawing/2014/main" id="{A5FDD6E9-66A0-4585-BF7A-4C3345FEE920}"/>
              </a:ext>
            </a:extLst>
          </p:cNvPr>
          <p:cNvSpPr txBox="1"/>
          <p:nvPr/>
        </p:nvSpPr>
        <p:spPr>
          <a:xfrm>
            <a:off x="667192" y="4746102"/>
            <a:ext cx="11048732" cy="1569660"/>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1. </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免去手动企业录入</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IP</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数据，实现实时自动更新，节省人力成本</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endParaRP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2. </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（行业与竞争数据）指导研发方向，并实现专利风险预警</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endParaRP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3. </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智慧芽可获取主要国家专利审查历史和专利诉讼数据，支撑客户分析与诉讼业务（卷宗调用</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1</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美金</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1</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页）</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7051520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bject 7">
            <a:extLst>
              <a:ext uri="{FF2B5EF4-FFF2-40B4-BE49-F238E27FC236}">
                <a16:creationId xmlns:a16="http://schemas.microsoft.com/office/drawing/2014/main" id="{18FA8223-B876-4772-95CC-25CCC4DBCAA6}"/>
              </a:ext>
            </a:extLst>
          </p:cNvPr>
          <p:cNvSpPr txBox="1"/>
          <p:nvPr/>
        </p:nvSpPr>
        <p:spPr>
          <a:xfrm>
            <a:off x="801406" y="378173"/>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先进技术 </a:t>
            </a:r>
            <a:r>
              <a:rPr kumimoji="0" lang="en-US" altLang="zh-CN"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 </a:t>
            </a: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架构</a:t>
            </a:r>
            <a:endParaRPr kumimoji="0"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9" name="矩形 28">
            <a:extLst>
              <a:ext uri="{FF2B5EF4-FFF2-40B4-BE49-F238E27FC236}">
                <a16:creationId xmlns:a16="http://schemas.microsoft.com/office/drawing/2014/main" id="{6FEB629E-73FE-4452-8264-6ADCBA0E9522}"/>
              </a:ext>
            </a:extLst>
          </p:cNvPr>
          <p:cNvSpPr/>
          <p:nvPr/>
        </p:nvSpPr>
        <p:spPr>
          <a:xfrm>
            <a:off x="1899037" y="2908846"/>
            <a:ext cx="4008329" cy="183193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a16="http://schemas.microsoft.com/office/drawing/2014/main" id="{62E010D6-3ABF-41FB-9719-65897D76F851}"/>
              </a:ext>
            </a:extLst>
          </p:cNvPr>
          <p:cNvSpPr/>
          <p:nvPr/>
        </p:nvSpPr>
        <p:spPr>
          <a:xfrm>
            <a:off x="947059" y="2179204"/>
            <a:ext cx="5874706" cy="47598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API</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网关</a:t>
            </a:r>
          </a:p>
        </p:txBody>
      </p:sp>
      <p:sp>
        <p:nvSpPr>
          <p:cNvPr id="31" name="矩形 30">
            <a:extLst>
              <a:ext uri="{FF2B5EF4-FFF2-40B4-BE49-F238E27FC236}">
                <a16:creationId xmlns:a16="http://schemas.microsoft.com/office/drawing/2014/main" id="{0A9974CE-D28C-42EF-94C7-56DBDDD750F1}"/>
              </a:ext>
            </a:extLst>
          </p:cNvPr>
          <p:cNvSpPr/>
          <p:nvPr/>
        </p:nvSpPr>
        <p:spPr>
          <a:xfrm>
            <a:off x="2011771" y="2982958"/>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费用服务</a:t>
            </a:r>
          </a:p>
        </p:txBody>
      </p:sp>
      <p:sp>
        <p:nvSpPr>
          <p:cNvPr id="32" name="矩形 31">
            <a:extLst>
              <a:ext uri="{FF2B5EF4-FFF2-40B4-BE49-F238E27FC236}">
                <a16:creationId xmlns:a16="http://schemas.microsoft.com/office/drawing/2014/main" id="{F2BE174B-F542-4843-8017-E4C7A9E79F99}"/>
              </a:ext>
            </a:extLst>
          </p:cNvPr>
          <p:cNvSpPr/>
          <p:nvPr/>
        </p:nvSpPr>
        <p:spPr>
          <a:xfrm>
            <a:off x="3026379" y="2982958"/>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报表服务</a:t>
            </a:r>
          </a:p>
        </p:txBody>
      </p:sp>
      <p:sp>
        <p:nvSpPr>
          <p:cNvPr id="33" name="矩形 32">
            <a:extLst>
              <a:ext uri="{FF2B5EF4-FFF2-40B4-BE49-F238E27FC236}">
                <a16:creationId xmlns:a16="http://schemas.microsoft.com/office/drawing/2014/main" id="{C0488080-DB0B-41A9-8461-C99BEEBA5A1D}"/>
              </a:ext>
            </a:extLst>
          </p:cNvPr>
          <p:cNvSpPr/>
          <p:nvPr/>
        </p:nvSpPr>
        <p:spPr>
          <a:xfrm>
            <a:off x="4040987" y="2982958"/>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配置服务</a:t>
            </a:r>
          </a:p>
        </p:txBody>
      </p:sp>
      <p:sp>
        <p:nvSpPr>
          <p:cNvPr id="34" name="矩形 33">
            <a:extLst>
              <a:ext uri="{FF2B5EF4-FFF2-40B4-BE49-F238E27FC236}">
                <a16:creationId xmlns:a16="http://schemas.microsoft.com/office/drawing/2014/main" id="{0890B39A-55C9-4EE1-98CC-F0768FE6BC7B}"/>
              </a:ext>
            </a:extLst>
          </p:cNvPr>
          <p:cNvSpPr/>
          <p:nvPr/>
        </p:nvSpPr>
        <p:spPr>
          <a:xfrm>
            <a:off x="5055595" y="2982958"/>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用户服务</a:t>
            </a:r>
          </a:p>
        </p:txBody>
      </p:sp>
      <p:sp>
        <p:nvSpPr>
          <p:cNvPr id="35" name="矩形 34">
            <a:extLst>
              <a:ext uri="{FF2B5EF4-FFF2-40B4-BE49-F238E27FC236}">
                <a16:creationId xmlns:a16="http://schemas.microsoft.com/office/drawing/2014/main" id="{42B24C63-E0F2-4592-8EFB-77C50C2B6E26}"/>
              </a:ext>
            </a:extLst>
          </p:cNvPr>
          <p:cNvSpPr/>
          <p:nvPr/>
        </p:nvSpPr>
        <p:spPr>
          <a:xfrm>
            <a:off x="2011771" y="3934936"/>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数据服务</a:t>
            </a:r>
          </a:p>
        </p:txBody>
      </p:sp>
      <p:sp>
        <p:nvSpPr>
          <p:cNvPr id="36" name="矩形 35">
            <a:extLst>
              <a:ext uri="{FF2B5EF4-FFF2-40B4-BE49-F238E27FC236}">
                <a16:creationId xmlns:a16="http://schemas.microsoft.com/office/drawing/2014/main" id="{882CDAD2-9BB9-4C4C-8167-153DAD9EE3FB}"/>
              </a:ext>
            </a:extLst>
          </p:cNvPr>
          <p:cNvSpPr/>
          <p:nvPr/>
        </p:nvSpPr>
        <p:spPr>
          <a:xfrm>
            <a:off x="3026379" y="3934936"/>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流程引擎</a:t>
            </a:r>
          </a:p>
        </p:txBody>
      </p:sp>
      <p:sp>
        <p:nvSpPr>
          <p:cNvPr id="37" name="矩形 36">
            <a:extLst>
              <a:ext uri="{FF2B5EF4-FFF2-40B4-BE49-F238E27FC236}">
                <a16:creationId xmlns:a16="http://schemas.microsoft.com/office/drawing/2014/main" id="{E062E790-1D9F-4BF1-9A58-5FB5B625CEE5}"/>
              </a:ext>
            </a:extLst>
          </p:cNvPr>
          <p:cNvSpPr/>
          <p:nvPr/>
        </p:nvSpPr>
        <p:spPr>
          <a:xfrm>
            <a:off x="4040987" y="3934936"/>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表单引擎</a:t>
            </a:r>
          </a:p>
        </p:txBody>
      </p:sp>
      <p:sp>
        <p:nvSpPr>
          <p:cNvPr id="38" name="矩形 37">
            <a:extLst>
              <a:ext uri="{FF2B5EF4-FFF2-40B4-BE49-F238E27FC236}">
                <a16:creationId xmlns:a16="http://schemas.microsoft.com/office/drawing/2014/main" id="{6D51DDB3-B818-46E4-AA5A-15A68BBAAAD1}"/>
              </a:ext>
            </a:extLst>
          </p:cNvPr>
          <p:cNvSpPr/>
          <p:nvPr/>
        </p:nvSpPr>
        <p:spPr>
          <a:xfrm>
            <a:off x="5055595" y="3934936"/>
            <a:ext cx="751562" cy="6242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规则引擎</a:t>
            </a:r>
          </a:p>
        </p:txBody>
      </p:sp>
      <p:sp>
        <p:nvSpPr>
          <p:cNvPr id="39" name="矩形 38">
            <a:extLst>
              <a:ext uri="{FF2B5EF4-FFF2-40B4-BE49-F238E27FC236}">
                <a16:creationId xmlns:a16="http://schemas.microsoft.com/office/drawing/2014/main" id="{8E59E38E-AF4E-45AD-BD5D-5EAD2779559D}"/>
              </a:ext>
            </a:extLst>
          </p:cNvPr>
          <p:cNvSpPr/>
          <p:nvPr/>
        </p:nvSpPr>
        <p:spPr>
          <a:xfrm>
            <a:off x="947059" y="2908846"/>
            <a:ext cx="764314" cy="258222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ETL</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矩形 39">
            <a:extLst>
              <a:ext uri="{FF2B5EF4-FFF2-40B4-BE49-F238E27FC236}">
                <a16:creationId xmlns:a16="http://schemas.microsoft.com/office/drawing/2014/main" id="{1866475E-F275-4447-AC13-C36FC6728E2B}"/>
              </a:ext>
            </a:extLst>
          </p:cNvPr>
          <p:cNvSpPr/>
          <p:nvPr/>
        </p:nvSpPr>
        <p:spPr>
          <a:xfrm>
            <a:off x="6070203" y="2908846"/>
            <a:ext cx="751562" cy="62421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OCR</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矩形 40">
            <a:extLst>
              <a:ext uri="{FF2B5EF4-FFF2-40B4-BE49-F238E27FC236}">
                <a16:creationId xmlns:a16="http://schemas.microsoft.com/office/drawing/2014/main" id="{FC535246-F16A-4D38-89DF-E7DA8B1DACEF}"/>
              </a:ext>
            </a:extLst>
          </p:cNvPr>
          <p:cNvSpPr/>
          <p:nvPr/>
        </p:nvSpPr>
        <p:spPr>
          <a:xfrm>
            <a:off x="6070203" y="3860824"/>
            <a:ext cx="751562" cy="62421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导入导出</a:t>
            </a:r>
          </a:p>
        </p:txBody>
      </p:sp>
      <p:sp>
        <p:nvSpPr>
          <p:cNvPr id="42" name="矩形 41">
            <a:extLst>
              <a:ext uri="{FF2B5EF4-FFF2-40B4-BE49-F238E27FC236}">
                <a16:creationId xmlns:a16="http://schemas.microsoft.com/office/drawing/2014/main" id="{1618C0FD-69D5-495D-8084-30644154ABE7}"/>
              </a:ext>
            </a:extLst>
          </p:cNvPr>
          <p:cNvSpPr/>
          <p:nvPr/>
        </p:nvSpPr>
        <p:spPr>
          <a:xfrm>
            <a:off x="6070203" y="4740777"/>
            <a:ext cx="751562" cy="62421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系统服务</a:t>
            </a:r>
          </a:p>
        </p:txBody>
      </p:sp>
      <p:sp>
        <p:nvSpPr>
          <p:cNvPr id="58" name="矩形 57">
            <a:extLst>
              <a:ext uri="{FF2B5EF4-FFF2-40B4-BE49-F238E27FC236}">
                <a16:creationId xmlns:a16="http://schemas.microsoft.com/office/drawing/2014/main" id="{8BCD088A-DAC1-43CF-83D5-3EFF13171C67}"/>
              </a:ext>
            </a:extLst>
          </p:cNvPr>
          <p:cNvSpPr/>
          <p:nvPr/>
        </p:nvSpPr>
        <p:spPr>
          <a:xfrm>
            <a:off x="947058" y="1469396"/>
            <a:ext cx="1440494" cy="563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Web</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浏览器</a:t>
            </a:r>
          </a:p>
        </p:txBody>
      </p:sp>
      <p:sp>
        <p:nvSpPr>
          <p:cNvPr id="67" name="矩形 66">
            <a:extLst>
              <a:ext uri="{FF2B5EF4-FFF2-40B4-BE49-F238E27FC236}">
                <a16:creationId xmlns:a16="http://schemas.microsoft.com/office/drawing/2014/main" id="{4FDF30F1-B3D5-40B1-80CB-A1DB40315651}"/>
              </a:ext>
            </a:extLst>
          </p:cNvPr>
          <p:cNvSpPr/>
          <p:nvPr/>
        </p:nvSpPr>
        <p:spPr>
          <a:xfrm>
            <a:off x="3182953" y="1428165"/>
            <a:ext cx="1440494" cy="563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云端服务</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矩形 67">
            <a:extLst>
              <a:ext uri="{FF2B5EF4-FFF2-40B4-BE49-F238E27FC236}">
                <a16:creationId xmlns:a16="http://schemas.microsoft.com/office/drawing/2014/main" id="{E2F924E0-DA0F-4A14-B052-9EA23125CC36}"/>
              </a:ext>
            </a:extLst>
          </p:cNvPr>
          <p:cNvSpPr/>
          <p:nvPr/>
        </p:nvSpPr>
        <p:spPr>
          <a:xfrm>
            <a:off x="5349956" y="1451650"/>
            <a:ext cx="1440494" cy="563671"/>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第三方系统</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9" name="罐形 30">
            <a:extLst>
              <a:ext uri="{FF2B5EF4-FFF2-40B4-BE49-F238E27FC236}">
                <a16:creationId xmlns:a16="http://schemas.microsoft.com/office/drawing/2014/main" id="{5760BFAA-31D9-4636-9429-3323E6928EBE}"/>
              </a:ext>
            </a:extLst>
          </p:cNvPr>
          <p:cNvSpPr/>
          <p:nvPr/>
        </p:nvSpPr>
        <p:spPr>
          <a:xfrm>
            <a:off x="2119662" y="4886914"/>
            <a:ext cx="1014608" cy="604157"/>
          </a:xfrm>
          <a:prstGeom prst="can">
            <a:avLst/>
          </a:prstGeom>
          <a:solidFill>
            <a:srgbClr val="77B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租户</a:t>
            </a: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0" name="罐形 31">
            <a:extLst>
              <a:ext uri="{FF2B5EF4-FFF2-40B4-BE49-F238E27FC236}">
                <a16:creationId xmlns:a16="http://schemas.microsoft.com/office/drawing/2014/main" id="{23FE41BF-CDCA-47EB-8FF3-C0297CC9C736}"/>
              </a:ext>
            </a:extLst>
          </p:cNvPr>
          <p:cNvSpPr/>
          <p:nvPr/>
        </p:nvSpPr>
        <p:spPr>
          <a:xfrm>
            <a:off x="3457187" y="4886913"/>
            <a:ext cx="1014608" cy="604157"/>
          </a:xfrm>
          <a:prstGeom prst="can">
            <a:avLst/>
          </a:prstGeom>
          <a:solidFill>
            <a:srgbClr val="77B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mr-I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angal" panose="02040503050203030202" pitchFamily="18" charset="0"/>
              </a:rPr>
              <a:t>…</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罐形 32">
            <a:extLst>
              <a:ext uri="{FF2B5EF4-FFF2-40B4-BE49-F238E27FC236}">
                <a16:creationId xmlns:a16="http://schemas.microsoft.com/office/drawing/2014/main" id="{F734D641-2DE8-4D67-B54D-1D54D15C83CF}"/>
              </a:ext>
            </a:extLst>
          </p:cNvPr>
          <p:cNvSpPr/>
          <p:nvPr/>
        </p:nvSpPr>
        <p:spPr>
          <a:xfrm>
            <a:off x="4792549" y="4886913"/>
            <a:ext cx="1014608" cy="604157"/>
          </a:xfrm>
          <a:prstGeom prst="can">
            <a:avLst/>
          </a:prstGeom>
          <a:solidFill>
            <a:srgbClr val="77B7E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租户</a:t>
            </a: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2" name="矩形 71">
            <a:extLst>
              <a:ext uri="{FF2B5EF4-FFF2-40B4-BE49-F238E27FC236}">
                <a16:creationId xmlns:a16="http://schemas.microsoft.com/office/drawing/2014/main" id="{46248AEE-BDE7-415A-909F-75A2C76F19A5}"/>
              </a:ext>
            </a:extLst>
          </p:cNvPr>
          <p:cNvSpPr/>
          <p:nvPr/>
        </p:nvSpPr>
        <p:spPr>
          <a:xfrm>
            <a:off x="947058" y="5675134"/>
            <a:ext cx="5874706" cy="475989"/>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AWS</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私有云</a:t>
            </a:r>
          </a:p>
        </p:txBody>
      </p:sp>
      <p:sp>
        <p:nvSpPr>
          <p:cNvPr id="73" name="文本框 72">
            <a:extLst>
              <a:ext uri="{FF2B5EF4-FFF2-40B4-BE49-F238E27FC236}">
                <a16:creationId xmlns:a16="http://schemas.microsoft.com/office/drawing/2014/main" id="{FA51DACA-2263-4310-9714-DB24D46A0043}"/>
              </a:ext>
            </a:extLst>
          </p:cNvPr>
          <p:cNvSpPr txBox="1"/>
          <p:nvPr/>
        </p:nvSpPr>
        <p:spPr>
          <a:xfrm>
            <a:off x="7122163" y="1851143"/>
            <a:ext cx="4879337" cy="2308324"/>
          </a:xfrm>
          <a:prstGeom prst="rect">
            <a:avLst/>
          </a:prstGeom>
          <a:noFill/>
        </p:spPr>
        <p:txBody>
          <a:bodyPr wrap="square" rtlCol="0">
            <a:spAutoFit/>
          </a:bodyPr>
          <a:lstStyle/>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支持多租户，业务数据物理隔离</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微服务架构，松散耦合，便于扩展</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容器化部署，降低管理部署成本</a:t>
            </a:r>
            <a:endParaRPr kumimoji="1"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BPMN2.0-</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流程描述语言、流程引擎规范</a:t>
            </a:r>
          </a:p>
        </p:txBody>
      </p:sp>
    </p:spTree>
    <p:extLst>
      <p:ext uri="{BB962C8B-B14F-4D97-AF65-F5344CB8AC3E}">
        <p14:creationId xmlns:p14="http://schemas.microsoft.com/office/powerpoint/2010/main" val="13763301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006">
            <a:extLst>
              <a:ext uri="{FF2B5EF4-FFF2-40B4-BE49-F238E27FC236}">
                <a16:creationId xmlns:a16="http://schemas.microsoft.com/office/drawing/2014/main" id="{291F72A5-CFA0-4C82-AA52-6220456B1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622" y="2026075"/>
            <a:ext cx="2498121" cy="335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bject 7">
            <a:extLst>
              <a:ext uri="{FF2B5EF4-FFF2-40B4-BE49-F238E27FC236}">
                <a16:creationId xmlns:a16="http://schemas.microsoft.com/office/drawing/2014/main" id="{67CCE6C0-3507-4744-8482-3BF061A0702D}"/>
              </a:ext>
            </a:extLst>
          </p:cNvPr>
          <p:cNvSpPr txBox="1"/>
          <p:nvPr/>
        </p:nvSpPr>
        <p:spPr>
          <a:xfrm>
            <a:off x="811738" y="331810"/>
            <a:ext cx="3485054"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rPr>
              <a:t>先进技术 </a:t>
            </a:r>
            <a:r>
              <a:rPr kumimoji="0" lang="en-US" altLang="zh-CN"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rPr>
              <a:t>- </a:t>
            </a:r>
            <a:r>
              <a:rPr kumimoji="0" lang="zh-CN" altLang="en-US"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rPr>
              <a:t>安全</a:t>
            </a:r>
            <a:endParaRPr kumimoji="0"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grpSp>
        <p:nvGrpSpPr>
          <p:cNvPr id="4" name="组合 3">
            <a:extLst>
              <a:ext uri="{FF2B5EF4-FFF2-40B4-BE49-F238E27FC236}">
                <a16:creationId xmlns:a16="http://schemas.microsoft.com/office/drawing/2014/main" id="{37E973B0-B2DC-4E4E-8F39-6D8971083366}"/>
              </a:ext>
            </a:extLst>
          </p:cNvPr>
          <p:cNvGrpSpPr/>
          <p:nvPr/>
        </p:nvGrpSpPr>
        <p:grpSpPr>
          <a:xfrm>
            <a:off x="1168242" y="2032269"/>
            <a:ext cx="6325643" cy="2957204"/>
            <a:chOff x="878531" y="1697291"/>
            <a:chExt cx="6325643" cy="2957204"/>
          </a:xfrm>
        </p:grpSpPr>
        <p:sp>
          <p:nvSpPr>
            <p:cNvPr id="6" name="文本框 5">
              <a:extLst>
                <a:ext uri="{FF2B5EF4-FFF2-40B4-BE49-F238E27FC236}">
                  <a16:creationId xmlns:a16="http://schemas.microsoft.com/office/drawing/2014/main" id="{F0D9C582-5889-432C-BB35-8C83298739D4}"/>
                </a:ext>
              </a:extLst>
            </p:cNvPr>
            <p:cNvSpPr txBox="1"/>
            <p:nvPr/>
          </p:nvSpPr>
          <p:spPr>
            <a:xfrm>
              <a:off x="878531" y="1697291"/>
              <a:ext cx="1152395" cy="50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nSpc>
                  <a:spcPct val="150000"/>
                </a:lnSpc>
                <a:defRPr kumimoji="1" b="1">
                  <a:ln w="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600" b="1" i="0" u="none" strike="noStrike" kern="1200" cap="none" spc="0" normalizeH="0" baseline="0" noProof="0" dirty="0">
                  <a:ln w="0"/>
                  <a:solidFill>
                    <a:prstClr val="white"/>
                  </a:solidFill>
                  <a:effectLst/>
                  <a:uLnTx/>
                  <a:uFillTx/>
                  <a:latin typeface="微软雅黑" panose="020B0503020204020204" pitchFamily="34" charset="-122"/>
                  <a:ea typeface="微软雅黑" panose="020B0503020204020204" pitchFamily="34" charset="-122"/>
                  <a:cs typeface="+mn-cs"/>
                </a:rPr>
                <a:t>访问安全</a:t>
              </a:r>
            </a:p>
          </p:txBody>
        </p:sp>
        <p:sp>
          <p:nvSpPr>
            <p:cNvPr id="7" name="文本框 6">
              <a:extLst>
                <a:ext uri="{FF2B5EF4-FFF2-40B4-BE49-F238E27FC236}">
                  <a16:creationId xmlns:a16="http://schemas.microsoft.com/office/drawing/2014/main" id="{A774B5B4-82F5-462F-B9FA-A790880B5B7C}"/>
                </a:ext>
              </a:extLst>
            </p:cNvPr>
            <p:cNvSpPr txBox="1"/>
            <p:nvPr/>
          </p:nvSpPr>
          <p:spPr>
            <a:xfrm>
              <a:off x="2206287" y="1697291"/>
              <a:ext cx="4997887" cy="504000"/>
            </a:xfrm>
            <a:prstGeom prst="rect">
              <a:avLst/>
            </a:prstGeom>
            <a:solidFill>
              <a:schemeClr val="bg1">
                <a:lumMod val="85000"/>
              </a:schemeClr>
            </a:solidFill>
          </p:spPr>
          <p:txBody>
            <a:bodyPr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登录认证   </a:t>
              </a:r>
              <a:r>
                <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白名单  </a:t>
              </a:r>
              <a:r>
                <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https</a:t>
              </a: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操作日志 </a:t>
              </a:r>
              <a:endPar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a:extLst>
                <a:ext uri="{FF2B5EF4-FFF2-40B4-BE49-F238E27FC236}">
                  <a16:creationId xmlns:a16="http://schemas.microsoft.com/office/drawing/2014/main" id="{D3796874-9E9F-4252-9B7B-5A64C5873F11}"/>
                </a:ext>
              </a:extLst>
            </p:cNvPr>
            <p:cNvSpPr txBox="1"/>
            <p:nvPr/>
          </p:nvSpPr>
          <p:spPr>
            <a:xfrm>
              <a:off x="878532" y="2506029"/>
              <a:ext cx="1152395" cy="50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nSpc>
                  <a:spcPct val="150000"/>
                </a:lnSpc>
                <a:defRPr kumimoji="1" b="1">
                  <a:ln w="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600" b="1" i="0" u="none" strike="noStrike" kern="1200" cap="none" spc="0" normalizeH="0" baseline="0" noProof="0" dirty="0">
                  <a:ln w="0"/>
                  <a:solidFill>
                    <a:prstClr val="white"/>
                  </a:solidFill>
                  <a:effectLst/>
                  <a:uLnTx/>
                  <a:uFillTx/>
                  <a:latin typeface="微软雅黑" panose="020B0503020204020204" pitchFamily="34" charset="-122"/>
                  <a:ea typeface="微软雅黑" panose="020B0503020204020204" pitchFamily="34" charset="-122"/>
                  <a:cs typeface="+mn-cs"/>
                </a:rPr>
                <a:t>数据安全</a:t>
              </a:r>
            </a:p>
          </p:txBody>
        </p:sp>
        <p:sp>
          <p:nvSpPr>
            <p:cNvPr id="9" name="文本框 8">
              <a:extLst>
                <a:ext uri="{FF2B5EF4-FFF2-40B4-BE49-F238E27FC236}">
                  <a16:creationId xmlns:a16="http://schemas.microsoft.com/office/drawing/2014/main" id="{B5BBCE87-2EC3-45BA-8C03-A840B7A6730E}"/>
                </a:ext>
              </a:extLst>
            </p:cNvPr>
            <p:cNvSpPr txBox="1"/>
            <p:nvPr/>
          </p:nvSpPr>
          <p:spPr>
            <a:xfrm>
              <a:off x="2206287" y="2506029"/>
              <a:ext cx="4997886" cy="504000"/>
            </a:xfrm>
            <a:prstGeom prst="rect">
              <a:avLst/>
            </a:prstGeom>
            <a:solidFill>
              <a:schemeClr val="bg1">
                <a:lumMod val="85000"/>
              </a:schemeClr>
            </a:solidFill>
          </p:spPr>
          <p:txBody>
            <a:bodyPr wrap="square" rtlCol="0" anchor="ctr">
              <a:spAutoFit/>
            </a:bodyPr>
            <a:lstStyle>
              <a:defPPr>
                <a:defRPr lang="zh-CN"/>
              </a:defPPr>
              <a:lvl1pPr>
                <a:defRPr kumimoji="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异地容灾  敏感信息加密   </a:t>
              </a:r>
              <a:r>
                <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ACL</a:t>
              </a: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数据权限</a:t>
              </a:r>
              <a:endPar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31FB63FE-99F6-472A-B2D1-5AE416E3FD3E}"/>
                </a:ext>
              </a:extLst>
            </p:cNvPr>
            <p:cNvSpPr txBox="1"/>
            <p:nvPr/>
          </p:nvSpPr>
          <p:spPr>
            <a:xfrm>
              <a:off x="878531" y="4150495"/>
              <a:ext cx="1152395" cy="50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nSpc>
                  <a:spcPct val="150000"/>
                </a:lnSpc>
                <a:defRPr kumimoji="1" b="1">
                  <a:ln w="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600" b="1" i="0" u="none" strike="noStrike" kern="1200" cap="none" spc="0" normalizeH="0" baseline="0" noProof="0" dirty="0">
                  <a:ln w="0"/>
                  <a:solidFill>
                    <a:prstClr val="white"/>
                  </a:solidFill>
                  <a:effectLst/>
                  <a:uLnTx/>
                  <a:uFillTx/>
                  <a:latin typeface="微软雅黑" panose="020B0503020204020204" pitchFamily="34" charset="-122"/>
                  <a:ea typeface="微软雅黑" panose="020B0503020204020204" pitchFamily="34" charset="-122"/>
                  <a:cs typeface="+mn-cs"/>
                </a:rPr>
                <a:t>安全保障</a:t>
              </a:r>
            </a:p>
          </p:txBody>
        </p:sp>
        <p:sp>
          <p:nvSpPr>
            <p:cNvPr id="11" name="文本框 10">
              <a:extLst>
                <a:ext uri="{FF2B5EF4-FFF2-40B4-BE49-F238E27FC236}">
                  <a16:creationId xmlns:a16="http://schemas.microsoft.com/office/drawing/2014/main" id="{61FE7608-4BF7-4E8A-AD45-105ED8BDB794}"/>
                </a:ext>
              </a:extLst>
            </p:cNvPr>
            <p:cNvSpPr txBox="1"/>
            <p:nvPr/>
          </p:nvSpPr>
          <p:spPr>
            <a:xfrm>
              <a:off x="2206287" y="4150495"/>
              <a:ext cx="4997887" cy="504000"/>
            </a:xfrm>
            <a:prstGeom prst="rect">
              <a:avLst/>
            </a:prstGeom>
            <a:solidFill>
              <a:schemeClr val="bg1">
                <a:lumMod val="85000"/>
              </a:schemeClr>
            </a:solidFill>
          </p:spPr>
          <p:txBody>
            <a:bodyPr wrap="square" rtlCol="0" anchor="ctr">
              <a:spAutoFit/>
            </a:bodyPr>
            <a:lstStyle>
              <a:defPPr>
                <a:defRPr lang="zh-CN"/>
              </a:defPPr>
              <a:lvl1pPr>
                <a:defRPr kumimoji="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漏洞扫描及防护  安全规范   安全认证  保密制度</a:t>
              </a:r>
              <a:endPar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D6141544-A1A6-4749-9981-E383ACD9F57B}"/>
                </a:ext>
              </a:extLst>
            </p:cNvPr>
            <p:cNvSpPr txBox="1"/>
            <p:nvPr/>
          </p:nvSpPr>
          <p:spPr>
            <a:xfrm>
              <a:off x="878531" y="3320550"/>
              <a:ext cx="1152395" cy="504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lnSpc>
                  <a:spcPct val="150000"/>
                </a:lnSpc>
                <a:defRPr kumimoji="1" b="1">
                  <a:ln w="0"/>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600" b="1" i="0" u="none" strike="noStrike" kern="1200" cap="none" spc="0" normalizeH="0" baseline="0" noProof="0" dirty="0">
                  <a:ln w="0"/>
                  <a:solidFill>
                    <a:prstClr val="white"/>
                  </a:solidFill>
                  <a:effectLst/>
                  <a:uLnTx/>
                  <a:uFillTx/>
                  <a:latin typeface="微软雅黑" panose="020B0503020204020204" pitchFamily="34" charset="-122"/>
                  <a:ea typeface="微软雅黑" panose="020B0503020204020204" pitchFamily="34" charset="-122"/>
                  <a:cs typeface="+mn-cs"/>
                </a:rPr>
                <a:t>系统安全</a:t>
              </a:r>
            </a:p>
          </p:txBody>
        </p:sp>
        <p:sp>
          <p:nvSpPr>
            <p:cNvPr id="13" name="文本框 12">
              <a:extLst>
                <a:ext uri="{FF2B5EF4-FFF2-40B4-BE49-F238E27FC236}">
                  <a16:creationId xmlns:a16="http://schemas.microsoft.com/office/drawing/2014/main" id="{ED6C23A0-7263-41BF-8C73-324CF5FF1F05}"/>
                </a:ext>
              </a:extLst>
            </p:cNvPr>
            <p:cNvSpPr txBox="1"/>
            <p:nvPr/>
          </p:nvSpPr>
          <p:spPr>
            <a:xfrm>
              <a:off x="2206287" y="3320550"/>
              <a:ext cx="4997887" cy="504000"/>
            </a:xfrm>
            <a:prstGeom prst="rect">
              <a:avLst/>
            </a:prstGeom>
            <a:solidFill>
              <a:schemeClr val="bg1">
                <a:lumMod val="85000"/>
              </a:schemeClr>
            </a:solidFill>
          </p:spPr>
          <p:txBody>
            <a:bodyPr wrap="square" rtlCol="0" anchor="ctr">
              <a:spAutoFit/>
            </a:bodyPr>
            <a:lstStyle>
              <a:defPPr>
                <a:defRPr lang="zh-CN"/>
              </a:defPPr>
              <a:lvl1pPr>
                <a:defRPr kumimoji="1"/>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IT</a:t>
              </a:r>
              <a:r>
                <a:rPr kumimoji="1"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基础设施安全   应用架构  代码开发  系统配置</a:t>
              </a:r>
              <a:endParaRPr kumimoji="1"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 name="矩形 1">
            <a:extLst>
              <a:ext uri="{FF2B5EF4-FFF2-40B4-BE49-F238E27FC236}">
                <a16:creationId xmlns:a16="http://schemas.microsoft.com/office/drawing/2014/main" id="{C31BA873-3132-489F-BDA6-B472A4C8E80F}"/>
              </a:ext>
            </a:extLst>
          </p:cNvPr>
          <p:cNvSpPr/>
          <p:nvPr/>
        </p:nvSpPr>
        <p:spPr>
          <a:xfrm>
            <a:off x="8662622" y="1385938"/>
            <a:ext cx="2457724" cy="646331"/>
          </a:xfrm>
          <a:prstGeom prst="rect">
            <a:avLst/>
          </a:prstGeom>
        </p:spPr>
        <p:txBody>
          <a:bodyPr wrap="none">
            <a:spAutoFit/>
          </a:bodyPr>
          <a:lstStyle/>
          <a:p>
            <a:pPr marL="285750" marR="0" lvl="0" indent="-285750" algn="l" defTabSz="4572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ISO27001</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安全规范</a:t>
            </a:r>
            <a:endParaRPr kumimoji="1"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4905180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图示 33">
            <a:extLst>
              <a:ext uri="{FF2B5EF4-FFF2-40B4-BE49-F238E27FC236}">
                <a16:creationId xmlns:a16="http://schemas.microsoft.com/office/drawing/2014/main" id="{9E27E793-E632-423D-BA77-7AEFFE535E63}"/>
              </a:ext>
            </a:extLst>
          </p:cNvPr>
          <p:cNvGraphicFramePr/>
          <p:nvPr>
            <p:extLst>
              <p:ext uri="{D42A27DB-BD31-4B8C-83A1-F6EECF244321}">
                <p14:modId xmlns:p14="http://schemas.microsoft.com/office/powerpoint/2010/main" val="1110932463"/>
              </p:ext>
            </p:extLst>
          </p:nvPr>
        </p:nvGraphicFramePr>
        <p:xfrm>
          <a:off x="2786656" y="2436079"/>
          <a:ext cx="6571948" cy="39713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object 7"/>
          <p:cNvSpPr txBox="1"/>
          <p:nvPr/>
        </p:nvSpPr>
        <p:spPr>
          <a:xfrm>
            <a:off x="791073" y="296165"/>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四大引擎</a:t>
            </a:r>
            <a:endParaRPr kumimoji="0"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23" name="矩形 22">
            <a:extLst>
              <a:ext uri="{FF2B5EF4-FFF2-40B4-BE49-F238E27FC236}">
                <a16:creationId xmlns:a16="http://schemas.microsoft.com/office/drawing/2014/main" id="{88271D03-A130-4BB7-AAE2-AB28F2F3D88E}"/>
              </a:ext>
            </a:extLst>
          </p:cNvPr>
          <p:cNvSpPr/>
          <p:nvPr/>
        </p:nvSpPr>
        <p:spPr>
          <a:xfrm>
            <a:off x="696067" y="1066642"/>
            <a:ext cx="10031074" cy="1200329"/>
          </a:xfrm>
          <a:prstGeom prst="rect">
            <a:avLst/>
          </a:prstGeom>
        </p:spPr>
        <p:txBody>
          <a:bodyPr wrap="square">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Inno</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管理系统四大引擎，将以往系统需要</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定制开发的部分转化为系统配置</a:t>
            </a:r>
            <a:r>
              <a:rPr kumimoji="0" lang="zh-CN" altLang="en-US" sz="18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，降低系统开发成本，并且使得系统具有极高的扩展性，以适应企业未来业务的长期发展</a:t>
            </a:r>
          </a:p>
        </p:txBody>
      </p:sp>
    </p:spTree>
    <p:extLst>
      <p:ext uri="{BB962C8B-B14F-4D97-AF65-F5344CB8AC3E}">
        <p14:creationId xmlns:p14="http://schemas.microsoft.com/office/powerpoint/2010/main" val="23029238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7"/>
          <p:cNvSpPr txBox="1"/>
          <p:nvPr/>
        </p:nvSpPr>
        <p:spPr>
          <a:xfrm>
            <a:off x="825386" y="293816"/>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rPr>
              <a:t>四大引擎之图形化流程引擎</a:t>
            </a:r>
            <a:endParaRPr kumimoji="0"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
        <p:nvSpPr>
          <p:cNvPr id="98" name="矩形 97">
            <a:extLst>
              <a:ext uri="{FF2B5EF4-FFF2-40B4-BE49-F238E27FC236}">
                <a16:creationId xmlns:a16="http://schemas.microsoft.com/office/drawing/2014/main" id="{BE169E57-CE7A-4EFA-BC48-33E6D6A400AD}"/>
              </a:ext>
            </a:extLst>
          </p:cNvPr>
          <p:cNvSpPr/>
          <p:nvPr/>
        </p:nvSpPr>
        <p:spPr>
          <a:xfrm>
            <a:off x="825386" y="4252960"/>
            <a:ext cx="10342474" cy="2308324"/>
          </a:xfrm>
          <a:prstGeom prst="rect">
            <a:avLst/>
          </a:prstGeom>
          <a:noFill/>
          <a:ln>
            <a:noFill/>
          </a:ln>
        </p:spPr>
        <p:style>
          <a:lnRef idx="1">
            <a:schemeClr val="accent4"/>
          </a:lnRef>
          <a:fillRef idx="2">
            <a:schemeClr val="accent4"/>
          </a:fillRef>
          <a:effectRef idx="1">
            <a:schemeClr val="accent4"/>
          </a:effectRef>
          <a:fontRef idx="minor">
            <a:schemeClr val="dk1"/>
          </a:fontRef>
        </p:style>
        <p:txBody>
          <a:bodyPr wrap="square">
            <a:spAutoFit/>
          </a:bodyPr>
          <a:lstStyle/>
          <a:p>
            <a:pPr marL="0" marR="0" lvl="0" indent="266700" algn="l" defTabSz="4572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挑战：</a:t>
            </a:r>
            <a:endParaRPr kumimoji="0" lang="en-US" altLang="zh-CN" sz="1600" b="1"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每个企业的</a:t>
            </a:r>
            <a:r>
              <a:rPr kumimoji="0" lang="en-US" altLang="zh-CN"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IP</a:t>
            </a: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流程都不一样，有的还很复杂</a:t>
            </a:r>
            <a:endParaRPr kumimoji="0" lang="en-US" altLang="zh-CN"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随着业务的发展，企业</a:t>
            </a:r>
            <a:r>
              <a:rPr kumimoji="0" lang="en-US" altLang="zh-CN"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IP</a:t>
            </a: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业务流程也要适应性变化 </a:t>
            </a:r>
            <a:endParaRPr kumimoji="0" lang="en-US" altLang="zh-CN"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457200" rtl="0" eaLnBrk="1" fontAlgn="auto" latinLnBrk="0" hangingPunct="1">
              <a:lnSpc>
                <a:spcPct val="150000"/>
              </a:lnSpc>
              <a:spcBef>
                <a:spcPts val="0"/>
              </a:spcBef>
              <a:spcAft>
                <a:spcPts val="0"/>
              </a:spcAft>
              <a:buClrTx/>
              <a:buSzTx/>
              <a:buFontTx/>
              <a:buNone/>
              <a:tabLst/>
              <a:defRPr/>
            </a:pPr>
            <a:r>
              <a:rPr kumimoji="0" lang="zh-CN" altLang="en-US" sz="1600" b="1"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解决方案：</a:t>
            </a:r>
            <a:endParaRPr kumimoji="0" lang="en-US" altLang="zh-CN" sz="1600" b="1"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图形化流程引擎，高灵活性配置个性化流程，不但</a:t>
            </a:r>
            <a:r>
              <a:rPr kumimoji="0" lang="zh-CN" altLang="en-US" sz="1600" b="0" i="0" u="none" strike="noStrike" kern="14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可配置复杂流程</a:t>
            </a: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，亦可</a:t>
            </a:r>
            <a:r>
              <a:rPr kumimoji="0" lang="zh-CN" altLang="en-US" sz="1600" b="0" i="0" u="none" strike="noStrike" kern="14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根据业务变化更改流程配置</a:t>
            </a: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，且操作</a:t>
            </a:r>
            <a:endParaRPr kumimoji="0" lang="en-US" altLang="zh-CN"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266700" algn="l" defTabSz="4572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4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难度低易上手，大大提升了软件系统的业务匹配度以及使用寿命</a:t>
            </a:r>
          </a:p>
        </p:txBody>
      </p:sp>
      <p:pic>
        <p:nvPicPr>
          <p:cNvPr id="52" name="图片 32">
            <a:extLst>
              <a:ext uri="{FF2B5EF4-FFF2-40B4-BE49-F238E27FC236}">
                <a16:creationId xmlns:a16="http://schemas.microsoft.com/office/drawing/2014/main" id="{38DAAB7B-5C23-42CF-8C4F-E98D7867D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386" y="937234"/>
            <a:ext cx="5656897" cy="3315726"/>
          </a:xfrm>
          <a:prstGeom prst="rect">
            <a:avLst/>
          </a:prstGeom>
        </p:spPr>
      </p:pic>
      <p:pic>
        <p:nvPicPr>
          <p:cNvPr id="99" name="图片 33">
            <a:extLst>
              <a:ext uri="{FF2B5EF4-FFF2-40B4-BE49-F238E27FC236}">
                <a16:creationId xmlns:a16="http://schemas.microsoft.com/office/drawing/2014/main" id="{E68AB246-70B1-4857-8D6B-8A2E1A26AA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8988" y="2375248"/>
            <a:ext cx="4555111" cy="3031874"/>
          </a:xfrm>
          <a:prstGeom prst="rect">
            <a:avLst/>
          </a:prstGeom>
        </p:spPr>
      </p:pic>
      <p:pic>
        <p:nvPicPr>
          <p:cNvPr id="100" name="图片 34">
            <a:extLst>
              <a:ext uri="{FF2B5EF4-FFF2-40B4-BE49-F238E27FC236}">
                <a16:creationId xmlns:a16="http://schemas.microsoft.com/office/drawing/2014/main" id="{2A5A0509-DFF9-4603-B45E-1A96CBEAE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5312" y="957185"/>
            <a:ext cx="4418787" cy="1300963"/>
          </a:xfrm>
          <a:prstGeom prst="rect">
            <a:avLst/>
          </a:prstGeom>
        </p:spPr>
      </p:pic>
    </p:spTree>
    <p:extLst>
      <p:ext uri="{BB962C8B-B14F-4D97-AF65-F5344CB8AC3E}">
        <p14:creationId xmlns:p14="http://schemas.microsoft.com/office/powerpoint/2010/main" val="229756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623684" y="2546430"/>
            <a:ext cx="93079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5"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rPr>
              <a:t>创新数据驱动创新研发</a:t>
            </a:r>
            <a:endParaRPr kumimoji="0" lang="en-GB" altLang="zh-CN" sz="3600" b="1" i="0" u="none" strike="noStrike" kern="1200" cap="none" spc="-5"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32058349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7"/>
          <p:cNvSpPr txBox="1"/>
          <p:nvPr/>
        </p:nvSpPr>
        <p:spPr>
          <a:xfrm>
            <a:off x="791074" y="285301"/>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rPr>
              <a:t>四大引擎之表单引擎</a:t>
            </a:r>
            <a:endParaRPr kumimoji="0"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pic>
        <p:nvPicPr>
          <p:cNvPr id="99" name="图片 98">
            <a:extLst>
              <a:ext uri="{FF2B5EF4-FFF2-40B4-BE49-F238E27FC236}">
                <a16:creationId xmlns:a16="http://schemas.microsoft.com/office/drawing/2014/main" id="{23A26E18-5C00-40D0-B52D-8D1E50426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999" y="2072826"/>
            <a:ext cx="7053287" cy="3410967"/>
          </a:xfrm>
          <a:prstGeom prst="rect">
            <a:avLst/>
          </a:prstGeom>
        </p:spPr>
      </p:pic>
      <p:pic>
        <p:nvPicPr>
          <p:cNvPr id="101" name="图片 100">
            <a:extLst>
              <a:ext uri="{FF2B5EF4-FFF2-40B4-BE49-F238E27FC236}">
                <a16:creationId xmlns:a16="http://schemas.microsoft.com/office/drawing/2014/main" id="{2C9518AC-5A3A-4904-A188-2211529F0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573" y="1997819"/>
            <a:ext cx="5497847" cy="3533683"/>
          </a:xfrm>
          <a:prstGeom prst="rect">
            <a:avLst/>
          </a:prstGeom>
        </p:spPr>
      </p:pic>
      <p:sp>
        <p:nvSpPr>
          <p:cNvPr id="3" name="文本框 2">
            <a:extLst>
              <a:ext uri="{FF2B5EF4-FFF2-40B4-BE49-F238E27FC236}">
                <a16:creationId xmlns:a16="http://schemas.microsoft.com/office/drawing/2014/main" id="{96CC73F9-02D7-4AB7-A155-F880F304277D}"/>
              </a:ext>
            </a:extLst>
          </p:cNvPr>
          <p:cNvSpPr txBox="1"/>
          <p:nvPr/>
        </p:nvSpPr>
        <p:spPr>
          <a:xfrm>
            <a:off x="710214" y="1184436"/>
            <a:ext cx="10457763" cy="92333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通过表单引擎，自定义业务角色，明确任务分工，</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灵活配置个性化工作表单、页面</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。即：</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让所有的</a:t>
            </a:r>
            <a:r>
              <a:rPr kumimoji="0" lang="en-US" altLang="zh-CN"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IP</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业务工作场景皆可配置</a:t>
            </a:r>
          </a:p>
        </p:txBody>
      </p:sp>
    </p:spTree>
    <p:extLst>
      <p:ext uri="{BB962C8B-B14F-4D97-AF65-F5344CB8AC3E}">
        <p14:creationId xmlns:p14="http://schemas.microsoft.com/office/powerpoint/2010/main" val="22123621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34F32EDD-338B-40AD-A8C6-A477437D46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590" y="4221822"/>
            <a:ext cx="4316629" cy="2238658"/>
          </a:xfrm>
          <a:prstGeom prst="rect">
            <a:avLst/>
          </a:prstGeom>
        </p:spPr>
      </p:pic>
      <p:sp>
        <p:nvSpPr>
          <p:cNvPr id="11" name="object 7"/>
          <p:cNvSpPr txBox="1"/>
          <p:nvPr/>
        </p:nvSpPr>
        <p:spPr>
          <a:xfrm>
            <a:off x="820325" y="294228"/>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四大引擎之规则引擎</a:t>
            </a:r>
            <a:endParaRPr kumimoji="0"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 name="文本框 2">
            <a:extLst>
              <a:ext uri="{FF2B5EF4-FFF2-40B4-BE49-F238E27FC236}">
                <a16:creationId xmlns:a16="http://schemas.microsoft.com/office/drawing/2014/main" id="{96CC73F9-02D7-4AB7-A155-F880F304277D}"/>
              </a:ext>
            </a:extLst>
          </p:cNvPr>
          <p:cNvSpPr txBox="1"/>
          <p:nvPr/>
        </p:nvSpPr>
        <p:spPr>
          <a:xfrm>
            <a:off x="986981" y="4221822"/>
            <a:ext cx="5350446" cy="1338828"/>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内嵌主要管辖区（目前</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中美欧日韩</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）的专利流程、期限、费用规则，并</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与官方同步更新</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，实现</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精益管理，极大降低出错可能</a:t>
            </a:r>
          </a:p>
        </p:txBody>
      </p:sp>
      <p:grpSp>
        <p:nvGrpSpPr>
          <p:cNvPr id="2" name="组合 1">
            <a:extLst>
              <a:ext uri="{FF2B5EF4-FFF2-40B4-BE49-F238E27FC236}">
                <a16:creationId xmlns:a16="http://schemas.microsoft.com/office/drawing/2014/main" id="{8CCC5B15-8220-4893-A1EF-DDD5BC2DA67D}"/>
              </a:ext>
            </a:extLst>
          </p:cNvPr>
          <p:cNvGrpSpPr/>
          <p:nvPr/>
        </p:nvGrpSpPr>
        <p:grpSpPr>
          <a:xfrm>
            <a:off x="1373774" y="1442516"/>
            <a:ext cx="9303259" cy="2123460"/>
            <a:chOff x="834654" y="2090903"/>
            <a:chExt cx="10315567" cy="3066568"/>
          </a:xfrm>
        </p:grpSpPr>
        <p:grpSp>
          <p:nvGrpSpPr>
            <p:cNvPr id="8" name="组合 7">
              <a:extLst>
                <a:ext uri="{FF2B5EF4-FFF2-40B4-BE49-F238E27FC236}">
                  <a16:creationId xmlns:a16="http://schemas.microsoft.com/office/drawing/2014/main" id="{00BFE197-3C28-4ECC-A7A0-79E9E1C04EA5}"/>
                </a:ext>
              </a:extLst>
            </p:cNvPr>
            <p:cNvGrpSpPr/>
            <p:nvPr/>
          </p:nvGrpSpPr>
          <p:grpSpPr>
            <a:xfrm>
              <a:off x="8335238" y="2090903"/>
              <a:ext cx="2814983" cy="1421172"/>
              <a:chOff x="811738" y="2195947"/>
              <a:chExt cx="3256679" cy="2826627"/>
            </a:xfrm>
          </p:grpSpPr>
          <p:sp>
            <p:nvSpPr>
              <p:cNvPr id="9" name="AutoShape 18">
                <a:extLst>
                  <a:ext uri="{FF2B5EF4-FFF2-40B4-BE49-F238E27FC236}">
                    <a16:creationId xmlns:a16="http://schemas.microsoft.com/office/drawing/2014/main" id="{845F2CDA-BFE8-4E6A-98EA-5BB487A18D87}"/>
                  </a:ext>
                </a:extLst>
              </p:cNvPr>
              <p:cNvSpPr>
                <a:spLocks noChangeArrowheads="1"/>
              </p:cNvSpPr>
              <p:nvPr/>
            </p:nvSpPr>
            <p:spPr bwMode="auto">
              <a:xfrm>
                <a:off x="811738" y="2543863"/>
                <a:ext cx="3256679" cy="2478711"/>
              </a:xfrm>
              <a:prstGeom prst="roundRect">
                <a:avLst>
                  <a:gd name="adj" fmla="val 7315"/>
                </a:avLst>
              </a:prstGeom>
              <a:noFill/>
              <a:ln w="19050" cap="rnd">
                <a:solidFill>
                  <a:srgbClr val="1C1C1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AutoShape 23">
                <a:extLst>
                  <a:ext uri="{FF2B5EF4-FFF2-40B4-BE49-F238E27FC236}">
                    <a16:creationId xmlns:a16="http://schemas.microsoft.com/office/drawing/2014/main" id="{3253813A-3066-4387-81E2-94C226CAB1C3}"/>
                  </a:ext>
                </a:extLst>
              </p:cNvPr>
              <p:cNvSpPr>
                <a:spLocks noChangeArrowheads="1"/>
              </p:cNvSpPr>
              <p:nvPr/>
            </p:nvSpPr>
            <p:spPr bwMode="auto">
              <a:xfrm>
                <a:off x="1194100" y="2195947"/>
                <a:ext cx="2419321" cy="712506"/>
              </a:xfrm>
              <a:prstGeom prst="roundRect">
                <a:avLst>
                  <a:gd name="adj" fmla="val 42181"/>
                </a:avLst>
              </a:prstGeom>
              <a:solidFill>
                <a:srgbClr val="FFFFFF"/>
              </a:solidFill>
              <a:ln w="19050" cap="rnd">
                <a:solidFill>
                  <a:srgbClr val="1C1C1C"/>
                </a:solidFill>
                <a:prstDash val="sysDot"/>
                <a:round/>
                <a:headEnd/>
                <a:tailEnd/>
              </a:ln>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时限管理</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2" name="组合 11">
              <a:extLst>
                <a:ext uri="{FF2B5EF4-FFF2-40B4-BE49-F238E27FC236}">
                  <a16:creationId xmlns:a16="http://schemas.microsoft.com/office/drawing/2014/main" id="{0A2F55CC-3A4F-4442-BB36-87DCB8C3B719}"/>
                </a:ext>
              </a:extLst>
            </p:cNvPr>
            <p:cNvGrpSpPr/>
            <p:nvPr/>
          </p:nvGrpSpPr>
          <p:grpSpPr>
            <a:xfrm>
              <a:off x="4541385" y="2098065"/>
              <a:ext cx="2800743" cy="1426757"/>
              <a:chOff x="8485750" y="3136278"/>
              <a:chExt cx="2800743" cy="1426757"/>
            </a:xfrm>
          </p:grpSpPr>
          <p:grpSp>
            <p:nvGrpSpPr>
              <p:cNvPr id="13" name="组合 12">
                <a:extLst>
                  <a:ext uri="{FF2B5EF4-FFF2-40B4-BE49-F238E27FC236}">
                    <a16:creationId xmlns:a16="http://schemas.microsoft.com/office/drawing/2014/main" id="{C5DC5CD2-D331-4185-BB6D-DE2F59CE6B3C}"/>
                  </a:ext>
                </a:extLst>
              </p:cNvPr>
              <p:cNvGrpSpPr/>
              <p:nvPr/>
            </p:nvGrpSpPr>
            <p:grpSpPr>
              <a:xfrm>
                <a:off x="8485750" y="3136278"/>
                <a:ext cx="2800743" cy="1426757"/>
                <a:chOff x="811738" y="2273820"/>
                <a:chExt cx="3256679" cy="2748754"/>
              </a:xfrm>
            </p:grpSpPr>
            <p:sp>
              <p:nvSpPr>
                <p:cNvPr id="15" name="AutoShape 18">
                  <a:extLst>
                    <a:ext uri="{FF2B5EF4-FFF2-40B4-BE49-F238E27FC236}">
                      <a16:creationId xmlns:a16="http://schemas.microsoft.com/office/drawing/2014/main" id="{D5239871-1F9A-4AB0-A92D-D95868735C6C}"/>
                    </a:ext>
                  </a:extLst>
                </p:cNvPr>
                <p:cNvSpPr>
                  <a:spLocks noChangeArrowheads="1"/>
                </p:cNvSpPr>
                <p:nvPr/>
              </p:nvSpPr>
              <p:spPr bwMode="auto">
                <a:xfrm>
                  <a:off x="811738" y="2543863"/>
                  <a:ext cx="3256679" cy="2478711"/>
                </a:xfrm>
                <a:prstGeom prst="roundRect">
                  <a:avLst>
                    <a:gd name="adj" fmla="val 7315"/>
                  </a:avLst>
                </a:prstGeom>
                <a:noFill/>
                <a:ln w="19050" cap="rnd">
                  <a:solidFill>
                    <a:srgbClr val="1C1C1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AutoShape 23">
                  <a:extLst>
                    <a:ext uri="{FF2B5EF4-FFF2-40B4-BE49-F238E27FC236}">
                      <a16:creationId xmlns:a16="http://schemas.microsoft.com/office/drawing/2014/main" id="{429C300E-B067-4BD7-8CA0-576B125548F7}"/>
                    </a:ext>
                  </a:extLst>
                </p:cNvPr>
                <p:cNvSpPr>
                  <a:spLocks noChangeArrowheads="1"/>
                </p:cNvSpPr>
                <p:nvPr/>
              </p:nvSpPr>
              <p:spPr bwMode="auto">
                <a:xfrm>
                  <a:off x="1240833" y="2273820"/>
                  <a:ext cx="2414326" cy="698345"/>
                </a:xfrm>
                <a:prstGeom prst="roundRect">
                  <a:avLst>
                    <a:gd name="adj" fmla="val 42181"/>
                  </a:avLst>
                </a:prstGeom>
                <a:solidFill>
                  <a:srgbClr val="FFFFFF"/>
                </a:solidFill>
                <a:ln w="19050" cap="rnd">
                  <a:solidFill>
                    <a:srgbClr val="1C1C1C"/>
                  </a:solidFill>
                  <a:prstDash val="sysDot"/>
                  <a:round/>
                  <a:headEnd/>
                  <a:tailEnd/>
                </a:ln>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企业内部专利</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4" name="Picture 43">
                <a:extLst>
                  <a:ext uri="{FF2B5EF4-FFF2-40B4-BE49-F238E27FC236}">
                    <a16:creationId xmlns:a16="http://schemas.microsoft.com/office/drawing/2014/main" id="{68408847-953B-439F-82F3-D006F5F43F3C}"/>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44751" y="3691702"/>
                <a:ext cx="1282741" cy="4964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 name="组合 16">
              <a:extLst>
                <a:ext uri="{FF2B5EF4-FFF2-40B4-BE49-F238E27FC236}">
                  <a16:creationId xmlns:a16="http://schemas.microsoft.com/office/drawing/2014/main" id="{DF984AD2-6C4C-467E-879D-DB6CF74308C8}"/>
                </a:ext>
              </a:extLst>
            </p:cNvPr>
            <p:cNvGrpSpPr/>
            <p:nvPr/>
          </p:nvGrpSpPr>
          <p:grpSpPr>
            <a:xfrm>
              <a:off x="834654" y="2104211"/>
              <a:ext cx="2702986" cy="1426758"/>
              <a:chOff x="811738" y="2251189"/>
              <a:chExt cx="3256679" cy="2771385"/>
            </a:xfrm>
          </p:grpSpPr>
          <p:sp>
            <p:nvSpPr>
              <p:cNvPr id="18" name="AutoShape 18">
                <a:extLst>
                  <a:ext uri="{FF2B5EF4-FFF2-40B4-BE49-F238E27FC236}">
                    <a16:creationId xmlns:a16="http://schemas.microsoft.com/office/drawing/2014/main" id="{7CAEB484-5E1B-449D-84CB-255560F40C4C}"/>
                  </a:ext>
                </a:extLst>
              </p:cNvPr>
              <p:cNvSpPr>
                <a:spLocks noChangeArrowheads="1"/>
              </p:cNvSpPr>
              <p:nvPr/>
            </p:nvSpPr>
            <p:spPr bwMode="auto">
              <a:xfrm>
                <a:off x="811738" y="2543863"/>
                <a:ext cx="3256679" cy="2478711"/>
              </a:xfrm>
              <a:prstGeom prst="roundRect">
                <a:avLst>
                  <a:gd name="adj" fmla="val 7315"/>
                </a:avLst>
              </a:prstGeom>
              <a:noFill/>
              <a:ln w="19050" cap="rnd">
                <a:solidFill>
                  <a:srgbClr val="1C1C1C"/>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AutoShape 23">
                <a:extLst>
                  <a:ext uri="{FF2B5EF4-FFF2-40B4-BE49-F238E27FC236}">
                    <a16:creationId xmlns:a16="http://schemas.microsoft.com/office/drawing/2014/main" id="{46B4431B-10A8-40CD-9DF8-166D795B1462}"/>
                  </a:ext>
                </a:extLst>
              </p:cNvPr>
              <p:cNvSpPr>
                <a:spLocks noChangeArrowheads="1"/>
              </p:cNvSpPr>
              <p:nvPr/>
            </p:nvSpPr>
            <p:spPr bwMode="auto">
              <a:xfrm>
                <a:off x="1194099" y="2251189"/>
                <a:ext cx="2419321" cy="702929"/>
              </a:xfrm>
              <a:prstGeom prst="roundRect">
                <a:avLst>
                  <a:gd name="adj" fmla="val 42181"/>
                </a:avLst>
              </a:prstGeom>
              <a:solidFill>
                <a:srgbClr val="FFFFFF"/>
              </a:solidFill>
              <a:ln w="19050" cap="rnd">
                <a:solidFill>
                  <a:srgbClr val="1C1C1C"/>
                </a:solidFill>
                <a:prstDash val="sysDot"/>
                <a:round/>
                <a:headEnd/>
                <a:tailEnd/>
              </a:ln>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rPr>
                  <a:t>费用管理</a:t>
                </a:r>
                <a:endParaRPr kumimoji="0" lang="en-US" altLang="zh-CN" sz="18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cxnSp>
          <p:nvCxnSpPr>
            <p:cNvPr id="20" name="直接箭头连接符 19">
              <a:extLst>
                <a:ext uri="{FF2B5EF4-FFF2-40B4-BE49-F238E27FC236}">
                  <a16:creationId xmlns:a16="http://schemas.microsoft.com/office/drawing/2014/main" id="{C5FF9670-DFA1-4238-A96B-00911B8EE360}"/>
                </a:ext>
              </a:extLst>
            </p:cNvPr>
            <p:cNvCxnSpPr>
              <a:cxnSpLocks/>
              <a:stCxn id="18" idx="3"/>
              <a:endCxn id="15" idx="1"/>
            </p:cNvCxnSpPr>
            <p:nvPr/>
          </p:nvCxnSpPr>
          <p:spPr>
            <a:xfrm flipV="1">
              <a:off x="3537640" y="2881527"/>
              <a:ext cx="1003745" cy="11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180CB3F3-C7CD-4A1F-8041-F5042100E067}"/>
                </a:ext>
              </a:extLst>
            </p:cNvPr>
            <p:cNvCxnSpPr>
              <a:cxnSpLocks/>
              <a:stCxn id="9" idx="1"/>
              <a:endCxn id="15" idx="3"/>
            </p:cNvCxnSpPr>
            <p:nvPr/>
          </p:nvCxnSpPr>
          <p:spPr>
            <a:xfrm flipH="1" flipV="1">
              <a:off x="7342128" y="2881527"/>
              <a:ext cx="993110" cy="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1737C3B-5C73-46D0-8392-826A60F37C94}"/>
                </a:ext>
              </a:extLst>
            </p:cNvPr>
            <p:cNvSpPr txBox="1"/>
            <p:nvPr/>
          </p:nvSpPr>
          <p:spPr>
            <a:xfrm>
              <a:off x="1179082" y="3637693"/>
              <a:ext cx="1826555" cy="60003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费用规则库</a:t>
              </a:r>
            </a:p>
          </p:txBody>
        </p:sp>
        <p:sp>
          <p:nvSpPr>
            <p:cNvPr id="24" name="文本框 23">
              <a:extLst>
                <a:ext uri="{FF2B5EF4-FFF2-40B4-BE49-F238E27FC236}">
                  <a16:creationId xmlns:a16="http://schemas.microsoft.com/office/drawing/2014/main" id="{19C2C104-8F0D-46DE-B4E9-131149E40146}"/>
                </a:ext>
              </a:extLst>
            </p:cNvPr>
            <p:cNvSpPr txBox="1"/>
            <p:nvPr/>
          </p:nvSpPr>
          <p:spPr>
            <a:xfrm>
              <a:off x="8862415" y="3618799"/>
              <a:ext cx="1826555" cy="600036"/>
            </a:xfrm>
            <a:prstGeom prst="rect">
              <a:avLst/>
            </a:prstGeom>
            <a:noFill/>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时限规则库</a:t>
              </a:r>
            </a:p>
          </p:txBody>
        </p:sp>
        <p:sp>
          <p:nvSpPr>
            <p:cNvPr id="25" name="文本框 24">
              <a:extLst>
                <a:ext uri="{FF2B5EF4-FFF2-40B4-BE49-F238E27FC236}">
                  <a16:creationId xmlns:a16="http://schemas.microsoft.com/office/drawing/2014/main" id="{0DD54EA0-8D23-4B34-BE72-AABAB5609F46}"/>
                </a:ext>
              </a:extLst>
            </p:cNvPr>
            <p:cNvSpPr txBox="1"/>
            <p:nvPr/>
          </p:nvSpPr>
          <p:spPr>
            <a:xfrm>
              <a:off x="5039245" y="3624044"/>
              <a:ext cx="1826555" cy="1533427"/>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官费（包括年费）</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代理费</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处理时限</a:t>
              </a:r>
            </a:p>
          </p:txBody>
        </p:sp>
        <p:pic>
          <p:nvPicPr>
            <p:cNvPr id="26" name="图片 25">
              <a:extLst>
                <a:ext uri="{FF2B5EF4-FFF2-40B4-BE49-F238E27FC236}">
                  <a16:creationId xmlns:a16="http://schemas.microsoft.com/office/drawing/2014/main" id="{44D0183C-4D13-47E1-9746-A087FBAA7F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2703" y="2544240"/>
              <a:ext cx="458996" cy="908579"/>
            </a:xfrm>
            <a:prstGeom prst="rect">
              <a:avLst/>
            </a:prstGeom>
          </p:spPr>
        </p:pic>
        <p:pic>
          <p:nvPicPr>
            <p:cNvPr id="27" name="图片 26">
              <a:extLst>
                <a:ext uri="{FF2B5EF4-FFF2-40B4-BE49-F238E27FC236}">
                  <a16:creationId xmlns:a16="http://schemas.microsoft.com/office/drawing/2014/main" id="{D8F93433-B59A-4FFC-909D-DD591120F9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5806" y="2488301"/>
              <a:ext cx="777385" cy="967537"/>
            </a:xfrm>
            <a:prstGeom prst="rect">
              <a:avLst/>
            </a:prstGeom>
          </p:spPr>
        </p:pic>
      </p:grpSp>
    </p:spTree>
    <p:extLst>
      <p:ext uri="{BB962C8B-B14F-4D97-AF65-F5344CB8AC3E}">
        <p14:creationId xmlns:p14="http://schemas.microsoft.com/office/powerpoint/2010/main" val="352256032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7"/>
          <p:cNvSpPr txBox="1"/>
          <p:nvPr/>
        </p:nvSpPr>
        <p:spPr>
          <a:xfrm>
            <a:off x="861134" y="296166"/>
            <a:ext cx="7818460"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四大引擎之数据引擎</a:t>
            </a:r>
            <a:endParaRPr kumimoji="0"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 name="文本框 2">
            <a:extLst>
              <a:ext uri="{FF2B5EF4-FFF2-40B4-BE49-F238E27FC236}">
                <a16:creationId xmlns:a16="http://schemas.microsoft.com/office/drawing/2014/main" id="{96CC73F9-02D7-4AB7-A155-F880F304277D}"/>
              </a:ext>
            </a:extLst>
          </p:cNvPr>
          <p:cNvSpPr txBox="1"/>
          <p:nvPr/>
        </p:nvSpPr>
        <p:spPr>
          <a:xfrm>
            <a:off x="861134" y="1272859"/>
            <a:ext cx="9949218" cy="923330"/>
          </a:xfrm>
          <a:prstGeom prst="rect">
            <a:avLst/>
          </a:prstGeom>
          <a:noFill/>
        </p:spPr>
        <p:txBody>
          <a:bodyPr wrap="square" rtlCol="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数据引擎赋予管理系统</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更高扩展性</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，除了可管理专利生命周期，还可以</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配置</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商标、域名、软著、标准、资助、专利许可、专利诉讼、专利无效等业务模块，实现真正的全</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a:t>
            </a:r>
          </a:p>
        </p:txBody>
      </p:sp>
      <p:pic>
        <p:nvPicPr>
          <p:cNvPr id="6" name="图片 5">
            <a:extLst>
              <a:ext uri="{FF2B5EF4-FFF2-40B4-BE49-F238E27FC236}">
                <a16:creationId xmlns:a16="http://schemas.microsoft.com/office/drawing/2014/main" id="{8F2987AC-17BF-408C-A9C6-E2D36E405D38}"/>
              </a:ext>
            </a:extLst>
          </p:cNvPr>
          <p:cNvPicPr>
            <a:picLocks noChangeAspect="1"/>
          </p:cNvPicPr>
          <p:nvPr/>
        </p:nvPicPr>
        <p:blipFill>
          <a:blip r:embed="rId3"/>
          <a:stretch>
            <a:fillRect/>
          </a:stretch>
        </p:blipFill>
        <p:spPr>
          <a:xfrm>
            <a:off x="961100" y="2522591"/>
            <a:ext cx="6317300" cy="2226962"/>
          </a:xfrm>
          <a:prstGeom prst="rect">
            <a:avLst/>
          </a:prstGeom>
        </p:spPr>
      </p:pic>
      <p:pic>
        <p:nvPicPr>
          <p:cNvPr id="7" name="图片 6">
            <a:extLst>
              <a:ext uri="{FF2B5EF4-FFF2-40B4-BE49-F238E27FC236}">
                <a16:creationId xmlns:a16="http://schemas.microsoft.com/office/drawing/2014/main" id="{7DC58A89-BE75-4E15-8536-24D8C92DA212}"/>
              </a:ext>
            </a:extLst>
          </p:cNvPr>
          <p:cNvPicPr>
            <a:picLocks noChangeAspect="1"/>
          </p:cNvPicPr>
          <p:nvPr/>
        </p:nvPicPr>
        <p:blipFill>
          <a:blip r:embed="rId4"/>
          <a:stretch>
            <a:fillRect/>
          </a:stretch>
        </p:blipFill>
        <p:spPr>
          <a:xfrm>
            <a:off x="7960426" y="2522591"/>
            <a:ext cx="2515225" cy="3603544"/>
          </a:xfrm>
          <a:prstGeom prst="rect">
            <a:avLst/>
          </a:prstGeom>
        </p:spPr>
      </p:pic>
    </p:spTree>
    <p:extLst>
      <p:ext uri="{BB962C8B-B14F-4D97-AF65-F5344CB8AC3E}">
        <p14:creationId xmlns:p14="http://schemas.microsoft.com/office/powerpoint/2010/main" val="121455979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a:extLst>
              <a:ext uri="{FF2B5EF4-FFF2-40B4-BE49-F238E27FC236}">
                <a16:creationId xmlns:a16="http://schemas.microsoft.com/office/drawing/2014/main" id="{3E93E10E-CEB8-44EA-8449-C8119DE28E30}"/>
              </a:ext>
            </a:extLst>
          </p:cNvPr>
          <p:cNvSpPr>
            <a:spLocks noChangeArrowheads="1"/>
          </p:cNvSpPr>
          <p:nvPr/>
        </p:nvSpPr>
        <p:spPr bwMode="auto">
          <a:xfrm>
            <a:off x="5681530" y="3184137"/>
            <a:ext cx="912812" cy="901700"/>
          </a:xfrm>
          <a:prstGeom prst="ellipse">
            <a:avLst/>
          </a:prstGeom>
          <a:solidFill>
            <a:srgbClr val="92D050"/>
          </a:solidFill>
          <a:ln w="9525">
            <a:noFill/>
            <a:round/>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5" name="Freeform 7">
            <a:extLst>
              <a:ext uri="{FF2B5EF4-FFF2-40B4-BE49-F238E27FC236}">
                <a16:creationId xmlns:a16="http://schemas.microsoft.com/office/drawing/2014/main" id="{E31DAB38-568F-484A-989E-C0B7E1887C76}"/>
              </a:ext>
            </a:extLst>
          </p:cNvPr>
          <p:cNvSpPr>
            <a:spLocks noChangeAspect="1"/>
          </p:cNvSpPr>
          <p:nvPr/>
        </p:nvSpPr>
        <p:spPr bwMode="auto">
          <a:xfrm rot="229069">
            <a:off x="6184767" y="2682487"/>
            <a:ext cx="969963" cy="1114425"/>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60"/>
              <a:gd name="T181" fmla="*/ 0 h 1451"/>
              <a:gd name="T182" fmla="*/ 1260 w 1260"/>
              <a:gd name="T183" fmla="*/ 1451 h 145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1">
              <a:lumMod val="40000"/>
              <a:lumOff val="60000"/>
            </a:schemeClr>
          </a:solidFill>
          <a:ln w="6350">
            <a:no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6" name="Freeform 8">
            <a:extLst>
              <a:ext uri="{FF2B5EF4-FFF2-40B4-BE49-F238E27FC236}">
                <a16:creationId xmlns:a16="http://schemas.microsoft.com/office/drawing/2014/main" id="{2A6CACA7-CAD9-4DCE-8522-244A589F31E3}"/>
              </a:ext>
            </a:extLst>
          </p:cNvPr>
          <p:cNvSpPr>
            <a:spLocks noChangeAspect="1"/>
          </p:cNvSpPr>
          <p:nvPr/>
        </p:nvSpPr>
        <p:spPr bwMode="auto">
          <a:xfrm rot="229069">
            <a:off x="5186230" y="2617400"/>
            <a:ext cx="1101725" cy="1019175"/>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31"/>
              <a:gd name="T187" fmla="*/ 0 h 1325"/>
              <a:gd name="T188" fmla="*/ 1431 w 1431"/>
              <a:gd name="T189" fmla="*/ 1325 h 132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solidFill>
            <a:schemeClr val="accent1">
              <a:lumMod val="40000"/>
              <a:lumOff val="60000"/>
            </a:schemeClr>
          </a:solidFill>
          <a:ln w="6350">
            <a:no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7" name="Freeform 9">
            <a:extLst>
              <a:ext uri="{FF2B5EF4-FFF2-40B4-BE49-F238E27FC236}">
                <a16:creationId xmlns:a16="http://schemas.microsoft.com/office/drawing/2014/main" id="{946EA7DF-8598-453E-B1E5-26633FFCA091}"/>
              </a:ext>
            </a:extLst>
          </p:cNvPr>
          <p:cNvSpPr>
            <a:spLocks noChangeAspect="1"/>
          </p:cNvSpPr>
          <p:nvPr/>
        </p:nvSpPr>
        <p:spPr bwMode="auto">
          <a:xfrm rot="229069">
            <a:off x="5132255" y="3531800"/>
            <a:ext cx="996950" cy="1047750"/>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95"/>
              <a:gd name="T172" fmla="*/ 0 h 1364"/>
              <a:gd name="T173" fmla="*/ 1295 w 1295"/>
              <a:gd name="T174" fmla="*/ 1364 h 136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1">
              <a:lumMod val="40000"/>
              <a:lumOff val="60000"/>
            </a:schemeClr>
          </a:solidFill>
          <a:ln w="6350">
            <a:no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8" name="Freeform 10">
            <a:extLst>
              <a:ext uri="{FF2B5EF4-FFF2-40B4-BE49-F238E27FC236}">
                <a16:creationId xmlns:a16="http://schemas.microsoft.com/office/drawing/2014/main" id="{7C0FEDEA-B9E5-4A7D-B000-09EDF32581A9}"/>
              </a:ext>
            </a:extLst>
          </p:cNvPr>
          <p:cNvSpPr>
            <a:spLocks noChangeAspect="1"/>
          </p:cNvSpPr>
          <p:nvPr/>
        </p:nvSpPr>
        <p:spPr bwMode="auto">
          <a:xfrm rot="229069">
            <a:off x="6026017" y="3695312"/>
            <a:ext cx="1066800" cy="946150"/>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85"/>
              <a:gd name="T166" fmla="*/ 0 h 1233"/>
              <a:gd name="T167" fmla="*/ 1385 w 1385"/>
              <a:gd name="T168" fmla="*/ 1233 h 12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solidFill>
            <a:schemeClr val="accent1">
              <a:lumMod val="40000"/>
              <a:lumOff val="60000"/>
            </a:schemeClr>
          </a:solidFill>
          <a:ln w="6350">
            <a:noFill/>
            <a:round/>
            <a:headEnd/>
            <a:tailEnd/>
          </a:ln>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9" name="Text Box 11">
            <a:extLst>
              <a:ext uri="{FF2B5EF4-FFF2-40B4-BE49-F238E27FC236}">
                <a16:creationId xmlns:a16="http://schemas.microsoft.com/office/drawing/2014/main" id="{AD1B7FF9-B46C-489E-B89F-F904C08C2F66}"/>
              </a:ext>
            </a:extLst>
          </p:cNvPr>
          <p:cNvSpPr txBox="1">
            <a:spLocks noChangeArrowheads="1"/>
          </p:cNvSpPr>
          <p:nvPr/>
        </p:nvSpPr>
        <p:spPr bwMode="auto">
          <a:xfrm rot="-2303369">
            <a:off x="5256080" y="2934900"/>
            <a:ext cx="1025525" cy="206375"/>
          </a:xfrm>
          <a:prstGeom prst="rect">
            <a:avLst/>
          </a:prstGeom>
          <a:noFill/>
          <a:ln w="9525" algn="ctr">
            <a:noFill/>
            <a:miter lim="800000"/>
            <a:headEnd/>
            <a:tailEnd/>
          </a:ln>
        </p:spPr>
        <p:txBody>
          <a:bodyPr lIns="18000" tIns="0" rIns="18000" bIns="0">
            <a:spAutoFit/>
          </a:bodyPr>
          <a:lstStyle/>
          <a:p>
            <a:pPr marL="0" marR="0" lvl="0" indent="0" algn="l" defTabSz="457200" rtl="0" eaLnBrk="1" fontAlgn="auto" latinLnBrk="0" hangingPunct="1">
              <a:lnSpc>
                <a:spcPct val="7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资产获取</a:t>
            </a:r>
          </a:p>
        </p:txBody>
      </p:sp>
      <p:sp>
        <p:nvSpPr>
          <p:cNvPr id="10" name="Text Box 12">
            <a:extLst>
              <a:ext uri="{FF2B5EF4-FFF2-40B4-BE49-F238E27FC236}">
                <a16:creationId xmlns:a16="http://schemas.microsoft.com/office/drawing/2014/main" id="{EEBBFD2A-9CCF-4065-8F45-677114C3F85F}"/>
              </a:ext>
            </a:extLst>
          </p:cNvPr>
          <p:cNvSpPr txBox="1">
            <a:spLocks noChangeArrowheads="1"/>
          </p:cNvSpPr>
          <p:nvPr/>
        </p:nvSpPr>
        <p:spPr bwMode="auto">
          <a:xfrm rot="2918457">
            <a:off x="6238742" y="3200012"/>
            <a:ext cx="1038225" cy="206375"/>
          </a:xfrm>
          <a:prstGeom prst="rect">
            <a:avLst/>
          </a:prstGeom>
          <a:noFill/>
          <a:ln w="9525" algn="ctr">
            <a:noFill/>
            <a:miter lim="800000"/>
            <a:headEnd/>
            <a:tailEnd/>
          </a:ln>
        </p:spPr>
        <p:txBody>
          <a:bodyPr lIns="18000" tIns="0" rIns="18000" bIns="0">
            <a:spAutoFit/>
          </a:bodyPr>
          <a:lstStyle/>
          <a:p>
            <a:pPr marL="0" marR="0" lvl="0" indent="0" algn="l" defTabSz="457200" rtl="0" eaLnBrk="1" fontAlgn="auto" latinLnBrk="0" hangingPunct="1">
              <a:lnSpc>
                <a:spcPct val="75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微软雅黑" pitchFamily="34" charset="-122"/>
                <a:ea typeface="微软雅黑" pitchFamily="34" charset="-122"/>
                <a:cs typeface="+mn-cs"/>
              </a:rPr>
              <a:t>资产管理</a:t>
            </a:r>
          </a:p>
        </p:txBody>
      </p:sp>
      <p:sp>
        <p:nvSpPr>
          <p:cNvPr id="11" name="Text Box 13">
            <a:extLst>
              <a:ext uri="{FF2B5EF4-FFF2-40B4-BE49-F238E27FC236}">
                <a16:creationId xmlns:a16="http://schemas.microsoft.com/office/drawing/2014/main" id="{E60644B3-86D1-4BE6-B2D0-1B3D9BDB98C0}"/>
              </a:ext>
            </a:extLst>
          </p:cNvPr>
          <p:cNvSpPr txBox="1">
            <a:spLocks noChangeArrowheads="1"/>
          </p:cNvSpPr>
          <p:nvPr/>
        </p:nvSpPr>
        <p:spPr bwMode="auto">
          <a:xfrm rot="-1628757">
            <a:off x="6079992" y="4073137"/>
            <a:ext cx="976313" cy="206375"/>
          </a:xfrm>
          <a:prstGeom prst="rect">
            <a:avLst/>
          </a:prstGeom>
          <a:noFill/>
          <a:ln w="9525" algn="ctr">
            <a:noFill/>
            <a:miter lim="800000"/>
            <a:headEnd/>
            <a:tailEnd/>
          </a:ln>
        </p:spPr>
        <p:txBody>
          <a:bodyPr lIns="18000" tIns="0" rIns="18000" bIns="0">
            <a:spAutoFit/>
          </a:bodyPr>
          <a:lstStyle/>
          <a:p>
            <a:pPr marL="0" marR="0" lvl="0" indent="0" algn="l" defTabSz="457200" rtl="0" eaLnBrk="1" fontAlgn="auto" latinLnBrk="0" hangingPunct="1">
              <a:lnSpc>
                <a:spcPct val="7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诉讼应对</a:t>
            </a:r>
          </a:p>
        </p:txBody>
      </p:sp>
      <p:sp>
        <p:nvSpPr>
          <p:cNvPr id="12" name="Text Box 14">
            <a:extLst>
              <a:ext uri="{FF2B5EF4-FFF2-40B4-BE49-F238E27FC236}">
                <a16:creationId xmlns:a16="http://schemas.microsoft.com/office/drawing/2014/main" id="{DCCCC404-4B05-4F88-9A95-127A3B03FEA4}"/>
              </a:ext>
            </a:extLst>
          </p:cNvPr>
          <p:cNvSpPr txBox="1">
            <a:spLocks noChangeArrowheads="1"/>
          </p:cNvSpPr>
          <p:nvPr/>
        </p:nvSpPr>
        <p:spPr bwMode="auto">
          <a:xfrm rot="3443595">
            <a:off x="4971124" y="3957437"/>
            <a:ext cx="1220787" cy="210763"/>
          </a:xfrm>
          <a:prstGeom prst="rect">
            <a:avLst/>
          </a:prstGeom>
          <a:noFill/>
          <a:ln w="9525" algn="ctr">
            <a:noFill/>
            <a:miter lim="800000"/>
            <a:headEnd/>
            <a:tailEnd/>
          </a:ln>
        </p:spPr>
        <p:txBody>
          <a:bodyPr lIns="18000" tIns="0" rIns="18000" bIns="0">
            <a:spAutoFit/>
          </a:bodyPr>
          <a:lstStyle/>
          <a:p>
            <a:pPr marL="0" marR="0" lvl="0" indent="0" algn="ctr" defTabSz="457200" rtl="0" eaLnBrk="1" fontAlgn="auto" latinLnBrk="0" hangingPunct="1">
              <a:lnSpc>
                <a:spcPct val="75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风险防控</a:t>
            </a:r>
          </a:p>
        </p:txBody>
      </p:sp>
      <p:sp>
        <p:nvSpPr>
          <p:cNvPr id="13" name="AutoShape 15">
            <a:extLst>
              <a:ext uri="{FF2B5EF4-FFF2-40B4-BE49-F238E27FC236}">
                <a16:creationId xmlns:a16="http://schemas.microsoft.com/office/drawing/2014/main" id="{FA20F513-C930-4D88-8F7D-5EE6E8E79BB2}"/>
              </a:ext>
            </a:extLst>
          </p:cNvPr>
          <p:cNvSpPr>
            <a:spLocks noChangeArrowheads="1"/>
          </p:cNvSpPr>
          <p:nvPr/>
        </p:nvSpPr>
        <p:spPr bwMode="auto">
          <a:xfrm rot="10800000">
            <a:off x="4587742" y="2315775"/>
            <a:ext cx="3111500" cy="2841625"/>
          </a:xfrm>
          <a:custGeom>
            <a:avLst/>
            <a:gdLst>
              <a:gd name="T0" fmla="*/ 1555750 w 21600"/>
              <a:gd name="T1" fmla="*/ 0 h 21600"/>
              <a:gd name="T2" fmla="*/ 232354 w 21600"/>
              <a:gd name="T3" fmla="*/ 1380425 h 21600"/>
              <a:gd name="T4" fmla="*/ 1555750 w 21600"/>
              <a:gd name="T5" fmla="*/ 423218 h 21600"/>
              <a:gd name="T6" fmla="*/ 2879146 w 21600"/>
              <a:gd name="T7" fmla="*/ 1380425 h 21600"/>
              <a:gd name="T8" fmla="*/ 0 60000 65536"/>
              <a:gd name="T9" fmla="*/ 0 60000 65536"/>
              <a:gd name="T10" fmla="*/ 0 60000 65536"/>
              <a:gd name="T11" fmla="*/ 0 60000 65536"/>
              <a:gd name="T12" fmla="*/ 345 w 21600"/>
              <a:gd name="T13" fmla="*/ 0 h 21600"/>
              <a:gd name="T14" fmla="*/ 21255 w 21600"/>
              <a:gd name="T15" fmla="*/ 12701 h 21600"/>
            </a:gdLst>
            <a:ahLst/>
            <a:cxnLst>
              <a:cxn ang="T8">
                <a:pos x="T0" y="T1"/>
              </a:cxn>
              <a:cxn ang="T9">
                <a:pos x="T2" y="T3"/>
              </a:cxn>
              <a:cxn ang="T10">
                <a:pos x="T4" y="T5"/>
              </a:cxn>
              <a:cxn ang="T11">
                <a:pos x="T6" y="T7"/>
              </a:cxn>
            </a:cxnLst>
            <a:rect l="T12" t="T13" r="T14" b="T15"/>
            <a:pathLst>
              <a:path w="21600" h="21600">
                <a:moveTo>
                  <a:pt x="3221" y="10547"/>
                </a:moveTo>
                <a:cubicBezTo>
                  <a:pt x="3357" y="6459"/>
                  <a:pt x="6710" y="3216"/>
                  <a:pt x="10800" y="3217"/>
                </a:cubicBezTo>
                <a:cubicBezTo>
                  <a:pt x="14889" y="3217"/>
                  <a:pt x="18242" y="6459"/>
                  <a:pt x="18378" y="10547"/>
                </a:cubicBezTo>
                <a:lnTo>
                  <a:pt x="21593" y="10439"/>
                </a:lnTo>
                <a:cubicBezTo>
                  <a:pt x="21399" y="4618"/>
                  <a:pt x="16624" y="-1"/>
                  <a:pt x="10799" y="0"/>
                </a:cubicBezTo>
                <a:cubicBezTo>
                  <a:pt x="4975" y="0"/>
                  <a:pt x="200" y="4618"/>
                  <a:pt x="6" y="10439"/>
                </a:cubicBezTo>
                <a:close/>
              </a:path>
            </a:pathLst>
          </a:custGeom>
          <a:solidFill>
            <a:srgbClr val="FFC000"/>
          </a:solidFill>
          <a:ln w="9525" algn="ctr">
            <a:solidFill>
              <a:srgbClr val="808080"/>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14" name="AutoShape 16">
            <a:extLst>
              <a:ext uri="{FF2B5EF4-FFF2-40B4-BE49-F238E27FC236}">
                <a16:creationId xmlns:a16="http://schemas.microsoft.com/office/drawing/2014/main" id="{F861229B-4C7A-4E07-A653-A060AA144A32}"/>
              </a:ext>
            </a:extLst>
          </p:cNvPr>
          <p:cNvSpPr>
            <a:spLocks noChangeArrowheads="1"/>
          </p:cNvSpPr>
          <p:nvPr/>
        </p:nvSpPr>
        <p:spPr bwMode="auto">
          <a:xfrm>
            <a:off x="4621080" y="2133212"/>
            <a:ext cx="3098800" cy="2886075"/>
          </a:xfrm>
          <a:custGeom>
            <a:avLst/>
            <a:gdLst>
              <a:gd name="T0" fmla="*/ 1549400 w 21600"/>
              <a:gd name="T1" fmla="*/ 0 h 21600"/>
              <a:gd name="T2" fmla="*/ 224806 w 21600"/>
              <a:gd name="T3" fmla="*/ 1456265 h 21600"/>
              <a:gd name="T4" fmla="*/ 1549400 w 21600"/>
              <a:gd name="T5" fmla="*/ 418748 h 21600"/>
              <a:gd name="T6" fmla="*/ 2873994 w 21600"/>
              <a:gd name="T7" fmla="*/ 1456265 h 21600"/>
              <a:gd name="T8" fmla="*/ 0 60000 65536"/>
              <a:gd name="T9" fmla="*/ 0 60000 65536"/>
              <a:gd name="T10" fmla="*/ 0 60000 65536"/>
              <a:gd name="T11" fmla="*/ 0 60000 65536"/>
              <a:gd name="T12" fmla="*/ 0 w 21600"/>
              <a:gd name="T13" fmla="*/ 0 h 21600"/>
              <a:gd name="T14" fmla="*/ 21600 w 21600"/>
              <a:gd name="T15" fmla="*/ 7836 h 21600"/>
            </a:gdLst>
            <a:ahLst/>
            <a:cxnLst>
              <a:cxn ang="T8">
                <a:pos x="T0" y="T1"/>
              </a:cxn>
              <a:cxn ang="T9">
                <a:pos x="T2" y="T3"/>
              </a:cxn>
              <a:cxn ang="T10">
                <a:pos x="T4" y="T5"/>
              </a:cxn>
              <a:cxn ang="T11">
                <a:pos x="T6" y="T7"/>
              </a:cxn>
            </a:cxnLst>
            <a:rect l="T12" t="T13" r="T14" b="T15"/>
            <a:pathLst>
              <a:path w="21600" h="21600">
                <a:moveTo>
                  <a:pt x="3134" y="10882"/>
                </a:moveTo>
                <a:cubicBezTo>
                  <a:pt x="3134" y="10855"/>
                  <a:pt x="3134" y="10827"/>
                  <a:pt x="3134" y="10800"/>
                </a:cubicBezTo>
                <a:cubicBezTo>
                  <a:pt x="3134" y="6566"/>
                  <a:pt x="6566" y="3134"/>
                  <a:pt x="10800" y="3134"/>
                </a:cubicBezTo>
                <a:cubicBezTo>
                  <a:pt x="15033" y="3134"/>
                  <a:pt x="18466" y="6566"/>
                  <a:pt x="18466" y="10800"/>
                </a:cubicBezTo>
                <a:cubicBezTo>
                  <a:pt x="18466" y="10827"/>
                  <a:pt x="18465" y="10855"/>
                  <a:pt x="18465" y="10882"/>
                </a:cubicBezTo>
                <a:lnTo>
                  <a:pt x="21599" y="10916"/>
                </a:lnTo>
                <a:cubicBezTo>
                  <a:pt x="21599" y="10877"/>
                  <a:pt x="21600" y="10838"/>
                  <a:pt x="21600" y="10800"/>
                </a:cubicBezTo>
                <a:cubicBezTo>
                  <a:pt x="21600" y="4835"/>
                  <a:pt x="16764" y="0"/>
                  <a:pt x="10800" y="0"/>
                </a:cubicBezTo>
                <a:cubicBezTo>
                  <a:pt x="4835" y="0"/>
                  <a:pt x="0" y="4835"/>
                  <a:pt x="0" y="10800"/>
                </a:cubicBezTo>
                <a:cubicBezTo>
                  <a:pt x="-1" y="10838"/>
                  <a:pt x="0" y="10877"/>
                  <a:pt x="0" y="10916"/>
                </a:cubicBezTo>
                <a:close/>
              </a:path>
            </a:pathLst>
          </a:custGeom>
          <a:solidFill>
            <a:srgbClr val="FFC000"/>
          </a:solidFill>
          <a:ln w="9525" algn="ctr">
            <a:solidFill>
              <a:srgbClr val="808080"/>
            </a:solidFill>
            <a:miter lim="800000"/>
            <a:headEnd/>
            <a:tailEnd/>
          </a:ln>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
        <p:nvSpPr>
          <p:cNvPr id="15" name="Text Box 17">
            <a:extLst>
              <a:ext uri="{FF2B5EF4-FFF2-40B4-BE49-F238E27FC236}">
                <a16:creationId xmlns:a16="http://schemas.microsoft.com/office/drawing/2014/main" id="{DC065D9E-689C-4590-93C6-DB9A41D11CE3}"/>
              </a:ext>
            </a:extLst>
          </p:cNvPr>
          <p:cNvSpPr txBox="1">
            <a:spLocks noChangeArrowheads="1"/>
          </p:cNvSpPr>
          <p:nvPr/>
        </p:nvSpPr>
        <p:spPr bwMode="auto">
          <a:xfrm>
            <a:off x="5700580" y="3481472"/>
            <a:ext cx="936625" cy="307777"/>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ct val="50000"/>
              </a:spcBef>
              <a:spcAft>
                <a:spcPts val="0"/>
              </a:spcAft>
              <a:buClr>
                <a:srgbClr val="0563C1"/>
              </a:buClr>
              <a:buSzPct val="75000"/>
              <a:buFont typeface="Wingdings" pitchFamily="2" charset="2"/>
              <a:buNone/>
              <a:tabLst/>
              <a:defRPr/>
            </a:pPr>
            <a:r>
              <a:rPr kumimoji="0" lang="zh-CN" altLang="en-US" sz="1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业务战略</a:t>
            </a:r>
          </a:p>
        </p:txBody>
      </p:sp>
      <p:sp>
        <p:nvSpPr>
          <p:cNvPr id="16" name="WordArt 18">
            <a:extLst>
              <a:ext uri="{FF2B5EF4-FFF2-40B4-BE49-F238E27FC236}">
                <a16:creationId xmlns:a16="http://schemas.microsoft.com/office/drawing/2014/main" id="{B4B87F5E-93D2-4ABA-8440-7647190A1531}"/>
              </a:ext>
            </a:extLst>
          </p:cNvPr>
          <p:cNvSpPr>
            <a:spLocks noChangeArrowheads="1" noChangeShapeType="1" noTextEdit="1"/>
          </p:cNvSpPr>
          <p:nvPr/>
        </p:nvSpPr>
        <p:spPr bwMode="auto">
          <a:xfrm>
            <a:off x="5486267" y="2349112"/>
            <a:ext cx="1371600" cy="457200"/>
          </a:xfrm>
          <a:prstGeom prst="rect">
            <a:avLst/>
          </a:prstGeom>
        </p:spPr>
        <p:txBody>
          <a:bodyPr spcFirstLastPara="1" wrap="none" fromWordArt="1">
            <a:prstTxWarp prst="textArchUp">
              <a:avLst>
                <a:gd name="adj" fmla="val 10800004"/>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 cap="none" spc="0" normalizeH="0" baseline="0" noProof="0" dirty="0">
                <a:ln w="9525">
                  <a:solidFill>
                    <a:srgbClr val="000000"/>
                  </a:solidFill>
                  <a:round/>
                  <a:headEnd/>
                  <a:tailEnd/>
                </a:ln>
                <a:solidFill>
                  <a:srgbClr val="000000"/>
                </a:solidFill>
                <a:effectLst/>
                <a:uLnTx/>
                <a:uFillTx/>
                <a:latin typeface="微软雅黑" pitchFamily="34" charset="-122"/>
                <a:ea typeface="微软雅黑" pitchFamily="34" charset="-122"/>
                <a:cs typeface="+mn-cs"/>
              </a:rPr>
              <a:t>专利资产全流程管理</a:t>
            </a:r>
          </a:p>
        </p:txBody>
      </p:sp>
      <p:sp>
        <p:nvSpPr>
          <p:cNvPr id="17" name="WordArt 19">
            <a:extLst>
              <a:ext uri="{FF2B5EF4-FFF2-40B4-BE49-F238E27FC236}">
                <a16:creationId xmlns:a16="http://schemas.microsoft.com/office/drawing/2014/main" id="{B70B051B-5E66-45CD-9DDF-FEDD5E408052}"/>
              </a:ext>
            </a:extLst>
          </p:cNvPr>
          <p:cNvSpPr>
            <a:spLocks noChangeArrowheads="1" noChangeShapeType="1" noTextEdit="1"/>
          </p:cNvSpPr>
          <p:nvPr/>
        </p:nvSpPr>
        <p:spPr bwMode="auto">
          <a:xfrm>
            <a:off x="5486267" y="4654162"/>
            <a:ext cx="1317625" cy="360363"/>
          </a:xfrm>
          <a:prstGeom prst="rect">
            <a:avLst/>
          </a:prstGeom>
        </p:spPr>
        <p:txBody>
          <a:bodyPr wrap="none" fromWordArt="1">
            <a:prstTxWarp prst="textCanDown">
              <a:avLst>
                <a:gd name="adj" fmla="val 33333"/>
              </a:avLst>
            </a:prstTxWarp>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 cap="none" spc="0" normalizeH="0" baseline="0" noProof="0" dirty="0">
                <a:ln w="9525">
                  <a:solidFill>
                    <a:srgbClr val="000000"/>
                  </a:solidFill>
                  <a:round/>
                  <a:headEnd/>
                  <a:tailEnd/>
                </a:ln>
                <a:solidFill>
                  <a:srgbClr val="000000"/>
                </a:solidFill>
                <a:effectLst/>
                <a:uLnTx/>
                <a:uFillTx/>
                <a:latin typeface="微软雅黑" pitchFamily="34" charset="-122"/>
                <a:ea typeface="微软雅黑" pitchFamily="34" charset="-122"/>
                <a:cs typeface="+mn-cs"/>
              </a:rPr>
              <a:t>专利风险管理</a:t>
            </a:r>
          </a:p>
        </p:txBody>
      </p:sp>
      <p:sp>
        <p:nvSpPr>
          <p:cNvPr id="18" name="AutoShape 25">
            <a:extLst>
              <a:ext uri="{FF2B5EF4-FFF2-40B4-BE49-F238E27FC236}">
                <a16:creationId xmlns:a16="http://schemas.microsoft.com/office/drawing/2014/main" id="{10E648C8-84E9-46D4-83F4-024CF771C878}"/>
              </a:ext>
            </a:extLst>
          </p:cNvPr>
          <p:cNvSpPr>
            <a:spLocks/>
          </p:cNvSpPr>
          <p:nvPr/>
        </p:nvSpPr>
        <p:spPr bwMode="auto">
          <a:xfrm>
            <a:off x="2134219" y="3031875"/>
            <a:ext cx="2240908" cy="1261430"/>
          </a:xfrm>
          <a:prstGeom prst="accentCallout2">
            <a:avLst>
              <a:gd name="adj1" fmla="val 7931"/>
              <a:gd name="adj2" fmla="val 103648"/>
              <a:gd name="adj3" fmla="val 7931"/>
              <a:gd name="adj4" fmla="val 115741"/>
              <a:gd name="adj5" fmla="val 22797"/>
              <a:gd name="adj6" fmla="val 141675"/>
            </a:avLst>
          </a:prstGeom>
          <a:solidFill>
            <a:schemeClr val="bg1">
              <a:lumMod val="95000"/>
            </a:schemeClr>
          </a:solidFill>
          <a:ln w="9525">
            <a:solidFill>
              <a:srgbClr val="000000"/>
            </a:solidFill>
            <a:prstDash val="dash"/>
            <a:miter lim="800000"/>
            <a:headEnd/>
            <a:tailEnd/>
          </a:ln>
        </p:spPr>
        <p: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专利资产获取</a:t>
            </a:r>
            <a:endParaRPr kumimoji="1" lang="en-US" altLang="zh-CN"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自主创造</a:t>
            </a:r>
            <a:r>
              <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外部获取</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专利布局策略</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9" name="AutoShape 24">
            <a:extLst>
              <a:ext uri="{FF2B5EF4-FFF2-40B4-BE49-F238E27FC236}">
                <a16:creationId xmlns:a16="http://schemas.microsoft.com/office/drawing/2014/main" id="{AC37677A-9D10-4CDF-8550-16506904D8D0}"/>
              </a:ext>
            </a:extLst>
          </p:cNvPr>
          <p:cNvSpPr>
            <a:spLocks/>
          </p:cNvSpPr>
          <p:nvPr/>
        </p:nvSpPr>
        <p:spPr bwMode="auto">
          <a:xfrm>
            <a:off x="2134219" y="4797659"/>
            <a:ext cx="2240908" cy="1187834"/>
          </a:xfrm>
          <a:prstGeom prst="accentCallout2">
            <a:avLst>
              <a:gd name="adj1" fmla="val 7940"/>
              <a:gd name="adj2" fmla="val 103648"/>
              <a:gd name="adj3" fmla="val 7940"/>
              <a:gd name="adj4" fmla="val 114069"/>
              <a:gd name="adj5" fmla="val -47188"/>
              <a:gd name="adj6" fmla="val 150342"/>
            </a:avLst>
          </a:prstGeom>
          <a:solidFill>
            <a:schemeClr val="bg1">
              <a:lumMod val="95000"/>
            </a:schemeClr>
          </a:solidFill>
          <a:ln w="9525">
            <a:solidFill>
              <a:srgbClr val="000000"/>
            </a:solidFill>
            <a:prstDash val="dash"/>
            <a:miter lim="800000"/>
            <a:headEnd/>
            <a:tailEnd/>
          </a:ln>
        </p:spPr>
        <p: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专利风险防控体系</a:t>
            </a:r>
            <a:endParaRPr kumimoji="1" lang="en-US" altLang="zh-CN"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风险监控</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风险预警</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风险评估与应对</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0" name="AutoShape 21">
            <a:extLst>
              <a:ext uri="{FF2B5EF4-FFF2-40B4-BE49-F238E27FC236}">
                <a16:creationId xmlns:a16="http://schemas.microsoft.com/office/drawing/2014/main" id="{C86AEAE9-801D-4279-970A-0CC62496603C}"/>
              </a:ext>
            </a:extLst>
          </p:cNvPr>
          <p:cNvSpPr>
            <a:spLocks/>
          </p:cNvSpPr>
          <p:nvPr/>
        </p:nvSpPr>
        <p:spPr bwMode="auto">
          <a:xfrm>
            <a:off x="2127617" y="1520997"/>
            <a:ext cx="2280104" cy="1130434"/>
          </a:xfrm>
          <a:prstGeom prst="accentCallout2">
            <a:avLst>
              <a:gd name="adj1" fmla="val 17401"/>
              <a:gd name="adj2" fmla="val 100896"/>
              <a:gd name="adj3" fmla="val 19489"/>
              <a:gd name="adj4" fmla="val 116068"/>
              <a:gd name="adj5" fmla="val 81325"/>
              <a:gd name="adj6" fmla="val 139162"/>
            </a:avLst>
          </a:prstGeom>
          <a:solidFill>
            <a:schemeClr val="bg1">
              <a:lumMod val="95000"/>
            </a:schemeClr>
          </a:solidFill>
          <a:ln w="9525">
            <a:solidFill>
              <a:srgbClr val="000000"/>
            </a:solidFill>
            <a:prstDash val="dash"/>
            <a:miter lim="800000"/>
            <a:headEnd/>
            <a:tailEnd/>
          </a:ln>
        </p:spPr>
        <p:txBody>
          <a:bodyPr/>
          <a:lstStyle/>
          <a:p>
            <a:pPr marL="228600" marR="0" lvl="0" indent="-228600" algn="l" defTabSz="457200" rtl="0" eaLnBrk="1" fontAlgn="auto" latinLnBrk="0" hangingPunct="1">
              <a:lnSpc>
                <a:spcPct val="15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专利资产全流程管理</a:t>
            </a:r>
            <a:endParaRPr kumimoji="1" lang="en-US" altLang="zh-CN"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全生命周期专利管理</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专利资产增值</a:t>
            </a:r>
          </a:p>
        </p:txBody>
      </p:sp>
      <p:sp>
        <p:nvSpPr>
          <p:cNvPr id="21" name="AutoShape 22">
            <a:extLst>
              <a:ext uri="{FF2B5EF4-FFF2-40B4-BE49-F238E27FC236}">
                <a16:creationId xmlns:a16="http://schemas.microsoft.com/office/drawing/2014/main" id="{186AEEBE-2E0E-4651-A7B4-F5F9EB77FAAF}"/>
              </a:ext>
            </a:extLst>
          </p:cNvPr>
          <p:cNvSpPr>
            <a:spLocks/>
          </p:cNvSpPr>
          <p:nvPr/>
        </p:nvSpPr>
        <p:spPr bwMode="auto">
          <a:xfrm>
            <a:off x="7972117" y="1593005"/>
            <a:ext cx="2160240" cy="1213307"/>
          </a:xfrm>
          <a:prstGeom prst="accentCallout2">
            <a:avLst>
              <a:gd name="adj1" fmla="val 76477"/>
              <a:gd name="adj2" fmla="val -3648"/>
              <a:gd name="adj3" fmla="val 72508"/>
              <a:gd name="adj4" fmla="val -24866"/>
              <a:gd name="adj5" fmla="val 101528"/>
              <a:gd name="adj6" fmla="val -54980"/>
            </a:avLst>
          </a:prstGeom>
          <a:solidFill>
            <a:schemeClr val="bg1">
              <a:lumMod val="95000"/>
            </a:schemeClr>
          </a:solidFill>
          <a:ln w="9525">
            <a:solidFill>
              <a:srgbClr val="000000"/>
            </a:solidFill>
            <a:prstDash val="dash"/>
            <a:miter lim="800000"/>
            <a:headEnd/>
            <a:tailEnd/>
          </a:ln>
        </p:spPr>
        <p: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专利资产管理与运营</a:t>
            </a:r>
            <a:endParaRPr kumimoji="1" lang="en-US" altLang="zh-CN"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专利组合管理</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价值评估</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许可与转让</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2" name="AutoShape 20">
            <a:hlinkClick r:id="" action="ppaction://noaction"/>
            <a:extLst>
              <a:ext uri="{FF2B5EF4-FFF2-40B4-BE49-F238E27FC236}">
                <a16:creationId xmlns:a16="http://schemas.microsoft.com/office/drawing/2014/main" id="{9474C002-5FCD-4072-894F-49EB9F0BED40}"/>
              </a:ext>
            </a:extLst>
          </p:cNvPr>
          <p:cNvSpPr>
            <a:spLocks/>
          </p:cNvSpPr>
          <p:nvPr/>
        </p:nvSpPr>
        <p:spPr bwMode="auto">
          <a:xfrm>
            <a:off x="8008121" y="5264992"/>
            <a:ext cx="2161882" cy="1080542"/>
          </a:xfrm>
          <a:prstGeom prst="accentCallout2">
            <a:avLst>
              <a:gd name="adj1" fmla="val 8815"/>
              <a:gd name="adj2" fmla="val -3648"/>
              <a:gd name="adj3" fmla="val 8815"/>
              <a:gd name="adj4" fmla="val -9648"/>
              <a:gd name="adj5" fmla="val -57778"/>
              <a:gd name="adj6" fmla="val -41958"/>
            </a:avLst>
          </a:prstGeom>
          <a:solidFill>
            <a:schemeClr val="bg1">
              <a:lumMod val="95000"/>
            </a:schemeClr>
          </a:solidFill>
          <a:ln w="9525">
            <a:solidFill>
              <a:srgbClr val="000000"/>
            </a:solidFill>
            <a:prstDash val="dash"/>
            <a:miter lim="800000"/>
            <a:headEnd/>
            <a:tailEnd/>
          </a:ln>
        </p:spPr>
        <p: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FTO</a:t>
            </a: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r>
              <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Freedom to operate</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3" name="AutoShape 22">
            <a:extLst>
              <a:ext uri="{FF2B5EF4-FFF2-40B4-BE49-F238E27FC236}">
                <a16:creationId xmlns:a16="http://schemas.microsoft.com/office/drawing/2014/main" id="{41CD004E-1D69-47B5-B932-17E4512FBDB7}"/>
              </a:ext>
            </a:extLst>
          </p:cNvPr>
          <p:cNvSpPr>
            <a:spLocks/>
          </p:cNvSpPr>
          <p:nvPr/>
        </p:nvSpPr>
        <p:spPr bwMode="auto">
          <a:xfrm>
            <a:off x="7972117" y="3501515"/>
            <a:ext cx="2160240" cy="1296144"/>
          </a:xfrm>
          <a:prstGeom prst="accentCallout2">
            <a:avLst>
              <a:gd name="adj1" fmla="val 50678"/>
              <a:gd name="adj2" fmla="val -3648"/>
              <a:gd name="adj3" fmla="val 50678"/>
              <a:gd name="adj4" fmla="val -23497"/>
              <a:gd name="adj5" fmla="val 49341"/>
              <a:gd name="adj6" fmla="val -48171"/>
            </a:avLst>
          </a:prstGeom>
          <a:solidFill>
            <a:schemeClr val="bg1">
              <a:lumMod val="95000"/>
            </a:schemeClr>
          </a:solidFill>
          <a:ln w="9525">
            <a:solidFill>
              <a:srgbClr val="000000"/>
            </a:solidFill>
            <a:prstDash val="dash"/>
            <a:miter lim="800000"/>
            <a:headEnd/>
            <a:tailEnd/>
          </a:ln>
        </p:spPr>
        <p:txBody>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专利诉讼应对</a:t>
            </a:r>
            <a:endParaRPr kumimoji="1" lang="en-US" altLang="zh-CN" sz="12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诉讼</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谈判</a:t>
            </a:r>
            <a:endParaRPr kumimoji="1" lang="en-US" altLang="zh-CN"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228600" marR="0" lvl="0" indent="-228600" algn="l" defTabSz="457200" rtl="0" eaLnBrk="1" fontAlgn="auto" latinLnBrk="0" hangingPunct="1">
              <a:lnSpc>
                <a:spcPct val="150000"/>
              </a:lnSpc>
              <a:spcBef>
                <a:spcPts val="0"/>
              </a:spcBef>
              <a:spcAft>
                <a:spcPts val="0"/>
              </a:spcAft>
              <a:buClrTx/>
              <a:buSzTx/>
              <a:buFontTx/>
              <a:buAutoNum type="arabicPeriod"/>
              <a:tabLst/>
              <a:defRPr/>
            </a:pPr>
            <a:r>
              <a:rPr kumimoji="1" lang="zh-CN" altLang="en-US" sz="1200" b="0"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商业应对</a:t>
            </a:r>
          </a:p>
        </p:txBody>
      </p:sp>
      <p:sp>
        <p:nvSpPr>
          <p:cNvPr id="24" name="object 7">
            <a:extLst>
              <a:ext uri="{FF2B5EF4-FFF2-40B4-BE49-F238E27FC236}">
                <a16:creationId xmlns:a16="http://schemas.microsoft.com/office/drawing/2014/main" id="{8BE2ED5A-EF74-4D1B-983C-9DA4E08DCB2C}"/>
              </a:ext>
            </a:extLst>
          </p:cNvPr>
          <p:cNvSpPr txBox="1"/>
          <p:nvPr/>
        </p:nvSpPr>
        <p:spPr>
          <a:xfrm>
            <a:off x="788348" y="354676"/>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IP</a:t>
            </a:r>
            <a:r>
              <a:rPr kumimoji="0" lang="zh-CN" altLang="en-US"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rPr>
              <a:t>全流程管理地图</a:t>
            </a:r>
            <a:endParaRPr kumimoji="0" sz="32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Tree>
    <p:extLst>
      <p:ext uri="{BB962C8B-B14F-4D97-AF65-F5344CB8AC3E}">
        <p14:creationId xmlns:p14="http://schemas.microsoft.com/office/powerpoint/2010/main" val="41116209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C553C05-D38C-42A5-BA1E-BD6219E29655}"/>
              </a:ext>
            </a:extLst>
          </p:cNvPr>
          <p:cNvSpPr txBox="1"/>
          <p:nvPr/>
        </p:nvSpPr>
        <p:spPr>
          <a:xfrm>
            <a:off x="675605" y="1054164"/>
            <a:ext cx="1029292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480"/>
              </a:spcBef>
              <a:spcAft>
                <a:spcPts val="0"/>
              </a:spcAft>
              <a:buClrTx/>
              <a:buSzTx/>
              <a:buFontTx/>
              <a:buNone/>
              <a:tabLst/>
              <a:defRPr/>
            </a:pPr>
            <a:r>
              <a:rPr kumimoji="0" lang="zh-CN" altLang="en-US" sz="1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rPr>
              <a:t>以开放的接口能力，与企业现有业务系统互联互通，实现全球专利信息共享和流程融合</a:t>
            </a:r>
            <a:endParaRPr kumimoji="0" lang="en-US" altLang="zh-CN" sz="1800" b="1" i="0" u="none" strike="noStrike" kern="1200" cap="none" spc="0" normalizeH="0" baseline="0" noProof="0" dirty="0">
              <a:ln>
                <a:noFill/>
              </a:ln>
              <a:solidFill>
                <a:srgbClr val="5B9BD5">
                  <a:lumMod val="75000"/>
                </a:srgb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85430CAD-519B-4DE1-84BA-7F5A4450DF25}"/>
              </a:ext>
            </a:extLst>
          </p:cNvPr>
          <p:cNvGrpSpPr/>
          <p:nvPr/>
        </p:nvGrpSpPr>
        <p:grpSpPr>
          <a:xfrm>
            <a:off x="757694" y="1662622"/>
            <a:ext cx="11106413" cy="2971547"/>
            <a:chOff x="677792" y="1662622"/>
            <a:chExt cx="11106413" cy="2971547"/>
          </a:xfrm>
        </p:grpSpPr>
        <p:sp>
          <p:nvSpPr>
            <p:cNvPr id="4" name="矩形 3">
              <a:extLst>
                <a:ext uri="{FF2B5EF4-FFF2-40B4-BE49-F238E27FC236}">
                  <a16:creationId xmlns:a16="http://schemas.microsoft.com/office/drawing/2014/main" id="{27972605-98E2-4DE7-80E7-5E16830A1FDD}"/>
                </a:ext>
              </a:extLst>
            </p:cNvPr>
            <p:cNvSpPr/>
            <p:nvPr/>
          </p:nvSpPr>
          <p:spPr>
            <a:xfrm>
              <a:off x="2350475" y="3236156"/>
              <a:ext cx="7145596" cy="1398013"/>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2FE1C234-1AD3-452E-8973-0E8D229FEE06}"/>
                </a:ext>
              </a:extLst>
            </p:cNvPr>
            <p:cNvSpPr/>
            <p:nvPr/>
          </p:nvSpPr>
          <p:spPr>
            <a:xfrm>
              <a:off x="7253230" y="3368190"/>
              <a:ext cx="2103040" cy="6537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OA/PLM/HRM/FM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400" dirty="0">
                  <a:solidFill>
                    <a:sysClr val="windowText" lastClr="000000"/>
                  </a:solidFill>
                  <a:latin typeface="微软雅黑" panose="020B0503020204020204" pitchFamily="34" charset="-122"/>
                  <a:ea typeface="微软雅黑" panose="020B0503020204020204" pitchFamily="34" charset="-122"/>
                </a:rPr>
                <a:t>PM/</a:t>
              </a:r>
              <a:r>
                <a:rPr kumimoji="1" lang="zh-CN" altLang="en-US" sz="1400" dirty="0">
                  <a:solidFill>
                    <a:sysClr val="windowText" lastClr="000000"/>
                  </a:solidFill>
                  <a:latin typeface="微软雅黑" panose="020B0503020204020204" pitchFamily="34" charset="-122"/>
                  <a:ea typeface="微软雅黑" panose="020B0503020204020204" pitchFamily="34" charset="-122"/>
                </a:rPr>
                <a:t>全球</a:t>
              </a:r>
              <a:r>
                <a:rPr kumimoji="1" lang="en-US" altLang="zh-CN" sz="1400" dirty="0">
                  <a:solidFill>
                    <a:sysClr val="windowText" lastClr="000000"/>
                  </a:solidFill>
                  <a:latin typeface="微软雅黑" panose="020B0503020204020204" pitchFamily="34" charset="-122"/>
                  <a:ea typeface="微软雅黑" panose="020B0503020204020204" pitchFamily="34" charset="-122"/>
                </a:rPr>
                <a:t>IP</a:t>
              </a:r>
              <a:r>
                <a:rPr kumimoji="1" lang="zh-CN" altLang="en-US" sz="1400" dirty="0">
                  <a:solidFill>
                    <a:sysClr val="windowText" lastClr="000000"/>
                  </a:solidFill>
                  <a:latin typeface="微软雅黑" panose="020B0503020204020204" pitchFamily="34" charset="-122"/>
                  <a:ea typeface="微软雅黑" panose="020B0503020204020204" pitchFamily="34" charset="-122"/>
                </a:rPr>
                <a:t>系统等</a:t>
              </a:r>
              <a:endParaRPr kumimoji="1" lang="zh-CN" altLang="en-US"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sp>
          <p:nvSpPr>
            <p:cNvPr id="6" name="矩形 5">
              <a:extLst>
                <a:ext uri="{FF2B5EF4-FFF2-40B4-BE49-F238E27FC236}">
                  <a16:creationId xmlns:a16="http://schemas.microsoft.com/office/drawing/2014/main" id="{C5223C52-A4A5-4562-AE5A-9EF8E8978EDB}"/>
                </a:ext>
              </a:extLst>
            </p:cNvPr>
            <p:cNvSpPr/>
            <p:nvPr/>
          </p:nvSpPr>
          <p:spPr>
            <a:xfrm>
              <a:off x="2350475" y="2201210"/>
              <a:ext cx="9387839" cy="90280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B49AFBE6-27D7-458F-98B7-D8173368D5FE}"/>
                </a:ext>
              </a:extLst>
            </p:cNvPr>
            <p:cNvSpPr/>
            <p:nvPr/>
          </p:nvSpPr>
          <p:spPr>
            <a:xfrm>
              <a:off x="4340448" y="3336910"/>
              <a:ext cx="2238166" cy="67118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rPr>
                <a:t>知识产权管理系统</a:t>
              </a:r>
              <a:endParaRPr kumimoji="1" lang="en-US" altLang="zh-CN" sz="1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rPr>
                <a:t>Innosnap</a:t>
              </a:r>
              <a:endParaRPr kumimoji="1" lang="zh-CN" altLang="en-US" sz="1400" b="1" i="0" u="none" strike="noStrike" kern="1200" cap="none" spc="0" normalizeH="0" baseline="0" noProof="0" dirty="0">
                <a:ln w="0"/>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FE7B61D7-B519-4C76-9DC9-B2A4813A2F76}"/>
                </a:ext>
              </a:extLst>
            </p:cNvPr>
            <p:cNvSpPr/>
            <p:nvPr/>
          </p:nvSpPr>
          <p:spPr>
            <a:xfrm>
              <a:off x="9910908" y="2493779"/>
              <a:ext cx="1742055" cy="5319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文本框 8">
              <a:extLst>
                <a:ext uri="{FF2B5EF4-FFF2-40B4-BE49-F238E27FC236}">
                  <a16:creationId xmlns:a16="http://schemas.microsoft.com/office/drawing/2014/main" id="{BB966733-1FF9-49DC-8A78-AD2C9D14B4F0}"/>
                </a:ext>
              </a:extLst>
            </p:cNvPr>
            <p:cNvSpPr txBox="1"/>
            <p:nvPr/>
          </p:nvSpPr>
          <p:spPr>
            <a:xfrm>
              <a:off x="9984030" y="2663037"/>
              <a:ext cx="1595812"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FTO                </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应诉</a:t>
              </a:r>
            </a:p>
          </p:txBody>
        </p:sp>
        <p:sp>
          <p:nvSpPr>
            <p:cNvPr id="10" name="右箭头 25">
              <a:extLst>
                <a:ext uri="{FF2B5EF4-FFF2-40B4-BE49-F238E27FC236}">
                  <a16:creationId xmlns:a16="http://schemas.microsoft.com/office/drawing/2014/main" id="{62EFE45F-0FE9-4B62-A165-455D9DDD70A4}"/>
                </a:ext>
              </a:extLst>
            </p:cNvPr>
            <p:cNvSpPr/>
            <p:nvPr/>
          </p:nvSpPr>
          <p:spPr>
            <a:xfrm>
              <a:off x="10575219" y="2680270"/>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矩形 10">
              <a:extLst>
                <a:ext uri="{FF2B5EF4-FFF2-40B4-BE49-F238E27FC236}">
                  <a16:creationId xmlns:a16="http://schemas.microsoft.com/office/drawing/2014/main" id="{C9A762D6-48B9-4A03-A9E7-62F2E440EB9C}"/>
                </a:ext>
              </a:extLst>
            </p:cNvPr>
            <p:cNvSpPr/>
            <p:nvPr/>
          </p:nvSpPr>
          <p:spPr>
            <a:xfrm>
              <a:off x="6471829" y="2493779"/>
              <a:ext cx="3352986" cy="5319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CA0B510D-9194-4002-BCCE-360A84AC020D}"/>
                </a:ext>
              </a:extLst>
            </p:cNvPr>
            <p:cNvSpPr txBox="1"/>
            <p:nvPr/>
          </p:nvSpPr>
          <p:spPr>
            <a:xfrm>
              <a:off x="6557922" y="2656542"/>
              <a:ext cx="810519"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获权</a:t>
              </a:r>
            </a:p>
          </p:txBody>
        </p:sp>
        <p:sp>
          <p:nvSpPr>
            <p:cNvPr id="13" name="文本框 12">
              <a:extLst>
                <a:ext uri="{FF2B5EF4-FFF2-40B4-BE49-F238E27FC236}">
                  <a16:creationId xmlns:a16="http://schemas.microsoft.com/office/drawing/2014/main" id="{6295FA35-26E0-42F3-B991-40AF2D251D8B}"/>
                </a:ext>
              </a:extLst>
            </p:cNvPr>
            <p:cNvSpPr txBox="1"/>
            <p:nvPr/>
          </p:nvSpPr>
          <p:spPr>
            <a:xfrm>
              <a:off x="9001970" y="2508440"/>
              <a:ext cx="91593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运营</a:t>
              </a:r>
            </a:p>
          </p:txBody>
        </p:sp>
        <p:sp>
          <p:nvSpPr>
            <p:cNvPr id="14" name="文本框 13">
              <a:extLst>
                <a:ext uri="{FF2B5EF4-FFF2-40B4-BE49-F238E27FC236}">
                  <a16:creationId xmlns:a16="http://schemas.microsoft.com/office/drawing/2014/main" id="{E5DB8C7F-5E1D-4BCF-984D-602CD28E90B7}"/>
                </a:ext>
              </a:extLst>
            </p:cNvPr>
            <p:cNvSpPr txBox="1"/>
            <p:nvPr/>
          </p:nvSpPr>
          <p:spPr>
            <a:xfrm>
              <a:off x="7710919" y="2656542"/>
              <a:ext cx="103284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资产管理</a:t>
              </a:r>
            </a:p>
          </p:txBody>
        </p:sp>
        <p:sp>
          <p:nvSpPr>
            <p:cNvPr id="15" name="右箭头 25">
              <a:extLst>
                <a:ext uri="{FF2B5EF4-FFF2-40B4-BE49-F238E27FC236}">
                  <a16:creationId xmlns:a16="http://schemas.microsoft.com/office/drawing/2014/main" id="{0949F2C5-DFE2-483A-9CFB-0086F9EA4971}"/>
                </a:ext>
              </a:extLst>
            </p:cNvPr>
            <p:cNvSpPr/>
            <p:nvPr/>
          </p:nvSpPr>
          <p:spPr>
            <a:xfrm>
              <a:off x="7370505" y="2674626"/>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右箭头 25">
              <a:extLst>
                <a:ext uri="{FF2B5EF4-FFF2-40B4-BE49-F238E27FC236}">
                  <a16:creationId xmlns:a16="http://schemas.microsoft.com/office/drawing/2014/main" id="{D69AC749-157E-4032-B6DA-1AC08D0B8DD0}"/>
                </a:ext>
              </a:extLst>
            </p:cNvPr>
            <p:cNvSpPr/>
            <p:nvPr/>
          </p:nvSpPr>
          <p:spPr>
            <a:xfrm>
              <a:off x="8727797" y="2674626"/>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B888627F-79E9-4CB2-B9DC-9F3E7AB9A937}"/>
                </a:ext>
              </a:extLst>
            </p:cNvPr>
            <p:cNvSpPr txBox="1"/>
            <p:nvPr/>
          </p:nvSpPr>
          <p:spPr>
            <a:xfrm>
              <a:off x="9001970" y="2790522"/>
              <a:ext cx="915931"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维权</a:t>
              </a:r>
            </a:p>
          </p:txBody>
        </p:sp>
        <p:sp>
          <p:nvSpPr>
            <p:cNvPr id="18" name="矩形 17">
              <a:extLst>
                <a:ext uri="{FF2B5EF4-FFF2-40B4-BE49-F238E27FC236}">
                  <a16:creationId xmlns:a16="http://schemas.microsoft.com/office/drawing/2014/main" id="{62B42367-02CC-497F-B526-45431752AFA9}"/>
                </a:ext>
              </a:extLst>
            </p:cNvPr>
            <p:cNvSpPr/>
            <p:nvPr/>
          </p:nvSpPr>
          <p:spPr>
            <a:xfrm>
              <a:off x="4318744" y="4098585"/>
              <a:ext cx="5037526" cy="415498"/>
            </a:xfrm>
            <a:prstGeom prst="rect">
              <a:avLst/>
            </a:prstGeom>
            <a:ln w="12700">
              <a:solidFill>
                <a:schemeClr val="tx1"/>
              </a:solidFill>
            </a:ln>
          </p:spPr>
          <p:txBody>
            <a:bodyPr wrap="square">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Enterprise IT Infrastructure</a:t>
              </a:r>
              <a:endParaRPr kumimoji="1" lang="zh-CN" altLang="en-US"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p:txBody>
        </p:sp>
        <p:cxnSp>
          <p:nvCxnSpPr>
            <p:cNvPr id="19" name="直接连接符 18">
              <a:extLst>
                <a:ext uri="{FF2B5EF4-FFF2-40B4-BE49-F238E27FC236}">
                  <a16:creationId xmlns:a16="http://schemas.microsoft.com/office/drawing/2014/main" id="{FF11D93C-335F-4DC3-838F-0D8382C6E432}"/>
                </a:ext>
              </a:extLst>
            </p:cNvPr>
            <p:cNvCxnSpPr>
              <a:cxnSpLocks/>
            </p:cNvCxnSpPr>
            <p:nvPr/>
          </p:nvCxnSpPr>
          <p:spPr>
            <a:xfrm>
              <a:off x="1907763" y="3165484"/>
              <a:ext cx="987644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BA8344A-5272-4231-9281-B87B23AEEFE6}"/>
                </a:ext>
              </a:extLst>
            </p:cNvPr>
            <p:cNvSpPr txBox="1"/>
            <p:nvPr/>
          </p:nvSpPr>
          <p:spPr>
            <a:xfrm>
              <a:off x="1784685" y="3667237"/>
              <a:ext cx="54373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a:t>
              </a:r>
            </a:p>
          </p:txBody>
        </p:sp>
        <p:sp>
          <p:nvSpPr>
            <p:cNvPr id="21" name="文本框 20">
              <a:extLst>
                <a:ext uri="{FF2B5EF4-FFF2-40B4-BE49-F238E27FC236}">
                  <a16:creationId xmlns:a16="http://schemas.microsoft.com/office/drawing/2014/main" id="{20D36685-853F-4131-88C1-93228143B41C}"/>
                </a:ext>
              </a:extLst>
            </p:cNvPr>
            <p:cNvSpPr txBox="1"/>
            <p:nvPr/>
          </p:nvSpPr>
          <p:spPr>
            <a:xfrm>
              <a:off x="3683147" y="2213800"/>
              <a:ext cx="1151657"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R&amp;D</a:t>
              </a:r>
              <a:endPar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 name="矩形 21">
              <a:extLst>
                <a:ext uri="{FF2B5EF4-FFF2-40B4-BE49-F238E27FC236}">
                  <a16:creationId xmlns:a16="http://schemas.microsoft.com/office/drawing/2014/main" id="{5E56B19E-2C8D-43F8-9D2B-2A62576390B6}"/>
                </a:ext>
              </a:extLst>
            </p:cNvPr>
            <p:cNvSpPr/>
            <p:nvPr/>
          </p:nvSpPr>
          <p:spPr>
            <a:xfrm>
              <a:off x="677792" y="1662622"/>
              <a:ext cx="11060521" cy="47525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企业创新与知识产权战略</a:t>
              </a:r>
            </a:p>
          </p:txBody>
        </p:sp>
        <p:sp>
          <p:nvSpPr>
            <p:cNvPr id="23" name="文本框 22">
              <a:extLst>
                <a:ext uri="{FF2B5EF4-FFF2-40B4-BE49-F238E27FC236}">
                  <a16:creationId xmlns:a16="http://schemas.microsoft.com/office/drawing/2014/main" id="{F89802FB-BF05-44B2-A0FB-A2C1BBF45FB6}"/>
                </a:ext>
              </a:extLst>
            </p:cNvPr>
            <p:cNvSpPr txBox="1"/>
            <p:nvPr/>
          </p:nvSpPr>
          <p:spPr>
            <a:xfrm>
              <a:off x="8784063" y="2213800"/>
              <a:ext cx="520410"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IP</a:t>
              </a:r>
              <a:endParaRPr kumimoji="1"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矩形 23">
              <a:extLst>
                <a:ext uri="{FF2B5EF4-FFF2-40B4-BE49-F238E27FC236}">
                  <a16:creationId xmlns:a16="http://schemas.microsoft.com/office/drawing/2014/main" id="{45B8D0BD-6BE3-41A8-9AFF-5EB6942E689D}"/>
                </a:ext>
              </a:extLst>
            </p:cNvPr>
            <p:cNvSpPr/>
            <p:nvPr/>
          </p:nvSpPr>
          <p:spPr>
            <a:xfrm>
              <a:off x="2490222" y="2493779"/>
              <a:ext cx="3895224" cy="5058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4707A0EE-042E-4D76-9888-93CDED4F5D30}"/>
                </a:ext>
              </a:extLst>
            </p:cNvPr>
            <p:cNvSpPr txBox="1"/>
            <p:nvPr/>
          </p:nvSpPr>
          <p:spPr>
            <a:xfrm>
              <a:off x="2511718" y="2628959"/>
              <a:ext cx="4019125"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技术规划                     前沿技术研发              产品开发</a:t>
              </a:r>
            </a:p>
          </p:txBody>
        </p:sp>
        <p:sp>
          <p:nvSpPr>
            <p:cNvPr id="26" name="右箭头 25">
              <a:extLst>
                <a:ext uri="{FF2B5EF4-FFF2-40B4-BE49-F238E27FC236}">
                  <a16:creationId xmlns:a16="http://schemas.microsoft.com/office/drawing/2014/main" id="{3567E551-9616-46BA-96E6-01B6687753AF}"/>
                </a:ext>
              </a:extLst>
            </p:cNvPr>
            <p:cNvSpPr/>
            <p:nvPr/>
          </p:nvSpPr>
          <p:spPr>
            <a:xfrm>
              <a:off x="3495099" y="2656145"/>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右箭头 25">
              <a:extLst>
                <a:ext uri="{FF2B5EF4-FFF2-40B4-BE49-F238E27FC236}">
                  <a16:creationId xmlns:a16="http://schemas.microsoft.com/office/drawing/2014/main" id="{11F8FED2-469C-471E-B66A-3F5F474994FA}"/>
                </a:ext>
              </a:extLst>
            </p:cNvPr>
            <p:cNvSpPr/>
            <p:nvPr/>
          </p:nvSpPr>
          <p:spPr>
            <a:xfrm>
              <a:off x="5163676" y="2656145"/>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矩形 27">
              <a:extLst>
                <a:ext uri="{FF2B5EF4-FFF2-40B4-BE49-F238E27FC236}">
                  <a16:creationId xmlns:a16="http://schemas.microsoft.com/office/drawing/2014/main" id="{06EA2FC2-CA9F-4384-A29B-7B7C22D27CB8}"/>
                </a:ext>
              </a:extLst>
            </p:cNvPr>
            <p:cNvSpPr/>
            <p:nvPr/>
          </p:nvSpPr>
          <p:spPr>
            <a:xfrm>
              <a:off x="10212610" y="3364588"/>
              <a:ext cx="1525704" cy="11494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第三方系统</a:t>
              </a:r>
            </a:p>
          </p:txBody>
        </p:sp>
        <p:sp>
          <p:nvSpPr>
            <p:cNvPr id="29" name="右箭头 25">
              <a:extLst>
                <a:ext uri="{FF2B5EF4-FFF2-40B4-BE49-F238E27FC236}">
                  <a16:creationId xmlns:a16="http://schemas.microsoft.com/office/drawing/2014/main" id="{B48F8DB7-1980-4EBE-97BA-1A12ED581CB8}"/>
                </a:ext>
              </a:extLst>
            </p:cNvPr>
            <p:cNvSpPr/>
            <p:nvPr/>
          </p:nvSpPr>
          <p:spPr>
            <a:xfrm>
              <a:off x="6732289" y="3389628"/>
              <a:ext cx="360000" cy="252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0" name="右箭头 25">
              <a:extLst>
                <a:ext uri="{FF2B5EF4-FFF2-40B4-BE49-F238E27FC236}">
                  <a16:creationId xmlns:a16="http://schemas.microsoft.com/office/drawing/2014/main" id="{C7393EB4-22E3-4691-A97F-19B6B66072B5}"/>
                </a:ext>
              </a:extLst>
            </p:cNvPr>
            <p:cNvSpPr/>
            <p:nvPr/>
          </p:nvSpPr>
          <p:spPr>
            <a:xfrm rot="10800000">
              <a:off x="6685834" y="3589673"/>
              <a:ext cx="360000" cy="252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B7095D43-B6BF-434B-B856-D418114558FD}"/>
                </a:ext>
              </a:extLst>
            </p:cNvPr>
            <p:cNvSpPr txBox="1"/>
            <p:nvPr/>
          </p:nvSpPr>
          <p:spPr>
            <a:xfrm>
              <a:off x="6697471" y="3774999"/>
              <a:ext cx="4331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API</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2" name="右箭头 25">
              <a:extLst>
                <a:ext uri="{FF2B5EF4-FFF2-40B4-BE49-F238E27FC236}">
                  <a16:creationId xmlns:a16="http://schemas.microsoft.com/office/drawing/2014/main" id="{062D4175-45D1-4B03-B99E-3E6FE06FF144}"/>
                </a:ext>
              </a:extLst>
            </p:cNvPr>
            <p:cNvSpPr/>
            <p:nvPr/>
          </p:nvSpPr>
          <p:spPr>
            <a:xfrm>
              <a:off x="9681683" y="3635325"/>
              <a:ext cx="360000" cy="252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3" name="右箭头 25">
              <a:extLst>
                <a:ext uri="{FF2B5EF4-FFF2-40B4-BE49-F238E27FC236}">
                  <a16:creationId xmlns:a16="http://schemas.microsoft.com/office/drawing/2014/main" id="{F1C5B411-5ADC-49A6-BA5A-16AEBE35CA36}"/>
                </a:ext>
              </a:extLst>
            </p:cNvPr>
            <p:cNvSpPr/>
            <p:nvPr/>
          </p:nvSpPr>
          <p:spPr>
            <a:xfrm rot="10800000">
              <a:off x="9651270" y="3869874"/>
              <a:ext cx="360000" cy="252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4" name="文本框 33">
              <a:extLst>
                <a:ext uri="{FF2B5EF4-FFF2-40B4-BE49-F238E27FC236}">
                  <a16:creationId xmlns:a16="http://schemas.microsoft.com/office/drawing/2014/main" id="{64603C88-AD65-4C14-9162-27E25DED7C07}"/>
                </a:ext>
              </a:extLst>
            </p:cNvPr>
            <p:cNvSpPr txBox="1"/>
            <p:nvPr/>
          </p:nvSpPr>
          <p:spPr>
            <a:xfrm>
              <a:off x="9645655" y="4058986"/>
              <a:ext cx="433132" cy="27699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API</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35" name="矩形 34">
              <a:extLst>
                <a:ext uri="{FF2B5EF4-FFF2-40B4-BE49-F238E27FC236}">
                  <a16:creationId xmlns:a16="http://schemas.microsoft.com/office/drawing/2014/main" id="{BCD15885-5E1E-4C62-B1B6-5F3E9702279F}"/>
                </a:ext>
              </a:extLst>
            </p:cNvPr>
            <p:cNvSpPr/>
            <p:nvPr/>
          </p:nvSpPr>
          <p:spPr>
            <a:xfrm>
              <a:off x="693976" y="2201211"/>
              <a:ext cx="1081493" cy="24329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咨询服务</a:t>
              </a:r>
            </a:p>
          </p:txBody>
        </p:sp>
        <p:sp>
          <p:nvSpPr>
            <p:cNvPr id="36" name="文本框 35">
              <a:extLst>
                <a:ext uri="{FF2B5EF4-FFF2-40B4-BE49-F238E27FC236}">
                  <a16:creationId xmlns:a16="http://schemas.microsoft.com/office/drawing/2014/main" id="{4445C02E-2956-42A6-AE99-4751814AE1A2}"/>
                </a:ext>
              </a:extLst>
            </p:cNvPr>
            <p:cNvSpPr txBox="1"/>
            <p:nvPr/>
          </p:nvSpPr>
          <p:spPr>
            <a:xfrm>
              <a:off x="1784685" y="2469309"/>
              <a:ext cx="543739" cy="3077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a:t>
              </a:r>
            </a:p>
          </p:txBody>
        </p:sp>
        <p:sp>
          <p:nvSpPr>
            <p:cNvPr id="37" name="矩形 36">
              <a:extLst>
                <a:ext uri="{FF2B5EF4-FFF2-40B4-BE49-F238E27FC236}">
                  <a16:creationId xmlns:a16="http://schemas.microsoft.com/office/drawing/2014/main" id="{1BF913B2-C06E-4B66-A585-AF49D2F52B24}"/>
                </a:ext>
              </a:extLst>
            </p:cNvPr>
            <p:cNvSpPr/>
            <p:nvPr/>
          </p:nvSpPr>
          <p:spPr>
            <a:xfrm>
              <a:off x="2495889" y="3333688"/>
              <a:ext cx="1212805" cy="118039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检索系统</a:t>
              </a:r>
              <a:endParaRPr kumimoji="1" lang="en-US" altLang="zh-CN"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分析系统</a:t>
              </a:r>
            </a:p>
            <a:p>
              <a:pPr marL="0" marR="0" lvl="0" indent="0" algn="ctr" defTabSz="4572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cs typeface="+mn-cs"/>
                </a:rPr>
                <a:t>智慧芽学院</a:t>
              </a:r>
            </a:p>
          </p:txBody>
        </p:sp>
        <p:sp>
          <p:nvSpPr>
            <p:cNvPr id="38" name="右箭头 25">
              <a:extLst>
                <a:ext uri="{FF2B5EF4-FFF2-40B4-BE49-F238E27FC236}">
                  <a16:creationId xmlns:a16="http://schemas.microsoft.com/office/drawing/2014/main" id="{5D707F72-F271-4D6F-B5E0-02087A5DA541}"/>
                </a:ext>
              </a:extLst>
            </p:cNvPr>
            <p:cNvSpPr/>
            <p:nvPr/>
          </p:nvSpPr>
          <p:spPr>
            <a:xfrm>
              <a:off x="3833189" y="3683821"/>
              <a:ext cx="360000" cy="25200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a:extLst>
                <a:ext uri="{FF2B5EF4-FFF2-40B4-BE49-F238E27FC236}">
                  <a16:creationId xmlns:a16="http://schemas.microsoft.com/office/drawing/2014/main" id="{96A0E771-DD84-4708-9BB3-D50C6BEFFA13}"/>
                </a:ext>
              </a:extLst>
            </p:cNvPr>
            <p:cNvSpPr txBox="1"/>
            <p:nvPr/>
          </p:nvSpPr>
          <p:spPr>
            <a:xfrm>
              <a:off x="3773007" y="3896970"/>
              <a:ext cx="484428"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API</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40" name="右箭头 25">
              <a:extLst>
                <a:ext uri="{FF2B5EF4-FFF2-40B4-BE49-F238E27FC236}">
                  <a16:creationId xmlns:a16="http://schemas.microsoft.com/office/drawing/2014/main" id="{2553A8A1-982D-4DC3-ABB5-74966A369C06}"/>
                </a:ext>
              </a:extLst>
            </p:cNvPr>
            <p:cNvSpPr/>
            <p:nvPr/>
          </p:nvSpPr>
          <p:spPr>
            <a:xfrm>
              <a:off x="1902202" y="2716527"/>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右箭头 25">
              <a:extLst>
                <a:ext uri="{FF2B5EF4-FFF2-40B4-BE49-F238E27FC236}">
                  <a16:creationId xmlns:a16="http://schemas.microsoft.com/office/drawing/2014/main" id="{0614D34C-727A-49E2-A8E1-D48918AB8094}"/>
                </a:ext>
              </a:extLst>
            </p:cNvPr>
            <p:cNvSpPr/>
            <p:nvPr/>
          </p:nvSpPr>
          <p:spPr>
            <a:xfrm>
              <a:off x="1902202" y="3921002"/>
              <a:ext cx="360000" cy="252000"/>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2" name="文本框 41">
            <a:extLst>
              <a:ext uri="{FF2B5EF4-FFF2-40B4-BE49-F238E27FC236}">
                <a16:creationId xmlns:a16="http://schemas.microsoft.com/office/drawing/2014/main" id="{B044FCCA-1CF2-4589-9EEF-35AF738C65B1}"/>
              </a:ext>
            </a:extLst>
          </p:cNvPr>
          <p:cNvSpPr txBox="1"/>
          <p:nvPr/>
        </p:nvSpPr>
        <p:spPr>
          <a:xfrm>
            <a:off x="683694" y="4754980"/>
            <a:ext cx="11048732" cy="1569660"/>
          </a:xfrm>
          <a:prstGeom prst="rect">
            <a:avLst/>
          </a:prstGeom>
          <a:noFill/>
        </p:spPr>
        <p:txBody>
          <a:bodyPr wrap="square" rtlCol="0">
            <a:spAutoFit/>
          </a:bodyPr>
          <a:lstStyle/>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1. </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通过</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API</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与企业全球研发据点的专利管理系统互联互通，实现全球专利管理与信息共享（全球化发展的公司）</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endParaRP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2. </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与业务系统（</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PLM</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ERP</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等）和职能系统（</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HRM</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OA</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FMS</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）互联互通，实现跨部门流程协同</a:t>
            </a:r>
            <a:endPar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endParaRPr>
          </a:p>
          <a:p>
            <a:pPr marL="0" marR="0" lvl="0" indent="0" algn="l" defTabSz="457200" rtl="0" eaLnBrk="1" fontAlgn="auto" latinLnBrk="0" hangingPunct="1">
              <a:lnSpc>
                <a:spcPct val="2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3. </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与智慧芽现有强大的云端产品组合打通（单向），从而实现创新与</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IP</a:t>
            </a:r>
            <a:r>
              <a:rPr kumimoji="0" lang="zh-CN" altLang="en-US"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一站式解决方案</a:t>
            </a:r>
            <a:r>
              <a:rPr kumimoji="0" lang="en-US" altLang="zh-CN" sz="16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Calibri" panose="020F0502020204030204" pitchFamily="34" charset="0"/>
              </a:rPr>
              <a:t>    </a:t>
            </a:r>
          </a:p>
        </p:txBody>
      </p:sp>
      <p:sp>
        <p:nvSpPr>
          <p:cNvPr id="43" name="object 7">
            <a:extLst>
              <a:ext uri="{FF2B5EF4-FFF2-40B4-BE49-F238E27FC236}">
                <a16:creationId xmlns:a16="http://schemas.microsoft.com/office/drawing/2014/main" id="{285FDF62-F498-49A1-B2D3-56DD221B6EAB}"/>
              </a:ext>
            </a:extLst>
          </p:cNvPr>
          <p:cNvSpPr txBox="1"/>
          <p:nvPr/>
        </p:nvSpPr>
        <p:spPr>
          <a:xfrm>
            <a:off x="773878" y="338234"/>
            <a:ext cx="7867856" cy="492443"/>
          </a:xfrm>
          <a:prstGeom prst="rect">
            <a:avLst/>
          </a:prstGeom>
        </p:spPr>
        <p:txBody>
          <a:bodyPr vert="horz" wrap="square" lIns="0" tIns="0" rIns="0" bIns="0" rtlCol="0">
            <a:spAutoFit/>
          </a:bodyPr>
          <a:lstStyle/>
          <a:p>
            <a:pPr marL="12315"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rPr>
              <a:t>跨系统集成</a:t>
            </a:r>
            <a:endParaRPr kumimoji="0" sz="3200" b="1" i="0" u="none" strike="noStrike" kern="1200" cap="none" spc="0" normalizeH="0" baseline="0" noProof="0" dirty="0">
              <a:ln>
                <a:noFill/>
              </a:ln>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Tree>
    <p:extLst>
      <p:ext uri="{BB962C8B-B14F-4D97-AF65-F5344CB8AC3E}">
        <p14:creationId xmlns:p14="http://schemas.microsoft.com/office/powerpoint/2010/main" val="33935756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09</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536779" y="2546430"/>
            <a:ext cx="9307975" cy="584775"/>
          </a:xfrm>
          <a:prstGeom prst="rect">
            <a:avLst/>
          </a:prstGeom>
          <a:noFill/>
        </p:spPr>
        <p:txBody>
          <a:bodyPr wrap="square" rtlCol="0">
            <a:spAutoFit/>
          </a:bodyPr>
          <a:lstStyle/>
          <a:p>
            <a:r>
              <a:rPr lang="zh-CN" altLang="en-US" sz="3200" b="1" spc="-5" dirty="0">
                <a:latin typeface="微软雅黑" panose="020B0503020204020204" pitchFamily="34" charset="-122"/>
                <a:ea typeface="微软雅黑" panose="020B0503020204020204" pitchFamily="34" charset="-122"/>
                <a:cs typeface="Arial" panose="020B0604020202020204" pitchFamily="34" charset="0"/>
                <a:sym typeface="+mn-lt"/>
              </a:rPr>
              <a:t>智慧芽的优势</a:t>
            </a:r>
            <a:endParaRPr lang="en-GB" altLang="zh-CN" sz="3200" b="1" spc="-5" dirty="0">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4041943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669346" y="1982462"/>
            <a:ext cx="3789638" cy="3932230"/>
          </a:xfrm>
          <a:prstGeom prst="rect">
            <a:avLst/>
          </a:prstGeom>
        </p:spPr>
        <p:txBody>
          <a:bodyPr wrap="square">
            <a:spAutoFit/>
          </a:bodyPr>
          <a:lstStyle/>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成立于2007年，全球员工近</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800</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人。其中中国团队</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50</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0</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人，</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70%</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为技术研发人员</a:t>
            </a: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endParaRPr>
          </a:p>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endParaRPr>
          </a:p>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r>
              <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2015</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年，于全球知识产权生态大会上被评为「 </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2015</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年度</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IPR</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新锐机构</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a:t>
            </a: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endParaRPr>
          </a:p>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endPar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endParaRPr>
          </a:p>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2016年被</a:t>
            </a:r>
            <a:r>
              <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Deloitte</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德勤评选为「</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2016</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亚太最快成长企业前</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50</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强</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a:t>
            </a:r>
            <a:endPar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endParaRPr>
          </a:p>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endPar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endParaRPr>
          </a:p>
          <a:p>
            <a:pPr marL="277090" marR="0" lvl="0" indent="-277090" algn="l" defTabSz="914400" rtl="0" eaLnBrk="1" fontAlgn="auto" latinLnBrk="0" hangingPunct="1">
              <a:lnSpc>
                <a:spcPct val="150000"/>
              </a:lnSpc>
              <a:spcBef>
                <a:spcPts val="0"/>
              </a:spcBef>
              <a:spcAft>
                <a:spcPts val="0"/>
              </a:spcAft>
              <a:buClrTx/>
              <a:buSzTx/>
              <a:buFont typeface="Arial" charset="0"/>
              <a:buChar char="•"/>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与摩拜单车、京东金融等公司获选</a:t>
            </a:r>
            <a:r>
              <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中国企业家</a:t>
            </a:r>
            <a:r>
              <a:rPr kumimoji="0" lang="en-US" altLang="zh-CN"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评选的「</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2017</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年最具成长性新兴企业</a:t>
            </a:r>
            <a:r>
              <a:rPr kumimoji="0" lang="en-US" altLang="zh-CN"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100</a:t>
            </a:r>
            <a:r>
              <a:rPr kumimoji="0" lang="zh-CN" altLang="en-US" sz="1400" b="0" i="0" u="none" strike="noStrike" kern="1200" cap="none" spc="0" normalizeH="0" baseline="0" noProof="0" dirty="0">
                <a:ln>
                  <a:noFill/>
                </a:ln>
                <a:solidFill>
                  <a:srgbClr val="C00000"/>
                </a:solidFill>
                <a:effectLst/>
                <a:uLnTx/>
                <a:uFillTx/>
                <a:latin typeface="STHeiti Light" charset="-122"/>
                <a:ea typeface="STHeiti Light" charset="-122"/>
                <a:cs typeface="STHeiti Light" charset="-122"/>
              </a:rPr>
              <a:t>强</a:t>
            </a:r>
            <a:r>
              <a:rPr kumimoji="0" lang="zh-CN" altLang="en-US" sz="1400" b="0" i="0" u="none" strike="noStrike" kern="1200" cap="none" spc="0" normalizeH="0" baseline="0" noProof="0" dirty="0">
                <a:ln>
                  <a:noFill/>
                </a:ln>
                <a:solidFill>
                  <a:prstClr val="black">
                    <a:lumMod val="50000"/>
                    <a:lumOff val="50000"/>
                  </a:prstClr>
                </a:solidFill>
                <a:effectLst/>
                <a:uLnTx/>
                <a:uFillTx/>
                <a:latin typeface="STHeiti Light" charset="-122"/>
                <a:ea typeface="STHeiti Light" charset="-122"/>
                <a:cs typeface="STHeiti Light" charset="-122"/>
              </a:rPr>
              <a:t>」</a:t>
            </a:r>
          </a:p>
        </p:txBody>
      </p:sp>
      <p:pic>
        <p:nvPicPr>
          <p:cNvPr id="13" name="图片 12"/>
          <p:cNvPicPr>
            <a:picLocks noChangeAspect="1"/>
          </p:cNvPicPr>
          <p:nvPr/>
        </p:nvPicPr>
        <p:blipFill>
          <a:blip r:embed="rId4"/>
          <a:stretch>
            <a:fillRect/>
          </a:stretch>
        </p:blipFill>
        <p:spPr>
          <a:xfrm>
            <a:off x="5060795" y="4755952"/>
            <a:ext cx="541629" cy="394106"/>
          </a:xfrm>
          <a:prstGeom prst="rect">
            <a:avLst/>
          </a:prstGeom>
        </p:spPr>
      </p:pic>
      <p:sp>
        <p:nvSpPr>
          <p:cNvPr id="17" name="矩形 16"/>
          <p:cNvSpPr/>
          <p:nvPr/>
        </p:nvSpPr>
        <p:spPr>
          <a:xfrm>
            <a:off x="5559414" y="4992911"/>
            <a:ext cx="6475432" cy="55399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1" u="none" strike="noStrike" kern="1200" cap="none" spc="0" normalizeH="0" baseline="0" noProof="0" dirty="0">
                <a:ln>
                  <a:noFill/>
                </a:ln>
                <a:solidFill>
                  <a:srgbClr val="595959"/>
                </a:solidFill>
                <a:effectLst/>
                <a:uLnTx/>
                <a:uFillTx/>
                <a:latin typeface="华文黑体" panose="02010600040101010101" pitchFamily="2" charset="-122"/>
                <a:ea typeface="华文黑体" panose="02010600040101010101" pitchFamily="2" charset="-122"/>
                <a:cs typeface="华文黑体" panose="02010600040101010101" pitchFamily="2" charset="-122"/>
              </a:rPr>
              <a:t>智慧芽 － 创新情报领域的彭博。</a:t>
            </a:r>
          </a:p>
        </p:txBody>
      </p:sp>
      <p:pic>
        <p:nvPicPr>
          <p:cNvPr id="22" name="图片 21"/>
          <p:cNvPicPr>
            <a:picLocks noChangeAspect="1"/>
          </p:cNvPicPr>
          <p:nvPr/>
        </p:nvPicPr>
        <p:blipFill>
          <a:blip r:embed="rId5"/>
          <a:stretch>
            <a:fillRect/>
          </a:stretch>
        </p:blipFill>
        <p:spPr>
          <a:xfrm>
            <a:off x="11218903" y="6287311"/>
            <a:ext cx="553938" cy="394106"/>
          </a:xfrm>
          <a:prstGeom prst="rect">
            <a:avLst/>
          </a:prstGeom>
        </p:spPr>
      </p:pic>
      <p:sp>
        <p:nvSpPr>
          <p:cNvPr id="11" name="object 7"/>
          <p:cNvSpPr txBox="1"/>
          <p:nvPr/>
        </p:nvSpPr>
        <p:spPr>
          <a:xfrm>
            <a:off x="811738" y="466647"/>
            <a:ext cx="7867856"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关于智慧芽</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272" y="1158342"/>
            <a:ext cx="6968239" cy="3018470"/>
          </a:xfrm>
          <a:prstGeom prst="rect">
            <a:avLst/>
          </a:prstGeom>
        </p:spPr>
      </p:pic>
      <p:sp>
        <p:nvSpPr>
          <p:cNvPr id="21" name="矩形 20"/>
          <p:cNvSpPr/>
          <p:nvPr/>
        </p:nvSpPr>
        <p:spPr>
          <a:xfrm>
            <a:off x="7183344" y="5797712"/>
            <a:ext cx="434124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STHeiti Light" charset="-122"/>
                <a:ea typeface="STHeiti Light" charset="-122"/>
                <a:cs typeface="STHeiti Light" charset="-122"/>
              </a:rPr>
              <a:t>—— 全球最有影响力的财经杂志之一</a:t>
            </a:r>
          </a:p>
        </p:txBody>
      </p:sp>
      <p:pic>
        <p:nvPicPr>
          <p:cNvPr id="2" name="图片 1"/>
          <p:cNvPicPr>
            <a:picLocks noChangeAspect="1"/>
          </p:cNvPicPr>
          <p:nvPr/>
        </p:nvPicPr>
        <p:blipFill rotWithShape="1">
          <a:blip r:embed="rId7">
            <a:extLst>
              <a:ext uri="{28A0092B-C50C-407E-A947-70E740481C1C}">
                <a14:useLocalDpi xmlns:a14="http://schemas.microsoft.com/office/drawing/2010/main" val="0"/>
              </a:ext>
            </a:extLst>
          </a:blip>
          <a:srcRect b="23223"/>
          <a:stretch/>
        </p:blipFill>
        <p:spPr>
          <a:xfrm>
            <a:off x="5548781" y="5594616"/>
            <a:ext cx="1447446" cy="632429"/>
          </a:xfrm>
          <a:prstGeom prst="rect">
            <a:avLst/>
          </a:prstGeom>
        </p:spPr>
      </p:pic>
      <p:sp>
        <p:nvSpPr>
          <p:cNvPr id="4" name="矩形 3">
            <a:extLst>
              <a:ext uri="{FF2B5EF4-FFF2-40B4-BE49-F238E27FC236}">
                <a16:creationId xmlns:a16="http://schemas.microsoft.com/office/drawing/2014/main" id="{AA482183-C286-4E22-9B40-F130FDCDF175}"/>
              </a:ext>
            </a:extLst>
          </p:cNvPr>
          <p:cNvSpPr/>
          <p:nvPr/>
        </p:nvSpPr>
        <p:spPr>
          <a:xfrm>
            <a:off x="696066" y="1317874"/>
            <a:ext cx="38677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5" normalizeH="0" baseline="0" noProof="0" dirty="0">
                <a:ln>
                  <a:noFill/>
                </a:ln>
                <a:solidFill>
                  <a:prstClr val="black">
                    <a:lumMod val="65000"/>
                    <a:lumOff val="35000"/>
                  </a:prstClr>
                </a:solidFill>
                <a:effectLst/>
                <a:uLnTx/>
                <a:uFillTx/>
                <a:latin typeface="华文黑体" panose="02010600040101010101" pitchFamily="2" charset="-122"/>
                <a:ea typeface="华文黑体" panose="02010600040101010101" pitchFamily="2" charset="-122"/>
                <a:cs typeface="华文黑体" panose="02010600040101010101" pitchFamily="2" charset="-122"/>
              </a:rPr>
              <a:t>全球领先的</a:t>
            </a:r>
            <a:r>
              <a:rPr kumimoji="0" lang="zh-CN" altLang="en-US" sz="1800" b="1" i="0" u="none" strike="noStrike" kern="1200" cap="none" spc="-5" normalizeH="0" baseline="0" noProof="0" dirty="0">
                <a:ln>
                  <a:noFill/>
                </a:ln>
                <a:solidFill>
                  <a:srgbClr val="70AD47"/>
                </a:solidFill>
                <a:effectLst/>
                <a:uLnTx/>
                <a:uFillTx/>
                <a:latin typeface="华文黑体" panose="02010600040101010101" pitchFamily="2" charset="-122"/>
                <a:ea typeface="华文黑体" panose="02010600040101010101" pitchFamily="2" charset="-122"/>
                <a:cs typeface="华文黑体" panose="02010600040101010101" pitchFamily="2" charset="-122"/>
              </a:rPr>
              <a:t>互联创新</a:t>
            </a:r>
            <a:r>
              <a:rPr kumimoji="0" lang="zh-CN" altLang="en-US" sz="1800" b="1" i="0" u="none" strike="noStrike" kern="1200" cap="none" spc="-5" normalizeH="0" baseline="0" noProof="0" dirty="0">
                <a:ln>
                  <a:noFill/>
                </a:ln>
                <a:solidFill>
                  <a:prstClr val="black">
                    <a:lumMod val="65000"/>
                    <a:lumOff val="35000"/>
                  </a:prstClr>
                </a:solidFill>
                <a:effectLst/>
                <a:uLnTx/>
                <a:uFillTx/>
                <a:latin typeface="华文黑体" panose="02010600040101010101" pitchFamily="2" charset="-122"/>
                <a:ea typeface="华文黑体" panose="02010600040101010101" pitchFamily="2" charset="-122"/>
                <a:cs typeface="华文黑体" panose="02010600040101010101" pitchFamily="2" charset="-122"/>
              </a:rPr>
              <a:t>解决方案提供商</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等线"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0F1750AA-6FED-49F9-A81B-ED20A5A530ED}"/>
              </a:ext>
            </a:extLst>
          </p:cNvPr>
          <p:cNvSpPr/>
          <p:nvPr/>
        </p:nvSpPr>
        <p:spPr>
          <a:xfrm>
            <a:off x="7183344" y="4229105"/>
            <a:ext cx="22563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sng" strike="noStrike" kern="1200" cap="none" spc="-5" normalizeH="0" baseline="0" noProof="0" dirty="0">
                <a:ln>
                  <a:noFill/>
                </a:ln>
                <a:solidFill>
                  <a:srgbClr val="70AD47"/>
                </a:solidFill>
                <a:effectLst/>
                <a:uLnTx/>
                <a:uFillTx/>
                <a:latin typeface="华文黑体" panose="02010600040101010101" pitchFamily="2" charset="-122"/>
                <a:ea typeface="华文黑体" panose="02010600040101010101" pitchFamily="2" charset="-122"/>
                <a:cs typeface="华文黑体" panose="02010600040101010101" pitchFamily="2" charset="-122"/>
              </a:rPr>
              <a:t>全球运营，技术创新</a:t>
            </a:r>
            <a:endParaRPr kumimoji="0" lang="zh-CN" altLang="en-US" sz="1800" b="1" i="0" u="sng" strike="noStrike" kern="1200" cap="none" spc="0" normalizeH="0" baseline="0" noProof="0" dirty="0">
              <a:ln>
                <a:noFill/>
              </a:ln>
              <a:solidFill>
                <a:srgbClr val="70AD47"/>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025488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2253F9B1-7A70-4D61-9225-614DBF51AD3F}"/>
              </a:ext>
            </a:extLst>
          </p:cNvPr>
          <p:cNvGrpSpPr/>
          <p:nvPr/>
        </p:nvGrpSpPr>
        <p:grpSpPr>
          <a:xfrm>
            <a:off x="0" y="71024"/>
            <a:ext cx="12389420" cy="6858000"/>
            <a:chOff x="0" y="71024"/>
            <a:chExt cx="12389420" cy="6858000"/>
          </a:xfrm>
        </p:grpSpPr>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7943" r="8511"/>
            <a:stretch/>
          </p:blipFill>
          <p:spPr>
            <a:xfrm>
              <a:off x="0" y="71024"/>
              <a:ext cx="12192000" cy="6858000"/>
            </a:xfrm>
            <a:prstGeom prst="rect">
              <a:avLst/>
            </a:prstGeom>
            <a:solidFill>
              <a:schemeClr val="tx1">
                <a:lumMod val="65000"/>
                <a:lumOff val="35000"/>
              </a:schemeClr>
            </a:solidFill>
          </p:spPr>
        </p:pic>
        <p:sp>
          <p:nvSpPr>
            <p:cNvPr id="2" name="object 7"/>
            <p:cNvSpPr txBox="1"/>
            <p:nvPr/>
          </p:nvSpPr>
          <p:spPr>
            <a:xfrm>
              <a:off x="547324" y="5757184"/>
              <a:ext cx="11097351" cy="559961"/>
            </a:xfrm>
            <a:prstGeom prst="rect">
              <a:avLst/>
            </a:prstGeom>
          </p:spPr>
          <p:txBody>
            <a:bodyPr vert="horz"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426" b="0" i="0" u="none" strike="noStrike" kern="0" cap="none" spc="-49" normalizeH="0" baseline="0" noProof="0" dirty="0">
                  <a:ln>
                    <a:noFill/>
                  </a:ln>
                  <a:solidFill>
                    <a:prstClr val="white">
                      <a:lumMod val="85000"/>
                    </a:prstClr>
                  </a:solidFill>
                  <a:effectLst/>
                  <a:uLnTx/>
                  <a:uFillTx/>
                  <a:latin typeface="华文黑体" panose="02010600040101010101" pitchFamily="2" charset="-122"/>
                  <a:ea typeface="华文黑体" panose="02010600040101010101" pitchFamily="2" charset="-122"/>
                  <a:cs typeface="华文黑体" panose="02010600040101010101" pitchFamily="2" charset="-122"/>
                </a:rPr>
                <a:t>智慧芽的互联创新服务遍及全球</a:t>
              </a:r>
              <a:r>
                <a:rPr kumimoji="0" lang="en-US" altLang="zh-CN" sz="2426" b="1" i="0" u="none" strike="noStrike" kern="0" cap="none" spc="-49" normalizeH="0" baseline="0" noProof="0" dirty="0">
                  <a:ln>
                    <a:noFill/>
                  </a:ln>
                  <a:solidFill>
                    <a:prstClr val="white"/>
                  </a:solidFill>
                  <a:effectLst/>
                  <a:uLnTx/>
                  <a:uFillTx/>
                  <a:latin typeface="华文黑体" panose="02010600040101010101" pitchFamily="2" charset="-122"/>
                  <a:ea typeface="华文黑体" panose="02010600040101010101" pitchFamily="2" charset="-122"/>
                  <a:cs typeface="华文黑体" panose="02010600040101010101" pitchFamily="2" charset="-122"/>
                </a:rPr>
                <a:t>50</a:t>
              </a:r>
              <a:r>
                <a:rPr kumimoji="0" lang="zh-CN" altLang="en-US" sz="2426" b="1" i="0" u="none" strike="noStrike" kern="0" cap="none" spc="-49" normalizeH="0" baseline="0" noProof="0" dirty="0">
                  <a:ln>
                    <a:noFill/>
                  </a:ln>
                  <a:solidFill>
                    <a:prstClr val="white"/>
                  </a:solidFill>
                  <a:effectLst/>
                  <a:uLnTx/>
                  <a:uFillTx/>
                  <a:latin typeface="华文黑体" panose="02010600040101010101" pitchFamily="2" charset="-122"/>
                  <a:ea typeface="华文黑体" panose="02010600040101010101" pitchFamily="2" charset="-122"/>
                  <a:cs typeface="华文黑体" panose="02010600040101010101" pitchFamily="2" charset="-122"/>
                </a:rPr>
                <a:t>多</a:t>
              </a:r>
              <a:r>
                <a:rPr kumimoji="0" lang="zh-CN" altLang="en-US" sz="2426" b="0" i="0" u="none" strike="noStrike" kern="0" cap="none" spc="-49" normalizeH="0" baseline="0" noProof="0" dirty="0">
                  <a:ln>
                    <a:noFill/>
                  </a:ln>
                  <a:solidFill>
                    <a:prstClr val="white">
                      <a:lumMod val="85000"/>
                    </a:prstClr>
                  </a:solidFill>
                  <a:effectLst/>
                  <a:uLnTx/>
                  <a:uFillTx/>
                  <a:latin typeface="华文黑体" panose="02010600040101010101" pitchFamily="2" charset="-122"/>
                  <a:ea typeface="华文黑体" panose="02010600040101010101" pitchFamily="2" charset="-122"/>
                  <a:cs typeface="华文黑体" panose="02010600040101010101" pitchFamily="2" charset="-122"/>
                </a:rPr>
                <a:t>个国家的近</a:t>
              </a:r>
              <a:r>
                <a:rPr kumimoji="0" lang="en-US" altLang="zh-CN" sz="2426" b="1" i="0" u="none" strike="noStrike" kern="0" cap="none" spc="-49" normalizeH="0" baseline="0" noProof="0" dirty="0">
                  <a:ln>
                    <a:noFill/>
                  </a:ln>
                  <a:solidFill>
                    <a:prstClr val="white"/>
                  </a:solidFill>
                  <a:effectLst/>
                  <a:uLnTx/>
                  <a:uFillTx/>
                  <a:latin typeface="华文黑体" panose="02010600040101010101" pitchFamily="2" charset="-122"/>
                  <a:ea typeface="华文黑体" panose="02010600040101010101" pitchFamily="2" charset="-122"/>
                  <a:cs typeface="华文黑体" panose="02010600040101010101" pitchFamily="2" charset="-122"/>
                </a:rPr>
                <a:t>5000</a:t>
              </a:r>
              <a:r>
                <a:rPr kumimoji="0" lang="zh-CN" altLang="en-US" sz="2426" b="0" i="0" u="none" strike="noStrike" kern="0" cap="none" spc="-49" normalizeH="0" baseline="0" noProof="0" dirty="0">
                  <a:ln>
                    <a:noFill/>
                  </a:ln>
                  <a:solidFill>
                    <a:prstClr val="white">
                      <a:lumMod val="85000"/>
                    </a:prstClr>
                  </a:solidFill>
                  <a:effectLst/>
                  <a:uLnTx/>
                  <a:uFillTx/>
                  <a:latin typeface="华文黑体" panose="02010600040101010101" pitchFamily="2" charset="-122"/>
                  <a:ea typeface="华文黑体" panose="02010600040101010101" pitchFamily="2" charset="-122"/>
                  <a:cs typeface="华文黑体" panose="02010600040101010101" pitchFamily="2" charset="-122"/>
                </a:rPr>
                <a:t>家客户</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552" y="184151"/>
              <a:ext cx="3710868" cy="993774"/>
            </a:xfrm>
            <a:prstGeom prst="rect">
              <a:avLst/>
            </a:prstGeom>
          </p:spPr>
        </p:pic>
        <p:pic>
          <p:nvPicPr>
            <p:cNvPr id="6" name="图片 5">
              <a:extLst>
                <a:ext uri="{FF2B5EF4-FFF2-40B4-BE49-F238E27FC236}">
                  <a16:creationId xmlns:a16="http://schemas.microsoft.com/office/drawing/2014/main" id="{B8E02B7F-4E42-4B23-9DAC-C275738FF9AF}"/>
                </a:ext>
              </a:extLst>
            </p:cNvPr>
            <p:cNvPicPr>
              <a:picLocks noChangeAspect="1"/>
            </p:cNvPicPr>
            <p:nvPr/>
          </p:nvPicPr>
          <p:blipFill>
            <a:blip r:embed="rId5"/>
            <a:stretch>
              <a:fillRect/>
            </a:stretch>
          </p:blipFill>
          <p:spPr>
            <a:xfrm>
              <a:off x="8149028" y="3151435"/>
              <a:ext cx="1397219" cy="376736"/>
            </a:xfrm>
            <a:prstGeom prst="rect">
              <a:avLst/>
            </a:prstGeom>
          </p:spPr>
        </p:pic>
        <p:pic>
          <p:nvPicPr>
            <p:cNvPr id="1026" name="Picture 2" descr="https://www.baidu.com/img/bd_logo1.png">
              <a:extLst>
                <a:ext uri="{FF2B5EF4-FFF2-40B4-BE49-F238E27FC236}">
                  <a16:creationId xmlns:a16="http://schemas.microsoft.com/office/drawing/2014/main" id="{BD89DC24-C846-4A7D-9908-0CBBE521FD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308" y="2727715"/>
              <a:ext cx="860843" cy="411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0.bdstatic.com/-0U0bnSm1A5BphGlnYG/tam-ogel/7912781bcb9bf7e0580dc78610616748_121_121.jpg">
              <a:extLst>
                <a:ext uri="{FF2B5EF4-FFF2-40B4-BE49-F238E27FC236}">
                  <a16:creationId xmlns:a16="http://schemas.microsoft.com/office/drawing/2014/main" id="{DA8DEB4F-AC97-45B5-956C-1089CF2CA6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2046" y="3544028"/>
              <a:ext cx="562408" cy="5624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514585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599AEE20-530E-41A6-84B1-CC920C32ADCB}"/>
              </a:ext>
            </a:extLst>
          </p:cNvPr>
          <p:cNvSpPr txBox="1"/>
          <p:nvPr/>
        </p:nvSpPr>
        <p:spPr>
          <a:xfrm>
            <a:off x="811738" y="468920"/>
            <a:ext cx="7867856"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十年砥砺前行，成就非凡影响力</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
        <p:nvSpPr>
          <p:cNvPr id="3" name="矩形 2">
            <a:extLst>
              <a:ext uri="{FF2B5EF4-FFF2-40B4-BE49-F238E27FC236}">
                <a16:creationId xmlns:a16="http://schemas.microsoft.com/office/drawing/2014/main" id="{A9D853BB-2BB6-4261-9372-B78534A0C276}"/>
              </a:ext>
            </a:extLst>
          </p:cNvPr>
          <p:cNvSpPr/>
          <p:nvPr/>
        </p:nvSpPr>
        <p:spPr>
          <a:xfrm>
            <a:off x="811738" y="1026719"/>
            <a:ext cx="10269919" cy="5632311"/>
          </a:xfrm>
          <a:prstGeom prst="rect">
            <a:avLst/>
          </a:prstGeom>
        </p:spPr>
        <p:txBody>
          <a:bodyPr wrap="square">
            <a:spAutoFit/>
          </a:bodyPr>
          <a:lstStyle/>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zh-CN" sz="1800" b="1" i="0" u="sng"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合作伙伴</a:t>
            </a:r>
            <a:r>
              <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与</a:t>
            </a:r>
            <a:r>
              <a:rPr kumimoji="0" lang="en-US"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Helvetica Neue"/>
              </a:rPr>
              <a:t>20</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家</a:t>
            </a: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高端</a:t>
            </a:r>
            <a:r>
              <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服务机构有良好合作关系，包括华进、路浩、隆天</a:t>
            </a: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、品源等</a:t>
            </a:r>
            <a:endParaRPr kumimoji="0" lang="en-US"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zh-CN" sz="1800" b="1" i="0" u="sng"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媒体资源</a:t>
            </a:r>
            <a:r>
              <a:rPr kumimoji="0" lang="zh-CN" altLang="zh-CN"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a:t>
            </a:r>
            <a:r>
              <a:rPr kumimoji="0" lang="en-US"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20</a:t>
            </a:r>
            <a:r>
              <a:rPr kumimoji="0" lang="zh-CN"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家重点合作</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IP</a:t>
            </a:r>
            <a:r>
              <a:rPr kumimoji="0" lang="zh-CN"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类媒体，</a:t>
            </a:r>
            <a:r>
              <a:rPr kumimoji="0" lang="en-US"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19</a:t>
            </a:r>
            <a:r>
              <a:rPr kumimoji="0" lang="zh-CN"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家重点合作医药</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&amp;</a:t>
            </a:r>
            <a:r>
              <a:rPr kumimoji="0" lang="zh-CN"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半导体类媒体</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市场活动：</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每年</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次“智慧工场”高端</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IP</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研讨会，</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10+</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次其他线下专业研讨会</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活动赞助：</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中国专利年会等顶级峰会的主赞助商</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1" i="0" u="sng"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创新报告</a:t>
            </a: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每年</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6-10</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份行业创新分析报告</a:t>
            </a:r>
            <a:endParaRPr kumimoji="0" lang="zh-CN" altLang="zh-CN"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zh-CN" sz="1800" b="1" i="0" u="sng"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公众号粉丝量</a:t>
            </a:r>
            <a:r>
              <a:rPr kumimoji="0" lang="zh-CN" altLang="zh-CN"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a:t>
            </a:r>
            <a:r>
              <a:rPr kumimoji="0" lang="en-US"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100,000</a:t>
            </a:r>
            <a:endParaRPr kumimoji="0" lang="zh-CN"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zh-CN"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公众号平均阅读量：</a:t>
            </a:r>
            <a:r>
              <a:rPr kumimoji="0" lang="en-US"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3,000</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人</a:t>
            </a:r>
            <a:r>
              <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rPr>
              <a:t>天</a:t>
            </a:r>
            <a:endParaRPr kumimoji="0" lang="en-US" altLang="zh-CN"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Helvetica Neue"/>
            </a:endParaRPr>
          </a:p>
          <a:p>
            <a:pPr marL="342900" marR="0" lvl="0" indent="-342900" algn="just"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1" i="0" u="sng"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智慧芽学院</a:t>
            </a:r>
            <a:r>
              <a:rPr kumimoji="0" lang="zh-CN" altLang="en-US" sz="1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en-US" altLang="zh-CN"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15</a:t>
            </a:r>
            <a:r>
              <a:rPr kumimoji="0" lang="zh-CN" altLang="en-US" sz="1800" b="1" i="0" u="none" strike="noStrike" kern="1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万</a:t>
            </a:r>
            <a:r>
              <a:rPr kumimoji="0" lang="zh-CN" altLang="en-US" sz="1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用户</a:t>
            </a:r>
            <a:endPar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连接行业各方，为创新企业提供生态化服务能力</a:t>
            </a:r>
            <a:endPar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ctr"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构建知识产行业交流和宣传平台，促进行业共同提升</a:t>
            </a:r>
            <a:endParaRPr kumimoji="0" lang="en-US" altLang="zh-CN" sz="1800" b="0" i="0" u="none" strike="noStrike" kern="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751897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151ACD0A-DBDC-418E-A432-2206203B845D}"/>
              </a:ext>
            </a:extLst>
          </p:cNvPr>
          <p:cNvSpPr txBox="1"/>
          <p:nvPr/>
        </p:nvSpPr>
        <p:spPr>
          <a:xfrm>
            <a:off x="811738" y="466647"/>
            <a:ext cx="2717525"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技术和专业投入</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pic>
        <p:nvPicPr>
          <p:cNvPr id="4" name="Picture 1"/>
          <p:cNvPicPr>
            <a:picLocks noChangeAspect="1"/>
          </p:cNvPicPr>
          <p:nvPr/>
        </p:nvPicPr>
        <p:blipFill>
          <a:blip r:embed="rId3"/>
          <a:stretch>
            <a:fillRect/>
          </a:stretch>
        </p:blipFill>
        <p:spPr>
          <a:xfrm>
            <a:off x="700415" y="1381946"/>
            <a:ext cx="11156351" cy="4430275"/>
          </a:xfrm>
          <a:prstGeom prst="rect">
            <a:avLst/>
          </a:prstGeom>
        </p:spPr>
      </p:pic>
      <p:pic>
        <p:nvPicPr>
          <p:cNvPr id="5"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6364" y="2964301"/>
            <a:ext cx="264622" cy="264622"/>
          </a:xfrm>
          <a:prstGeom prst="rect">
            <a:avLst/>
          </a:prstGeom>
        </p:spPr>
      </p:pic>
      <p:sp>
        <p:nvSpPr>
          <p:cNvPr id="6" name="Rectangle: Rounded Corners 18"/>
          <p:cNvSpPr/>
          <p:nvPr/>
        </p:nvSpPr>
        <p:spPr>
          <a:xfrm>
            <a:off x="7501178" y="2661719"/>
            <a:ext cx="1635186" cy="5334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000" tIns="108000" rIns="10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苏州：</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300</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人的产品研发团队</a:t>
            </a:r>
          </a:p>
        </p:txBody>
      </p:sp>
      <p:pic>
        <p:nvPicPr>
          <p:cNvPr id="7"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8675" y="3024508"/>
            <a:ext cx="264622" cy="264622"/>
          </a:xfrm>
          <a:prstGeom prst="rect">
            <a:avLst/>
          </a:prstGeom>
        </p:spPr>
      </p:pic>
      <p:sp>
        <p:nvSpPr>
          <p:cNvPr id="8" name="Rectangle: Rounded Corners 28"/>
          <p:cNvSpPr/>
          <p:nvPr/>
        </p:nvSpPr>
        <p:spPr>
          <a:xfrm>
            <a:off x="9536298" y="3024508"/>
            <a:ext cx="1635186" cy="5334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000" tIns="108000" rIns="10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上海：大数据分析研发团队</a:t>
            </a:r>
          </a:p>
        </p:txBody>
      </p:sp>
      <p:pic>
        <p:nvPicPr>
          <p:cNvPr id="9"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6364" y="2623374"/>
            <a:ext cx="264622" cy="264622"/>
          </a:xfrm>
          <a:prstGeom prst="rect">
            <a:avLst/>
          </a:prstGeom>
        </p:spPr>
      </p:pic>
      <p:sp>
        <p:nvSpPr>
          <p:cNvPr id="10" name="Rectangle: Rounded Corners 31"/>
          <p:cNvSpPr/>
          <p:nvPr/>
        </p:nvSpPr>
        <p:spPr>
          <a:xfrm>
            <a:off x="9400986" y="2125981"/>
            <a:ext cx="1635186" cy="5334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000" tIns="108000" rIns="10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北京：清华大学人工智能合作</a:t>
            </a:r>
          </a:p>
        </p:txBody>
      </p:sp>
      <p:pic>
        <p:nvPicPr>
          <p:cNvPr id="11"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4696" y="3907458"/>
            <a:ext cx="264622" cy="264622"/>
          </a:xfrm>
          <a:prstGeom prst="rect">
            <a:avLst/>
          </a:prstGeom>
        </p:spPr>
      </p:pic>
      <p:sp>
        <p:nvSpPr>
          <p:cNvPr id="12" name="Rectangle: Rounded Corners 33"/>
          <p:cNvSpPr/>
          <p:nvPr/>
        </p:nvSpPr>
        <p:spPr>
          <a:xfrm>
            <a:off x="9049318" y="4111301"/>
            <a:ext cx="1986854" cy="5334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000" tIns="108000" rIns="10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新加坡：人工智能数据挖掘研发团队</a:t>
            </a:r>
          </a:p>
        </p:txBody>
      </p:sp>
      <p:pic>
        <p:nvPicPr>
          <p:cNvPr id="13"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7437" y="2135567"/>
            <a:ext cx="264622" cy="264622"/>
          </a:xfrm>
          <a:prstGeom prst="rect">
            <a:avLst/>
          </a:prstGeom>
        </p:spPr>
      </p:pic>
      <p:sp>
        <p:nvSpPr>
          <p:cNvPr id="14" name="Rectangle: Rounded Corners 35"/>
          <p:cNvSpPr/>
          <p:nvPr/>
        </p:nvSpPr>
        <p:spPr>
          <a:xfrm>
            <a:off x="4675621" y="2563167"/>
            <a:ext cx="1986854" cy="5334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000" tIns="108000" rIns="10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欧洲研发团队</a:t>
            </a:r>
          </a:p>
        </p:txBody>
      </p:sp>
      <p:pic>
        <p:nvPicPr>
          <p:cNvPr id="15"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5707" y="2887996"/>
            <a:ext cx="264622" cy="264622"/>
          </a:xfrm>
          <a:prstGeom prst="rect">
            <a:avLst/>
          </a:prstGeom>
        </p:spPr>
      </p:pic>
      <p:sp>
        <p:nvSpPr>
          <p:cNvPr id="16" name="Rectangle: Rounded Corners 37"/>
          <p:cNvSpPr/>
          <p:nvPr/>
        </p:nvSpPr>
        <p:spPr>
          <a:xfrm>
            <a:off x="1562280" y="3228923"/>
            <a:ext cx="1986854" cy="53344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lIns="108000" tIns="108000" rIns="10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美国研发团队</a:t>
            </a:r>
          </a:p>
        </p:txBody>
      </p:sp>
      <p:sp>
        <p:nvSpPr>
          <p:cNvPr id="17" name="文本框 16"/>
          <p:cNvSpPr txBox="1"/>
          <p:nvPr/>
        </p:nvSpPr>
        <p:spPr>
          <a:xfrm>
            <a:off x="3646012" y="6065800"/>
            <a:ext cx="527099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十年磨一剑，研发总投入近</a:t>
            </a:r>
            <a:r>
              <a:rPr kumimoji="1" lang="en-US" altLang="zh-CN" sz="2400" b="1" i="0" u="none" strike="noStrike" kern="1200" cap="none" spc="0" normalizeH="0" baseline="0" noProof="0" dirty="0">
                <a:ln>
                  <a:noFill/>
                </a:ln>
                <a:solidFill>
                  <a:srgbClr val="70AD47"/>
                </a:solidFill>
                <a:effectLst/>
                <a:uLnTx/>
                <a:uFillTx/>
                <a:latin typeface="等线" panose="020F0502020204030204"/>
                <a:ea typeface="等线" panose="02010600030101010101" pitchFamily="2" charset="-122"/>
                <a:cs typeface="+mn-cs"/>
              </a:rPr>
              <a:t>2</a:t>
            </a:r>
            <a:r>
              <a:rPr kumimoji="1" lang="zh-CN" altLang="en-US" sz="2400" b="1" i="0" u="none" strike="noStrike" kern="1200" cap="none" spc="0" normalizeH="0" baseline="0" noProof="0" dirty="0">
                <a:ln>
                  <a:noFill/>
                </a:ln>
                <a:solidFill>
                  <a:srgbClr val="70AD47"/>
                </a:solidFill>
                <a:effectLst/>
                <a:uLnTx/>
                <a:uFillTx/>
                <a:latin typeface="等线" panose="020F0502020204030204"/>
                <a:ea typeface="等线" panose="02010600030101010101" pitchFamily="2" charset="-122"/>
                <a:cs typeface="+mn-cs"/>
              </a:rPr>
              <a:t>亿</a:t>
            </a:r>
            <a:r>
              <a:rPr kumimoji="1" lang="zh-CN" altLang="en-US" sz="2400" b="0" i="0" u="none" strike="noStrike" kern="1200" cap="none" spc="0" normalizeH="0" baseline="0" noProof="0" dirty="0">
                <a:ln>
                  <a:noFill/>
                </a:ln>
                <a:solidFill>
                  <a:srgbClr val="4472C4"/>
                </a:solidFill>
                <a:effectLst/>
                <a:uLnTx/>
                <a:uFillTx/>
                <a:latin typeface="等线" panose="020F0502020204030204"/>
                <a:ea typeface="等线" panose="02010600030101010101" pitchFamily="2" charset="-122"/>
                <a:cs typeface="+mn-cs"/>
              </a:rPr>
              <a:t>人民币</a:t>
            </a:r>
          </a:p>
        </p:txBody>
      </p:sp>
    </p:spTree>
    <p:extLst>
      <p:ext uri="{BB962C8B-B14F-4D97-AF65-F5344CB8AC3E}">
        <p14:creationId xmlns:p14="http://schemas.microsoft.com/office/powerpoint/2010/main" val="1305290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3">
            <a:extLst>
              <a:ext uri="{FF2B5EF4-FFF2-40B4-BE49-F238E27FC236}">
                <a16:creationId xmlns:a16="http://schemas.microsoft.com/office/drawing/2014/main" id="{3A551B6C-7BF4-48C5-B098-93A32500E6D8}"/>
              </a:ext>
            </a:extLst>
          </p:cNvPr>
          <p:cNvGrpSpPr/>
          <p:nvPr/>
        </p:nvGrpSpPr>
        <p:grpSpPr>
          <a:xfrm rot="16200000">
            <a:off x="1721403" y="1549951"/>
            <a:ext cx="2095617" cy="2468133"/>
            <a:chOff x="1208671" y="1659213"/>
            <a:chExt cx="2151201" cy="2534514"/>
          </a:xfrm>
          <a:solidFill>
            <a:srgbClr val="92D050"/>
          </a:solidFill>
        </p:grpSpPr>
        <p:sp>
          <p:nvSpPr>
            <p:cNvPr id="40" name="Flowchart: Alternate Process 24">
              <a:extLst>
                <a:ext uri="{FF2B5EF4-FFF2-40B4-BE49-F238E27FC236}">
                  <a16:creationId xmlns:a16="http://schemas.microsoft.com/office/drawing/2014/main" id="{068C3D7A-4217-451D-97E7-ACD504449149}"/>
                </a:ext>
              </a:extLst>
            </p:cNvPr>
            <p:cNvSpPr/>
            <p:nvPr/>
          </p:nvSpPr>
          <p:spPr>
            <a:xfrm>
              <a:off x="1208671" y="1659213"/>
              <a:ext cx="2151201" cy="2151201"/>
            </a:xfrm>
            <a:prstGeom prst="flowChartAlternateProcess">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41" name="Isosceles Triangle 31">
              <a:extLst>
                <a:ext uri="{FF2B5EF4-FFF2-40B4-BE49-F238E27FC236}">
                  <a16:creationId xmlns:a16="http://schemas.microsoft.com/office/drawing/2014/main" id="{7B847170-3817-4237-985C-45E841B5680F}"/>
                </a:ext>
              </a:extLst>
            </p:cNvPr>
            <p:cNvSpPr/>
            <p:nvPr/>
          </p:nvSpPr>
          <p:spPr>
            <a:xfrm rot="10800000">
              <a:off x="2007871" y="3790478"/>
              <a:ext cx="552799" cy="403249"/>
            </a:xfrm>
            <a:prstGeom prst="triangle">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2" name="Group 33">
            <a:extLst>
              <a:ext uri="{FF2B5EF4-FFF2-40B4-BE49-F238E27FC236}">
                <a16:creationId xmlns:a16="http://schemas.microsoft.com/office/drawing/2014/main" id="{0A293CE2-53A1-42EB-B3E4-5D2DB032B5AA}"/>
              </a:ext>
            </a:extLst>
          </p:cNvPr>
          <p:cNvGrpSpPr/>
          <p:nvPr/>
        </p:nvGrpSpPr>
        <p:grpSpPr>
          <a:xfrm>
            <a:off x="4014553" y="1736208"/>
            <a:ext cx="2094861" cy="2469026"/>
            <a:chOff x="1208671" y="1659213"/>
            <a:chExt cx="2151201" cy="2534514"/>
          </a:xfrm>
          <a:solidFill>
            <a:srgbClr val="60B5CC"/>
          </a:solidFill>
        </p:grpSpPr>
        <p:sp>
          <p:nvSpPr>
            <p:cNvPr id="43" name="Flowchart: Alternate Process 33">
              <a:extLst>
                <a:ext uri="{FF2B5EF4-FFF2-40B4-BE49-F238E27FC236}">
                  <a16:creationId xmlns:a16="http://schemas.microsoft.com/office/drawing/2014/main" id="{5EF5F6A4-8406-462B-B9BA-A461ABE0BB35}"/>
                </a:ext>
              </a:extLst>
            </p:cNvPr>
            <p:cNvSpPr/>
            <p:nvPr/>
          </p:nvSpPr>
          <p:spPr>
            <a:xfrm>
              <a:off x="1208671" y="1659213"/>
              <a:ext cx="2151201" cy="2151201"/>
            </a:xfrm>
            <a:prstGeom prst="flowChartAlternateProcess">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44" name="Isosceles Triangle 34">
              <a:extLst>
                <a:ext uri="{FF2B5EF4-FFF2-40B4-BE49-F238E27FC236}">
                  <a16:creationId xmlns:a16="http://schemas.microsoft.com/office/drawing/2014/main" id="{9BC31DF0-8E59-4BE9-B5D5-84E48F862CD6}"/>
                </a:ext>
              </a:extLst>
            </p:cNvPr>
            <p:cNvSpPr/>
            <p:nvPr/>
          </p:nvSpPr>
          <p:spPr>
            <a:xfrm rot="10800000">
              <a:off x="2007871" y="3790478"/>
              <a:ext cx="552799" cy="403249"/>
            </a:xfrm>
            <a:prstGeom prst="triangle">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5" name="Group 33">
            <a:extLst>
              <a:ext uri="{FF2B5EF4-FFF2-40B4-BE49-F238E27FC236}">
                <a16:creationId xmlns:a16="http://schemas.microsoft.com/office/drawing/2014/main" id="{789404DF-BB60-47CD-89F4-85B6C04CDCEA}"/>
              </a:ext>
            </a:extLst>
          </p:cNvPr>
          <p:cNvGrpSpPr/>
          <p:nvPr/>
        </p:nvGrpSpPr>
        <p:grpSpPr>
          <a:xfrm rot="5400000">
            <a:off x="3839406" y="4018978"/>
            <a:ext cx="2095617" cy="2468133"/>
            <a:chOff x="1208671" y="1659213"/>
            <a:chExt cx="2151201" cy="2534514"/>
          </a:xfrm>
          <a:solidFill>
            <a:srgbClr val="1D395B"/>
          </a:solidFill>
        </p:grpSpPr>
        <p:sp>
          <p:nvSpPr>
            <p:cNvPr id="46" name="Flowchart: Alternate Process 43">
              <a:extLst>
                <a:ext uri="{FF2B5EF4-FFF2-40B4-BE49-F238E27FC236}">
                  <a16:creationId xmlns:a16="http://schemas.microsoft.com/office/drawing/2014/main" id="{91713710-E099-4E92-BBA6-9EBA7C054405}"/>
                </a:ext>
              </a:extLst>
            </p:cNvPr>
            <p:cNvSpPr/>
            <p:nvPr/>
          </p:nvSpPr>
          <p:spPr>
            <a:xfrm>
              <a:off x="1208671" y="1659213"/>
              <a:ext cx="2151201" cy="2151201"/>
            </a:xfrm>
            <a:prstGeom prst="flowChartAlternateProcess">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47" name="Isosceles Triangle 48">
              <a:extLst>
                <a:ext uri="{FF2B5EF4-FFF2-40B4-BE49-F238E27FC236}">
                  <a16:creationId xmlns:a16="http://schemas.microsoft.com/office/drawing/2014/main" id="{0A9D7A7F-5F59-4B15-A4C8-3D6589F10FE0}"/>
                </a:ext>
              </a:extLst>
            </p:cNvPr>
            <p:cNvSpPr/>
            <p:nvPr/>
          </p:nvSpPr>
          <p:spPr>
            <a:xfrm rot="10800000">
              <a:off x="2007871" y="3790478"/>
              <a:ext cx="552799" cy="403249"/>
            </a:xfrm>
            <a:prstGeom prst="triangle">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48" name="Group 33">
            <a:extLst>
              <a:ext uri="{FF2B5EF4-FFF2-40B4-BE49-F238E27FC236}">
                <a16:creationId xmlns:a16="http://schemas.microsoft.com/office/drawing/2014/main" id="{70F39ADC-B27E-49E8-B6B7-40F7D66F0C11}"/>
              </a:ext>
            </a:extLst>
          </p:cNvPr>
          <p:cNvGrpSpPr/>
          <p:nvPr/>
        </p:nvGrpSpPr>
        <p:grpSpPr>
          <a:xfrm rot="10800000">
            <a:off x="1515729" y="3824560"/>
            <a:ext cx="2094861" cy="2469026"/>
            <a:chOff x="1208671" y="1659213"/>
            <a:chExt cx="2151201" cy="2534514"/>
          </a:xfrm>
          <a:solidFill>
            <a:srgbClr val="6BB76D"/>
          </a:solidFill>
        </p:grpSpPr>
        <p:sp>
          <p:nvSpPr>
            <p:cNvPr id="49" name="Flowchart: Alternate Process 52">
              <a:extLst>
                <a:ext uri="{FF2B5EF4-FFF2-40B4-BE49-F238E27FC236}">
                  <a16:creationId xmlns:a16="http://schemas.microsoft.com/office/drawing/2014/main" id="{AF41F557-4E2B-4F11-8CAF-6E227A9FF619}"/>
                </a:ext>
              </a:extLst>
            </p:cNvPr>
            <p:cNvSpPr/>
            <p:nvPr/>
          </p:nvSpPr>
          <p:spPr>
            <a:xfrm>
              <a:off x="1208671" y="1659213"/>
              <a:ext cx="2151201" cy="2151201"/>
            </a:xfrm>
            <a:prstGeom prst="flowChartAlternateProcess">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50" name="Isosceles Triangle 53">
              <a:extLst>
                <a:ext uri="{FF2B5EF4-FFF2-40B4-BE49-F238E27FC236}">
                  <a16:creationId xmlns:a16="http://schemas.microsoft.com/office/drawing/2014/main" id="{D6D83B01-ED7D-4EA9-A051-A286777EF12E}"/>
                </a:ext>
              </a:extLst>
            </p:cNvPr>
            <p:cNvSpPr/>
            <p:nvPr/>
          </p:nvSpPr>
          <p:spPr>
            <a:xfrm rot="10800000">
              <a:off x="2007871" y="3790478"/>
              <a:ext cx="552799" cy="403249"/>
            </a:xfrm>
            <a:prstGeom prst="triangle">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51" name="Group 134">
            <a:extLst>
              <a:ext uri="{FF2B5EF4-FFF2-40B4-BE49-F238E27FC236}">
                <a16:creationId xmlns:a16="http://schemas.microsoft.com/office/drawing/2014/main" id="{70818870-919F-4FF4-B297-13E8675AEB83}"/>
              </a:ext>
            </a:extLst>
          </p:cNvPr>
          <p:cNvGrpSpPr>
            <a:grpSpLocks noChangeAspect="1"/>
          </p:cNvGrpSpPr>
          <p:nvPr/>
        </p:nvGrpSpPr>
        <p:grpSpPr>
          <a:xfrm>
            <a:off x="996996" y="2246862"/>
            <a:ext cx="1037464" cy="1038707"/>
            <a:chOff x="3287425" y="1417883"/>
            <a:chExt cx="648499" cy="649042"/>
          </a:xfrm>
        </p:grpSpPr>
        <p:sp>
          <p:nvSpPr>
            <p:cNvPr id="52" name="Oval 88">
              <a:extLst>
                <a:ext uri="{FF2B5EF4-FFF2-40B4-BE49-F238E27FC236}">
                  <a16:creationId xmlns:a16="http://schemas.microsoft.com/office/drawing/2014/main" id="{0180023E-D51C-405C-91F6-1D827C37385B}"/>
                </a:ext>
              </a:extLst>
            </p:cNvPr>
            <p:cNvSpPr>
              <a:spLocks noChangeAspect="1"/>
            </p:cNvSpPr>
            <p:nvPr/>
          </p:nvSpPr>
          <p:spPr>
            <a:xfrm>
              <a:off x="3287425" y="1417883"/>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sp>
          <p:nvSpPr>
            <p:cNvPr id="53" name="Oval 94">
              <a:extLst>
                <a:ext uri="{FF2B5EF4-FFF2-40B4-BE49-F238E27FC236}">
                  <a16:creationId xmlns:a16="http://schemas.microsoft.com/office/drawing/2014/main" id="{3C6FEB1F-9254-406A-9ECA-C4ED4BC53E09}"/>
                </a:ext>
              </a:extLst>
            </p:cNvPr>
            <p:cNvSpPr>
              <a:spLocks noChangeAspect="1"/>
            </p:cNvSpPr>
            <p:nvPr/>
          </p:nvSpPr>
          <p:spPr>
            <a:xfrm>
              <a:off x="3362252" y="1492773"/>
              <a:ext cx="498845" cy="499263"/>
            </a:xfrm>
            <a:prstGeom prst="ellipse">
              <a:avLst/>
            </a:prstGeom>
            <a:solidFill>
              <a:srgbClr val="92D050"/>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01</a:t>
              </a:r>
            </a:p>
          </p:txBody>
        </p:sp>
      </p:grpSp>
      <p:grpSp>
        <p:nvGrpSpPr>
          <p:cNvPr id="54" name="Group 129">
            <a:extLst>
              <a:ext uri="{FF2B5EF4-FFF2-40B4-BE49-F238E27FC236}">
                <a16:creationId xmlns:a16="http://schemas.microsoft.com/office/drawing/2014/main" id="{AEBD9F3A-772F-4E5F-AFF2-895114EAAE7F}"/>
              </a:ext>
            </a:extLst>
          </p:cNvPr>
          <p:cNvGrpSpPr>
            <a:grpSpLocks noChangeAspect="1"/>
          </p:cNvGrpSpPr>
          <p:nvPr/>
        </p:nvGrpSpPr>
        <p:grpSpPr>
          <a:xfrm>
            <a:off x="5590682" y="2246862"/>
            <a:ext cx="1037464" cy="1038707"/>
            <a:chOff x="2779491" y="2517212"/>
            <a:chExt cx="648499" cy="649042"/>
          </a:xfrm>
        </p:grpSpPr>
        <p:sp>
          <p:nvSpPr>
            <p:cNvPr id="55" name="Oval 96">
              <a:extLst>
                <a:ext uri="{FF2B5EF4-FFF2-40B4-BE49-F238E27FC236}">
                  <a16:creationId xmlns:a16="http://schemas.microsoft.com/office/drawing/2014/main" id="{F37C32A8-C5E9-4E70-9EE9-595ED247B34B}"/>
                </a:ext>
              </a:extLst>
            </p:cNvPr>
            <p:cNvSpPr>
              <a:spLocks noChangeAspect="1"/>
            </p:cNvSpPr>
            <p:nvPr/>
          </p:nvSpPr>
          <p:spPr>
            <a:xfrm>
              <a:off x="2779491" y="2517212"/>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sp>
          <p:nvSpPr>
            <p:cNvPr id="56" name="Oval 110">
              <a:extLst>
                <a:ext uri="{FF2B5EF4-FFF2-40B4-BE49-F238E27FC236}">
                  <a16:creationId xmlns:a16="http://schemas.microsoft.com/office/drawing/2014/main" id="{12134A56-76C8-460C-B1A7-9410D5A6488D}"/>
                </a:ext>
              </a:extLst>
            </p:cNvPr>
            <p:cNvSpPr>
              <a:spLocks noChangeAspect="1"/>
            </p:cNvSpPr>
            <p:nvPr/>
          </p:nvSpPr>
          <p:spPr>
            <a:xfrm>
              <a:off x="2854318" y="2592102"/>
              <a:ext cx="498845" cy="499263"/>
            </a:xfrm>
            <a:prstGeom prst="ellipse">
              <a:avLst/>
            </a:prstGeom>
            <a:solidFill>
              <a:srgbClr val="60B5CC"/>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02</a:t>
              </a: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57" name="Group 130">
            <a:extLst>
              <a:ext uri="{FF2B5EF4-FFF2-40B4-BE49-F238E27FC236}">
                <a16:creationId xmlns:a16="http://schemas.microsoft.com/office/drawing/2014/main" id="{47665810-CFAC-4F45-B352-66794FE1FCCB}"/>
              </a:ext>
            </a:extLst>
          </p:cNvPr>
          <p:cNvGrpSpPr>
            <a:grpSpLocks noChangeAspect="1"/>
          </p:cNvGrpSpPr>
          <p:nvPr/>
        </p:nvGrpSpPr>
        <p:grpSpPr>
          <a:xfrm>
            <a:off x="5523885" y="4734827"/>
            <a:ext cx="1037464" cy="1038707"/>
            <a:chOff x="3287425" y="3613920"/>
            <a:chExt cx="648499" cy="649042"/>
          </a:xfrm>
        </p:grpSpPr>
        <p:sp>
          <p:nvSpPr>
            <p:cNvPr id="58" name="Oval 127">
              <a:extLst>
                <a:ext uri="{FF2B5EF4-FFF2-40B4-BE49-F238E27FC236}">
                  <a16:creationId xmlns:a16="http://schemas.microsoft.com/office/drawing/2014/main" id="{C69EB3AB-E7D7-482B-82AA-D70A7F08C7D5}"/>
                </a:ext>
              </a:extLst>
            </p:cNvPr>
            <p:cNvSpPr>
              <a:spLocks noChangeAspect="1"/>
            </p:cNvSpPr>
            <p:nvPr/>
          </p:nvSpPr>
          <p:spPr>
            <a:xfrm>
              <a:off x="3287425" y="3613920"/>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sp>
          <p:nvSpPr>
            <p:cNvPr id="59" name="Oval 128">
              <a:extLst>
                <a:ext uri="{FF2B5EF4-FFF2-40B4-BE49-F238E27FC236}">
                  <a16:creationId xmlns:a16="http://schemas.microsoft.com/office/drawing/2014/main" id="{A05B3ABD-1DDA-46F1-9B43-F78BD640255F}"/>
                </a:ext>
              </a:extLst>
            </p:cNvPr>
            <p:cNvSpPr>
              <a:spLocks noChangeAspect="1"/>
            </p:cNvSpPr>
            <p:nvPr/>
          </p:nvSpPr>
          <p:spPr>
            <a:xfrm>
              <a:off x="3362252" y="3688810"/>
              <a:ext cx="498845" cy="499263"/>
            </a:xfrm>
            <a:prstGeom prst="ellipse">
              <a:avLst/>
            </a:prstGeom>
            <a:solidFill>
              <a:srgbClr val="1D395B"/>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03</a:t>
              </a: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grpSp>
      <p:grpSp>
        <p:nvGrpSpPr>
          <p:cNvPr id="60" name="Group 133">
            <a:extLst>
              <a:ext uri="{FF2B5EF4-FFF2-40B4-BE49-F238E27FC236}">
                <a16:creationId xmlns:a16="http://schemas.microsoft.com/office/drawing/2014/main" id="{F2EA95F9-6B57-4C09-8824-BCBDD443F45B}"/>
              </a:ext>
            </a:extLst>
          </p:cNvPr>
          <p:cNvGrpSpPr>
            <a:grpSpLocks noChangeAspect="1"/>
          </p:cNvGrpSpPr>
          <p:nvPr/>
        </p:nvGrpSpPr>
        <p:grpSpPr>
          <a:xfrm>
            <a:off x="1016412" y="4734827"/>
            <a:ext cx="1037464" cy="1038707"/>
            <a:chOff x="5249342" y="1406453"/>
            <a:chExt cx="648499" cy="649042"/>
          </a:xfrm>
        </p:grpSpPr>
        <p:sp>
          <p:nvSpPr>
            <p:cNvPr id="61" name="Oval 130">
              <a:extLst>
                <a:ext uri="{FF2B5EF4-FFF2-40B4-BE49-F238E27FC236}">
                  <a16:creationId xmlns:a16="http://schemas.microsoft.com/office/drawing/2014/main" id="{AE2F82C6-71E2-4FFC-9490-A961A7E01275}"/>
                </a:ext>
              </a:extLst>
            </p:cNvPr>
            <p:cNvSpPr>
              <a:spLocks noChangeAspect="1"/>
            </p:cNvSpPr>
            <p:nvPr/>
          </p:nvSpPr>
          <p:spPr>
            <a:xfrm>
              <a:off x="5249342" y="1406453"/>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sp>
          <p:nvSpPr>
            <p:cNvPr id="62" name="Oval 131">
              <a:extLst>
                <a:ext uri="{FF2B5EF4-FFF2-40B4-BE49-F238E27FC236}">
                  <a16:creationId xmlns:a16="http://schemas.microsoft.com/office/drawing/2014/main" id="{31E4A21F-3036-4D98-A9D6-AE575E0D5D4A}"/>
                </a:ext>
              </a:extLst>
            </p:cNvPr>
            <p:cNvSpPr>
              <a:spLocks noChangeAspect="1"/>
            </p:cNvSpPr>
            <p:nvPr/>
          </p:nvSpPr>
          <p:spPr>
            <a:xfrm>
              <a:off x="5324169" y="1481343"/>
              <a:ext cx="498845" cy="499263"/>
            </a:xfrm>
            <a:prstGeom prst="ellipse">
              <a:avLst/>
            </a:prstGeom>
            <a:solidFill>
              <a:srgbClr val="6BB76D"/>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04</a:t>
              </a:r>
              <a:endParaRPr kumimoji="0" lang="en-US" sz="2400" b="1" i="0" u="none" strike="noStrike" kern="0" cap="none" spc="0" normalizeH="0" baseline="0" noProof="0" dirty="0">
                <a:ln>
                  <a:noFill/>
                </a:ln>
                <a:solidFill>
                  <a:prstClr val="white"/>
                </a:solidFill>
                <a:effectLst/>
                <a:uLnTx/>
                <a:uFillTx/>
                <a:latin typeface="Arial"/>
                <a:ea typeface="+mn-ea"/>
                <a:cs typeface="+mn-cs"/>
              </a:endParaRPr>
            </a:p>
          </p:txBody>
        </p:sp>
      </p:grpSp>
      <p:pic>
        <p:nvPicPr>
          <p:cNvPr id="66" name="图形 65" descr="网络">
            <a:extLst>
              <a:ext uri="{FF2B5EF4-FFF2-40B4-BE49-F238E27FC236}">
                <a16:creationId xmlns:a16="http://schemas.microsoft.com/office/drawing/2014/main" id="{2E3064D7-AC43-40DE-BF7C-1070846BF1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8668" y="1851815"/>
            <a:ext cx="914400" cy="914400"/>
          </a:xfrm>
          <a:prstGeom prst="rect">
            <a:avLst/>
          </a:prstGeom>
        </p:spPr>
      </p:pic>
      <p:pic>
        <p:nvPicPr>
          <p:cNvPr id="5" name="图形 4" descr="链接">
            <a:extLst>
              <a:ext uri="{FF2B5EF4-FFF2-40B4-BE49-F238E27FC236}">
                <a16:creationId xmlns:a16="http://schemas.microsoft.com/office/drawing/2014/main" id="{F2F7578C-8742-4443-A965-BDE3C3BFE5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49033" y="1781027"/>
            <a:ext cx="914400" cy="914400"/>
          </a:xfrm>
          <a:prstGeom prst="rect">
            <a:avLst/>
          </a:prstGeom>
        </p:spPr>
      </p:pic>
      <p:pic>
        <p:nvPicPr>
          <p:cNvPr id="69" name="图形 68" descr="放大镜">
            <a:extLst>
              <a:ext uri="{FF2B5EF4-FFF2-40B4-BE49-F238E27FC236}">
                <a16:creationId xmlns:a16="http://schemas.microsoft.com/office/drawing/2014/main" id="{16B22C78-5657-4D48-847A-3779D27798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7133" y="4274088"/>
            <a:ext cx="709698" cy="709698"/>
          </a:xfrm>
          <a:prstGeom prst="rect">
            <a:avLst/>
          </a:prstGeom>
        </p:spPr>
      </p:pic>
      <p:pic>
        <p:nvPicPr>
          <p:cNvPr id="9" name="图形 8" descr="灯泡">
            <a:extLst>
              <a:ext uri="{FF2B5EF4-FFF2-40B4-BE49-F238E27FC236}">
                <a16:creationId xmlns:a16="http://schemas.microsoft.com/office/drawing/2014/main" id="{978715FA-9BB1-4B85-A800-8A33107FAA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90788" y="4215390"/>
            <a:ext cx="914400" cy="914400"/>
          </a:xfrm>
          <a:prstGeom prst="rect">
            <a:avLst/>
          </a:prstGeom>
        </p:spPr>
      </p:pic>
      <p:sp>
        <p:nvSpPr>
          <p:cNvPr id="2" name="矩形 1">
            <a:extLst>
              <a:ext uri="{FF2B5EF4-FFF2-40B4-BE49-F238E27FC236}">
                <a16:creationId xmlns:a16="http://schemas.microsoft.com/office/drawing/2014/main" id="{E2E0362D-739E-48B1-8B50-BD9D93EADE71}"/>
              </a:ext>
            </a:extLst>
          </p:cNvPr>
          <p:cNvSpPr/>
          <p:nvPr/>
        </p:nvSpPr>
        <p:spPr>
          <a:xfrm>
            <a:off x="355544" y="353459"/>
            <a:ext cx="333615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数据的巨大价值</a:t>
            </a:r>
          </a:p>
        </p:txBody>
      </p:sp>
      <p:sp>
        <p:nvSpPr>
          <p:cNvPr id="6" name="矩形 5">
            <a:extLst>
              <a:ext uri="{FF2B5EF4-FFF2-40B4-BE49-F238E27FC236}">
                <a16:creationId xmlns:a16="http://schemas.microsoft.com/office/drawing/2014/main" id="{2DA870FB-FA09-46AD-AD5A-BB61325DD402}"/>
              </a:ext>
            </a:extLst>
          </p:cNvPr>
          <p:cNvSpPr/>
          <p:nvPr/>
        </p:nvSpPr>
        <p:spPr>
          <a:xfrm>
            <a:off x="7791631" y="2375950"/>
            <a:ext cx="4191466"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谁掌握了数据，谁就掌握了主动权，工业社会的“自由”资源</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习近平</a:t>
            </a:r>
            <a:endPar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29A6645F-7CDC-4D3D-B983-FBCF16AE5356}"/>
              </a:ext>
            </a:extLst>
          </p:cNvPr>
          <p:cNvSpPr/>
          <p:nvPr/>
        </p:nvSpPr>
        <p:spPr>
          <a:xfrm>
            <a:off x="7787742" y="4812126"/>
            <a:ext cx="4127925"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数据对于人类社会的发展非常重要，重要程度堪比上个世纪的石油</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马云</a:t>
            </a:r>
            <a:endPar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p:txBody>
      </p:sp>
      <p:sp>
        <p:nvSpPr>
          <p:cNvPr id="3" name="矩形 2">
            <a:extLst>
              <a:ext uri="{FF2B5EF4-FFF2-40B4-BE49-F238E27FC236}">
                <a16:creationId xmlns:a16="http://schemas.microsoft.com/office/drawing/2014/main" id="{B8907F9F-B41C-4650-A203-F11C89942DE2}"/>
              </a:ext>
            </a:extLst>
          </p:cNvPr>
          <p:cNvSpPr/>
          <p:nvPr/>
        </p:nvSpPr>
        <p:spPr>
          <a:xfrm>
            <a:off x="521307" y="1038658"/>
            <a:ext cx="8514100"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数据是整个社会运行的基础资源，也是科技创新的战略资源</a:t>
            </a:r>
          </a:p>
        </p:txBody>
      </p:sp>
      <p:cxnSp>
        <p:nvCxnSpPr>
          <p:cNvPr id="82" name="直接连接符 81">
            <a:extLst>
              <a:ext uri="{FF2B5EF4-FFF2-40B4-BE49-F238E27FC236}">
                <a16:creationId xmlns:a16="http://schemas.microsoft.com/office/drawing/2014/main" id="{4019CD96-5F7E-439C-B02D-05D77FE682EF}"/>
              </a:ext>
            </a:extLst>
          </p:cNvPr>
          <p:cNvCxnSpPr>
            <a:cxnSpLocks/>
          </p:cNvCxnSpPr>
          <p:nvPr/>
        </p:nvCxnSpPr>
        <p:spPr>
          <a:xfrm flipV="1">
            <a:off x="7471270" y="1607502"/>
            <a:ext cx="0" cy="5195464"/>
          </a:xfrm>
          <a:prstGeom prst="line">
            <a:avLst/>
          </a:prstGeom>
          <a:ln>
            <a:solidFill>
              <a:schemeClr val="tx1">
                <a:lumMod val="65000"/>
                <a:lumOff val="35000"/>
              </a:schemeClr>
            </a:solidFill>
            <a:prstDash val="dash"/>
          </a:ln>
        </p:spPr>
        <p:style>
          <a:lnRef idx="1">
            <a:schemeClr val="accent5"/>
          </a:lnRef>
          <a:fillRef idx="0">
            <a:schemeClr val="accent5"/>
          </a:fillRef>
          <a:effectRef idx="0">
            <a:schemeClr val="accent5"/>
          </a:effectRef>
          <a:fontRef idx="minor">
            <a:schemeClr val="tx1"/>
          </a:fontRef>
        </p:style>
      </p:cxnSp>
      <p:sp>
        <p:nvSpPr>
          <p:cNvPr id="83" name="矩形 82">
            <a:extLst>
              <a:ext uri="{FF2B5EF4-FFF2-40B4-BE49-F238E27FC236}">
                <a16:creationId xmlns:a16="http://schemas.microsoft.com/office/drawing/2014/main" id="{F77A7980-97DF-4542-BB4E-B90C81AE3A7A}"/>
              </a:ext>
            </a:extLst>
          </p:cNvPr>
          <p:cNvSpPr/>
          <p:nvPr/>
        </p:nvSpPr>
        <p:spPr>
          <a:xfrm>
            <a:off x="1928454" y="2848478"/>
            <a:ext cx="1684561"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数据分享</a:t>
            </a:r>
          </a:p>
        </p:txBody>
      </p:sp>
      <p:sp>
        <p:nvSpPr>
          <p:cNvPr id="84" name="矩形 83">
            <a:extLst>
              <a:ext uri="{FF2B5EF4-FFF2-40B4-BE49-F238E27FC236}">
                <a16:creationId xmlns:a16="http://schemas.microsoft.com/office/drawing/2014/main" id="{6BC7E4DA-6767-45E6-B14E-94E03EDF4FB3}"/>
              </a:ext>
            </a:extLst>
          </p:cNvPr>
          <p:cNvSpPr/>
          <p:nvPr/>
        </p:nvSpPr>
        <p:spPr>
          <a:xfrm>
            <a:off x="4132590" y="2848477"/>
            <a:ext cx="168456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互联互通</a:t>
            </a:r>
          </a:p>
        </p:txBody>
      </p:sp>
      <p:sp>
        <p:nvSpPr>
          <p:cNvPr id="85" name="矩形 84">
            <a:extLst>
              <a:ext uri="{FF2B5EF4-FFF2-40B4-BE49-F238E27FC236}">
                <a16:creationId xmlns:a16="http://schemas.microsoft.com/office/drawing/2014/main" id="{D02B9BD2-2186-46B1-BEC1-9C0BD4081DCF}"/>
              </a:ext>
            </a:extLst>
          </p:cNvPr>
          <p:cNvSpPr/>
          <p:nvPr/>
        </p:nvSpPr>
        <p:spPr>
          <a:xfrm>
            <a:off x="4103573" y="5221027"/>
            <a:ext cx="168456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数据挖掘</a:t>
            </a:r>
          </a:p>
        </p:txBody>
      </p:sp>
      <p:sp>
        <p:nvSpPr>
          <p:cNvPr id="86" name="矩形 85">
            <a:extLst>
              <a:ext uri="{FF2B5EF4-FFF2-40B4-BE49-F238E27FC236}">
                <a16:creationId xmlns:a16="http://schemas.microsoft.com/office/drawing/2014/main" id="{BACADF27-DFA3-41FD-AAA5-44C0D89A8402}"/>
              </a:ext>
            </a:extLst>
          </p:cNvPr>
          <p:cNvSpPr/>
          <p:nvPr/>
        </p:nvSpPr>
        <p:spPr>
          <a:xfrm>
            <a:off x="2045737" y="5215533"/>
            <a:ext cx="1684561"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创新发展</a:t>
            </a:r>
          </a:p>
        </p:txBody>
      </p:sp>
    </p:spTree>
    <p:extLst>
      <p:ext uri="{BB962C8B-B14F-4D97-AF65-F5344CB8AC3E}">
        <p14:creationId xmlns:p14="http://schemas.microsoft.com/office/powerpoint/2010/main" val="28334759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3" name="组 2"/>
          <p:cNvGrpSpPr/>
          <p:nvPr/>
        </p:nvGrpSpPr>
        <p:grpSpPr>
          <a:xfrm>
            <a:off x="0" y="2199014"/>
            <a:ext cx="12070721" cy="3895202"/>
            <a:chOff x="199984" y="2130425"/>
            <a:chExt cx="19653250" cy="6423025"/>
          </a:xfrm>
        </p:grpSpPr>
        <p:pic>
          <p:nvPicPr>
            <p:cNvPr id="31" name="图片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984" y="2130425"/>
              <a:ext cx="19653250" cy="6423025"/>
            </a:xfrm>
            <a:prstGeom prst="rect">
              <a:avLst/>
            </a:prstGeom>
          </p:spPr>
        </p:pic>
        <p:sp>
          <p:nvSpPr>
            <p:cNvPr id="61" name="Bloomberg for R&amp;D &amp; IP…"/>
            <p:cNvSpPr txBox="1"/>
            <p:nvPr/>
          </p:nvSpPr>
          <p:spPr>
            <a:xfrm>
              <a:off x="1060450" y="6756965"/>
              <a:ext cx="2802282" cy="677352"/>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Bloomberg for R&amp;D &amp; IP</a:t>
              </a:r>
            </a:p>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专利情报数据库</a:t>
              </a:r>
            </a:p>
          </p:txBody>
        </p:sp>
        <p:sp>
          <p:nvSpPr>
            <p:cNvPr id="62" name="Online IP Academy…"/>
            <p:cNvSpPr txBox="1"/>
            <p:nvPr/>
          </p:nvSpPr>
          <p:spPr>
            <a:xfrm>
              <a:off x="16529050" y="6756965"/>
              <a:ext cx="2423379" cy="677352"/>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Online IP Academy</a:t>
              </a:r>
            </a:p>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线上国内最大知识产权学习平台</a:t>
              </a:r>
            </a:p>
          </p:txBody>
        </p:sp>
        <p:sp>
          <p:nvSpPr>
            <p:cNvPr id="63" name="BI Dashboard for finance, M&amp;A and strategy…"/>
            <p:cNvSpPr txBox="1"/>
            <p:nvPr/>
          </p:nvSpPr>
          <p:spPr>
            <a:xfrm>
              <a:off x="4812216" y="6756965"/>
              <a:ext cx="2802282" cy="954475"/>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BI Dashboard for finance, M&amp;A and strategy</a:t>
              </a:r>
            </a:p>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针对财务、商业策略BI报表</a:t>
              </a:r>
            </a:p>
          </p:txBody>
        </p:sp>
        <p:sp>
          <p:nvSpPr>
            <p:cNvPr id="64" name="Innovation Lifecycle management…"/>
            <p:cNvSpPr txBox="1"/>
            <p:nvPr/>
          </p:nvSpPr>
          <p:spPr>
            <a:xfrm>
              <a:off x="12574584" y="6756965"/>
              <a:ext cx="2577398" cy="954475"/>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Innovation Lifecycle management</a:t>
              </a:r>
            </a:p>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创新知识产权全生命周期管理系统</a:t>
              </a:r>
            </a:p>
          </p:txBody>
        </p:sp>
        <p:sp>
          <p:nvSpPr>
            <p:cNvPr id="65" name="Innovation Lifecycle management…"/>
            <p:cNvSpPr txBox="1"/>
            <p:nvPr/>
          </p:nvSpPr>
          <p:spPr>
            <a:xfrm>
              <a:off x="8822818" y="6756965"/>
              <a:ext cx="2577398" cy="677352"/>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lang="en-US" altLang="zh-CN"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Chemical</a:t>
              </a:r>
              <a:endParaRPr kumimoji="0"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endParaRPr>
            </a:p>
            <a:p>
              <a:pPr marL="0" marR="0" lvl="0" indent="0" algn="ctr" defTabSz="739323" rtl="0" eaLnBrk="1" fontAlgn="auto" latinLnBrk="0" hangingPunct="0">
                <a:lnSpc>
                  <a:spcPct val="150000"/>
                </a:lnSpc>
                <a:spcBef>
                  <a:spcPts val="0"/>
                </a:spcBef>
                <a:spcAft>
                  <a:spcPts val="0"/>
                </a:spcAft>
                <a:buClrTx/>
                <a:buSzTx/>
                <a:buFontTx/>
                <a:buNone/>
                <a:tabLst/>
                <a:defRPr sz="1500">
                  <a:solidFill>
                    <a:srgbClr val="FFFFFF"/>
                  </a:solidFill>
                </a:defRPr>
              </a:pPr>
              <a:r>
                <a:rPr kumimoji="0" lang="zh-CN" altLang="en-US"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智慧芽</a:t>
              </a:r>
              <a:r>
                <a:rPr kumimoji="0" lang="en-US" altLang="zh-CN"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Chemical</a:t>
              </a:r>
              <a:r>
                <a:rPr kumimoji="0" lang="zh-CN" altLang="en-US" sz="728" b="1" i="0" u="none" strike="noStrike" kern="0" cap="none" spc="0" normalizeH="0" baseline="0" noProof="0" dirty="0">
                  <a:ln>
                    <a:noFill/>
                  </a:ln>
                  <a:solidFill>
                    <a:srgbClr val="FFFFFF"/>
                  </a:solidFill>
                  <a:effectLst/>
                  <a:uLnTx/>
                  <a:uFillTx/>
                  <a:latin typeface="STHeiti Light" charset="-122"/>
                  <a:ea typeface="STHeiti Light" charset="-122"/>
                  <a:cs typeface="STHeiti Light" charset="-122"/>
                  <a:sym typeface="Calibri"/>
                </a:rPr>
                <a:t>化学数据库</a:t>
              </a:r>
            </a:p>
          </p:txBody>
        </p:sp>
      </p:grpSp>
      <p:sp>
        <p:nvSpPr>
          <p:cNvPr id="10" name="object 7"/>
          <p:cNvSpPr txBox="1"/>
          <p:nvPr/>
        </p:nvSpPr>
        <p:spPr>
          <a:xfrm>
            <a:off x="2451248" y="1277820"/>
            <a:ext cx="7824140" cy="410562"/>
          </a:xfrm>
          <a:prstGeom prst="rect">
            <a:avLst/>
          </a:prstGeom>
        </p:spPr>
        <p:txBody>
          <a:bodyPr vert="horz" wrap="square" lIns="0" tIns="0" rIns="0" bIns="0" rtlCol="0">
            <a:spAutoFit/>
          </a:bodyPr>
          <a:lstStyle/>
          <a:p>
            <a:pPr marL="7701"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668" b="0" i="0" u="none" strike="noStrike" kern="1200" cap="none" spc="-3" normalizeH="0" baseline="0" noProof="0" dirty="0">
                <a:ln>
                  <a:noFill/>
                </a:ln>
                <a:solidFill>
                  <a:srgbClr val="2B9DB9"/>
                </a:solidFill>
                <a:effectLst/>
                <a:uLnTx/>
                <a:uFillTx/>
                <a:latin typeface="华文黑体" panose="02010600040101010101" pitchFamily="2" charset="-122"/>
                <a:ea typeface="华文黑体" panose="02010600040101010101" pitchFamily="2" charset="-122"/>
                <a:cs typeface="华文黑体" panose="02010600040101010101" pitchFamily="2" charset="-122"/>
              </a:rPr>
              <a:t>智慧芽产品矩阵，贯穿企业创新研发的全生命周期</a:t>
            </a:r>
            <a:endParaRPr kumimoji="0" sz="2668" b="0" i="0" u="none" strike="noStrike" kern="1200" cap="none" spc="-3" normalizeH="0" baseline="0" noProof="0" dirty="0">
              <a:ln>
                <a:noFill/>
              </a:ln>
              <a:solidFill>
                <a:srgbClr val="2B9DB9"/>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Tree>
    <p:extLst>
      <p:ext uri="{BB962C8B-B14F-4D97-AF65-F5344CB8AC3E}">
        <p14:creationId xmlns:p14="http://schemas.microsoft.com/office/powerpoint/2010/main" val="8540713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9" name="object 7"/>
          <p:cNvSpPr txBox="1"/>
          <p:nvPr/>
        </p:nvSpPr>
        <p:spPr>
          <a:xfrm>
            <a:off x="811738" y="468920"/>
            <a:ext cx="7867856"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顶级风投眼中的“混血儿”</a:t>
            </a:r>
            <a:r>
              <a:rPr kumimoji="0" lang="en-US" altLang="zh-CN"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&amp;</a:t>
            </a: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“潜力股”</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grpSp>
        <p:nvGrpSpPr>
          <p:cNvPr id="3" name="组 2"/>
          <p:cNvGrpSpPr/>
          <p:nvPr/>
        </p:nvGrpSpPr>
        <p:grpSpPr>
          <a:xfrm>
            <a:off x="2380738" y="1773902"/>
            <a:ext cx="7874252" cy="4058158"/>
            <a:chOff x="5285295" y="3126767"/>
            <a:chExt cx="8726923" cy="4745324"/>
          </a:xfrm>
        </p:grpSpPr>
        <p:pic>
          <p:nvPicPr>
            <p:cNvPr id="11" name="image48.png" descr="image48.png"/>
            <p:cNvPicPr>
              <a:picLocks noChangeAspect="1"/>
            </p:cNvPicPr>
            <p:nvPr/>
          </p:nvPicPr>
          <p:blipFill>
            <a:blip r:embed="rId4">
              <a:extLst/>
            </a:blip>
            <a:stretch>
              <a:fillRect/>
            </a:stretch>
          </p:blipFill>
          <p:spPr>
            <a:xfrm>
              <a:off x="11508793" y="3126767"/>
              <a:ext cx="2503425" cy="1117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image49.png" descr="image49.png"/>
            <p:cNvPicPr>
              <a:picLocks noChangeAspect="1"/>
            </p:cNvPicPr>
            <p:nvPr/>
          </p:nvPicPr>
          <p:blipFill>
            <a:blip r:embed="rId5">
              <a:extLst/>
            </a:blip>
            <a:stretch>
              <a:fillRect/>
            </a:stretch>
          </p:blipFill>
          <p:spPr>
            <a:xfrm>
              <a:off x="10281542" y="4941315"/>
              <a:ext cx="3532750" cy="11223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image50.png" descr="image50.png"/>
            <p:cNvPicPr>
              <a:picLocks noChangeAspect="1"/>
            </p:cNvPicPr>
            <p:nvPr/>
          </p:nvPicPr>
          <p:blipFill>
            <a:blip r:embed="rId6">
              <a:extLst/>
            </a:blip>
            <a:stretch>
              <a:fillRect/>
            </a:stretch>
          </p:blipFill>
          <p:spPr>
            <a:xfrm>
              <a:off x="5285295" y="3274393"/>
              <a:ext cx="1526933" cy="10028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image51.png" descr="image51.png"/>
            <p:cNvPicPr>
              <a:picLocks noChangeAspect="1"/>
            </p:cNvPicPr>
            <p:nvPr/>
          </p:nvPicPr>
          <p:blipFill>
            <a:blip r:embed="rId7">
              <a:extLst/>
            </a:blip>
            <a:stretch>
              <a:fillRect/>
            </a:stretch>
          </p:blipFill>
          <p:spPr>
            <a:xfrm>
              <a:off x="6704325" y="4699436"/>
              <a:ext cx="1987644" cy="1426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Accel-X_logo_large.jpg" descr="Accel-X_logo_large.jpg"/>
            <p:cNvPicPr>
              <a:picLocks noChangeAspect="1"/>
            </p:cNvPicPr>
            <p:nvPr/>
          </p:nvPicPr>
          <p:blipFill>
            <a:blip r:embed="rId8">
              <a:extLst/>
            </a:blip>
            <a:stretch>
              <a:fillRect/>
            </a:stretch>
          </p:blipFill>
          <p:spPr>
            <a:xfrm>
              <a:off x="7746918" y="3460156"/>
              <a:ext cx="2534624" cy="4975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asted-image.png" descr="pasted-image.png"/>
            <p:cNvPicPr>
              <a:picLocks noChangeAspect="1"/>
            </p:cNvPicPr>
            <p:nvPr/>
          </p:nvPicPr>
          <p:blipFill>
            <a:blip r:embed="rId9">
              <a:extLst/>
            </a:blip>
            <a:stretch>
              <a:fillRect/>
            </a:stretch>
          </p:blipFill>
          <p:spPr>
            <a:xfrm>
              <a:off x="11838092" y="6658097"/>
              <a:ext cx="746216" cy="1213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asted-image.png" descr="pasted-image.png"/>
            <p:cNvPicPr>
              <a:picLocks noChangeAspect="1"/>
            </p:cNvPicPr>
            <p:nvPr/>
          </p:nvPicPr>
          <p:blipFill>
            <a:blip r:embed="rId10">
              <a:extLst/>
            </a:blip>
            <a:stretch>
              <a:fillRect/>
            </a:stretch>
          </p:blipFill>
          <p:spPr>
            <a:xfrm>
              <a:off x="5823929" y="6781180"/>
              <a:ext cx="3474029" cy="9435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19" name="矩形 18"/>
          <p:cNvSpPr/>
          <p:nvPr/>
        </p:nvSpPr>
        <p:spPr>
          <a:xfrm>
            <a:off x="1428690" y="1349594"/>
            <a:ext cx="9611886" cy="4990787"/>
          </a:xfrm>
          <a:prstGeom prst="rect">
            <a:avLst/>
          </a:prstGeom>
          <a:noFill/>
          <a:ln w="22225" cap="rnd">
            <a:solidFill>
              <a:srgbClr val="AEBE3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092"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 name="文本框 1">
            <a:extLst>
              <a:ext uri="{FF2B5EF4-FFF2-40B4-BE49-F238E27FC236}">
                <a16:creationId xmlns:a16="http://schemas.microsoft.com/office/drawing/2014/main" id="{875905B7-7A39-4604-AE8B-7A0A0F2F7531}"/>
              </a:ext>
            </a:extLst>
          </p:cNvPr>
          <p:cNvSpPr txBox="1"/>
          <p:nvPr/>
        </p:nvSpPr>
        <p:spPr>
          <a:xfrm>
            <a:off x="2943927" y="5597889"/>
            <a:ext cx="1415772" cy="461665"/>
          </a:xfrm>
          <a:prstGeom prst="rect">
            <a:avLst/>
          </a:prstGeom>
          <a:noFill/>
        </p:spPr>
        <p:txBody>
          <a:bodyPr wrap="none" rtlCol="0">
            <a:spAutoFit/>
          </a:bodyPr>
          <a:lstStyle>
            <a:defPPr>
              <a:defRPr lang="zh-CN"/>
            </a:defPPr>
            <a:lvl1pPr>
              <a:defRPr sz="2400" b="1">
                <a:solidFill>
                  <a:schemeClr val="accent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红杉资本</a:t>
            </a:r>
          </a:p>
        </p:txBody>
      </p:sp>
      <p:sp>
        <p:nvSpPr>
          <p:cNvPr id="20" name="文本框 19">
            <a:extLst>
              <a:ext uri="{FF2B5EF4-FFF2-40B4-BE49-F238E27FC236}">
                <a16:creationId xmlns:a16="http://schemas.microsoft.com/office/drawing/2014/main" id="{790551A1-A2DF-47E7-B12D-572910BE1EE5}"/>
              </a:ext>
            </a:extLst>
          </p:cNvPr>
          <p:cNvSpPr txBox="1"/>
          <p:nvPr/>
        </p:nvSpPr>
        <p:spPr>
          <a:xfrm>
            <a:off x="2380738" y="3077485"/>
            <a:ext cx="110799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新国大</a:t>
            </a:r>
          </a:p>
        </p:txBody>
      </p:sp>
      <p:sp>
        <p:nvSpPr>
          <p:cNvPr id="21" name="文本框 20">
            <a:extLst>
              <a:ext uri="{FF2B5EF4-FFF2-40B4-BE49-F238E27FC236}">
                <a16:creationId xmlns:a16="http://schemas.microsoft.com/office/drawing/2014/main" id="{8D69C052-01F5-4473-BA16-A66A25CF32E9}"/>
              </a:ext>
            </a:extLst>
          </p:cNvPr>
          <p:cNvSpPr txBox="1"/>
          <p:nvPr/>
        </p:nvSpPr>
        <p:spPr>
          <a:xfrm>
            <a:off x="9203366" y="5367056"/>
            <a:ext cx="800219" cy="461665"/>
          </a:xfrm>
          <a:prstGeom prst="rect">
            <a:avLst/>
          </a:prstGeom>
          <a:noFill/>
        </p:spPr>
        <p:txBody>
          <a:bodyPr wrap="none" rtlCol="0">
            <a:spAutoFit/>
          </a:bodyPr>
          <a:lstStyle>
            <a:defPPr>
              <a:defRPr lang="zh-CN"/>
            </a:defPPr>
            <a:lvl1pPr>
              <a:defRPr sz="2400" b="1">
                <a:solidFill>
                  <a:schemeClr val="accent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雷军</a:t>
            </a:r>
          </a:p>
        </p:txBody>
      </p:sp>
    </p:spTree>
    <p:extLst>
      <p:ext uri="{BB962C8B-B14F-4D97-AF65-F5344CB8AC3E}">
        <p14:creationId xmlns:p14="http://schemas.microsoft.com/office/powerpoint/2010/main" val="11566048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323094" y="483151"/>
            <a:ext cx="184731" cy="26039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1092"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2" name="object 7"/>
          <p:cNvSpPr txBox="1"/>
          <p:nvPr/>
        </p:nvSpPr>
        <p:spPr>
          <a:xfrm>
            <a:off x="777649" y="475773"/>
            <a:ext cx="7824140" cy="430887"/>
          </a:xfrm>
          <a:prstGeom prst="rect">
            <a:avLst/>
          </a:prstGeom>
          <a:solidFill>
            <a:schemeClr val="bg1"/>
          </a:solidFill>
        </p:spPr>
        <p:txBody>
          <a:bodyPr vert="horz" wrap="square" lIns="0" tIns="0" rIns="0" bIns="0" rtlCol="0">
            <a:spAutoFit/>
          </a:bodyPr>
          <a:lstStyle/>
          <a:p>
            <a:pPr marL="7701"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智慧芽的下一个十年</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48" y="914038"/>
            <a:ext cx="11272837" cy="5231800"/>
          </a:xfrm>
          <a:prstGeom prst="rect">
            <a:avLst/>
          </a:prstGeom>
        </p:spPr>
      </p:pic>
      <p:sp>
        <p:nvSpPr>
          <p:cNvPr id="6" name="object 7"/>
          <p:cNvSpPr txBox="1"/>
          <p:nvPr/>
        </p:nvSpPr>
        <p:spPr>
          <a:xfrm>
            <a:off x="2501996" y="6256220"/>
            <a:ext cx="7824140" cy="410562"/>
          </a:xfrm>
          <a:prstGeom prst="rect">
            <a:avLst/>
          </a:prstGeom>
        </p:spPr>
        <p:txBody>
          <a:bodyPr vert="horz" wrap="square" lIns="0" tIns="0" rIns="0" bIns="0" rtlCol="0">
            <a:spAutoFit/>
          </a:bodyPr>
          <a:lstStyle/>
          <a:p>
            <a:pPr marL="7701"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668" b="0" i="0" u="none" strike="noStrike" kern="1200" cap="none" spc="-3" normalizeH="0" baseline="0" noProof="0" dirty="0">
                <a:ln>
                  <a:noFill/>
                </a:ln>
                <a:solidFill>
                  <a:srgbClr val="2B9DB9"/>
                </a:solidFill>
                <a:effectLst/>
                <a:uLnTx/>
                <a:uFillTx/>
                <a:latin typeface="华文黑体" panose="02010600040101010101" pitchFamily="2" charset="-122"/>
                <a:ea typeface="华文黑体" panose="02010600040101010101" pitchFamily="2" charset="-122"/>
                <a:cs typeface="华文黑体" panose="02010600040101010101" pitchFamily="2" charset="-122"/>
              </a:rPr>
              <a:t>开放合作，互联互通，构建生态</a:t>
            </a:r>
            <a:r>
              <a:rPr kumimoji="0" lang="zh-CN" altLang="en-US" sz="2668" b="0" i="0" u="none" strike="noStrike" kern="1200" cap="none" spc="-3" normalizeH="0" baseline="0" noProof="0">
                <a:ln>
                  <a:noFill/>
                </a:ln>
                <a:solidFill>
                  <a:srgbClr val="2B9DB9"/>
                </a:solidFill>
                <a:effectLst/>
                <a:uLnTx/>
                <a:uFillTx/>
                <a:latin typeface="华文黑体" panose="02010600040101010101" pitchFamily="2" charset="-122"/>
                <a:ea typeface="华文黑体" panose="02010600040101010101" pitchFamily="2" charset="-122"/>
                <a:cs typeface="华文黑体" panose="02010600040101010101" pitchFamily="2" charset="-122"/>
              </a:rPr>
              <a:t>，服务创新</a:t>
            </a:r>
            <a:endParaRPr kumimoji="0" sz="2668" b="0" i="0" u="none" strike="noStrike" kern="1200" cap="none" spc="-3" normalizeH="0" baseline="0" noProof="0" dirty="0">
              <a:ln>
                <a:noFill/>
              </a:ln>
              <a:solidFill>
                <a:srgbClr val="2B9DB9"/>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Tree>
    <p:extLst>
      <p:ext uri="{BB962C8B-B14F-4D97-AF65-F5344CB8AC3E}">
        <p14:creationId xmlns:p14="http://schemas.microsoft.com/office/powerpoint/2010/main" val="996259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9984BC67-EF25-4BAE-B141-D9058078402D}"/>
              </a:ext>
            </a:extLst>
          </p:cNvPr>
          <p:cNvSpPr txBox="1"/>
          <p:nvPr/>
        </p:nvSpPr>
        <p:spPr>
          <a:xfrm>
            <a:off x="811738" y="466647"/>
            <a:ext cx="7867856"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Innosnap</a:t>
            </a: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管理系统产品与开发</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
        <p:nvSpPr>
          <p:cNvPr id="3" name="文本框 2">
            <a:extLst>
              <a:ext uri="{FF2B5EF4-FFF2-40B4-BE49-F238E27FC236}">
                <a16:creationId xmlns:a16="http://schemas.microsoft.com/office/drawing/2014/main" id="{D3382A7F-2DFE-4EC6-A35D-69F72E82872C}"/>
              </a:ext>
            </a:extLst>
          </p:cNvPr>
          <p:cNvSpPr txBox="1"/>
          <p:nvPr/>
        </p:nvSpPr>
        <p:spPr>
          <a:xfrm>
            <a:off x="694590" y="1103381"/>
            <a:ext cx="4210250" cy="5262979"/>
          </a:xfrm>
          <a:prstGeom prst="rect">
            <a:avLst/>
          </a:prstGeom>
          <a:noFill/>
        </p:spPr>
        <p:txBody>
          <a:bodyPr wrap="square" rtlCol="0">
            <a:spAutoFit/>
          </a:bodyPr>
          <a:lstStyle/>
          <a:p>
            <a:pPr marL="285750" marR="0" lvl="0" indent="-285750" algn="l" defTabSz="914400" rtl="0" eaLnBrk="1" fontAlgn="auto" latinLnBrk="0" hangingPunct="1">
              <a:lnSpc>
                <a:spcPct val="200000"/>
              </a:lnSpc>
              <a:spcBef>
                <a:spcPts val="0"/>
              </a:spcBef>
              <a:spcAft>
                <a:spcPts val="0"/>
              </a:spcAft>
              <a:buClrTx/>
              <a:buSzTx/>
              <a:buFont typeface="Wingdings" charset="2"/>
              <a:buChar char="n"/>
              <a:tabLst/>
              <a:defRPr/>
            </a:pP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现有开发团队</a:t>
            </a:r>
            <a:r>
              <a:rPr kumimoji="1" lang="en-US" altLang="zh-CN" sz="24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60</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余人，其中很多开发人员来源于</a:t>
            </a:r>
            <a:r>
              <a:rPr kumimoji="1" lang="zh-CN" altLang="en-US" sz="24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华为、微软、阿里、腾讯、百度</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等知名</a:t>
            </a:r>
            <a:r>
              <a:rPr kumimoji="1"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IT</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企业，具有丰富的软件开发经验</a:t>
            </a:r>
            <a:endParaRPr kumimoji="1"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charset="2"/>
              <a:buChar char="n"/>
              <a:tabLst/>
              <a:defRPr/>
            </a:pP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采用</a:t>
            </a:r>
            <a:r>
              <a:rPr kumimoji="1" lang="zh-CN" altLang="en-US" sz="24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敏捷开发</a:t>
            </a:r>
            <a:r>
              <a:rPr kumimoji="1"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模式，产品以每月一次的速度进行迭代</a:t>
            </a:r>
            <a:endParaRPr kumimoji="1"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EABBD81B-BC06-47B5-B093-7F5D7B548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0145" y="1776428"/>
            <a:ext cx="6218526" cy="3467064"/>
          </a:xfrm>
          <a:prstGeom prst="rect">
            <a:avLst/>
          </a:prstGeom>
        </p:spPr>
      </p:pic>
    </p:spTree>
    <p:extLst>
      <p:ext uri="{BB962C8B-B14F-4D97-AF65-F5344CB8AC3E}">
        <p14:creationId xmlns:p14="http://schemas.microsoft.com/office/powerpoint/2010/main" val="33033633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703619" y="468886"/>
            <a:ext cx="8062785"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系统实施服务</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sp>
        <p:nvSpPr>
          <p:cNvPr id="7" name="Content Placeholder 2">
            <a:extLst>
              <a:ext uri="{FF2B5EF4-FFF2-40B4-BE49-F238E27FC236}">
                <a16:creationId xmlns:a16="http://schemas.microsoft.com/office/drawing/2014/main" id="{79A36004-B27D-443F-9DFA-801F81DD97F5}"/>
              </a:ext>
            </a:extLst>
          </p:cNvPr>
          <p:cNvSpPr txBox="1">
            <a:spLocks/>
          </p:cNvSpPr>
          <p:nvPr/>
        </p:nvSpPr>
        <p:spPr>
          <a:xfrm>
            <a:off x="754351" y="1002326"/>
            <a:ext cx="10900619" cy="561153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实施方法</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总体规划、分步实施；</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需求调研</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项目启动</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实施计划</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阶段控制</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质量控制</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-&gt;</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实施服务</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阶梯实施计划，迭代推进（核心开发</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60</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人，可调配开发资源</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400</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多人，产品更新迭代速度快）；</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用户实际参与阶段试用、及时响应需求调整。</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中国区四地辐射服务</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中国区四地辐射服务：苏州、上海、北京、深圳。</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项目团队</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项目总监</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Lead</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，包含项目经理、咨询顾问、实施工程师、开发人员、产品经理、测试工程师组成的项目团队，顺利完成项目；</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敏捷开发，快速响应客户需求。</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228600" marR="0" lvl="0" indent="-228600" algn="l" defTabSz="914400" rtl="0" eaLnBrk="1" fontAlgn="auto" latinLnBrk="0" hangingPunct="1">
              <a:lnSpc>
                <a:spcPct val="150000"/>
              </a:lnSpc>
              <a:spcBef>
                <a:spcPts val="1000"/>
              </a:spcBef>
              <a:spcAft>
                <a:spcPts val="0"/>
              </a:spcAft>
              <a:buClrTx/>
              <a:buSzTx/>
              <a:buFont typeface="Wingdings" panose="05000000000000000000" pitchFamily="2" charset="2"/>
              <a:buChar char="ü"/>
              <a:tabLst/>
              <a:defRPr/>
            </a:pPr>
            <a:r>
              <a:rPr kumimoji="0" lang="zh-CN" altLang="en-US"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系统培训</a:t>
            </a:r>
            <a:endParaRPr kumimoji="0" lang="en-US" altLang="zh-CN" sz="1400" b="1"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专业人员驻厂为参与系统使用的各级领导、</a:t>
            </a:r>
            <a:r>
              <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IP</a:t>
            </a: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团队、研发团队进行分层级的培训（基础培训，应用深化培训）；</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系统维护人员安全、备份及维护方面的培训。</a:t>
            </a:r>
            <a:endParaRPr kumimoji="0" lang="en-US" altLang="zh-CN" sz="1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260082447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703619" y="468886"/>
            <a:ext cx="8062785"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售后服务</a:t>
            </a:r>
            <a:endParaRPr kumimoji="0"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endParaRPr>
          </a:p>
        </p:txBody>
      </p:sp>
      <p:pic>
        <p:nvPicPr>
          <p:cNvPr id="4" name="图片 3">
            <a:extLst>
              <a:ext uri="{FF2B5EF4-FFF2-40B4-BE49-F238E27FC236}">
                <a16:creationId xmlns:a16="http://schemas.microsoft.com/office/drawing/2014/main" id="{8F6DF088-5C50-4925-93F7-1985444C3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619" y="1339503"/>
            <a:ext cx="9604670" cy="5186312"/>
          </a:xfrm>
          <a:prstGeom prst="rect">
            <a:avLst/>
          </a:prstGeom>
        </p:spPr>
      </p:pic>
      <p:sp>
        <p:nvSpPr>
          <p:cNvPr id="2" name="文本框 1">
            <a:extLst>
              <a:ext uri="{FF2B5EF4-FFF2-40B4-BE49-F238E27FC236}">
                <a16:creationId xmlns:a16="http://schemas.microsoft.com/office/drawing/2014/main" id="{16A3CD9A-1F60-4A94-A48F-62BB1193B740}"/>
              </a:ext>
            </a:extLst>
          </p:cNvPr>
          <p:cNvSpPr txBox="1"/>
          <p:nvPr/>
        </p:nvSpPr>
        <p:spPr>
          <a:xfrm>
            <a:off x="8964491" y="1090006"/>
            <a:ext cx="2588880" cy="1661993"/>
          </a:xfrm>
          <a:prstGeom prst="rect">
            <a:avLst/>
          </a:prstGeom>
          <a:solidFill>
            <a:schemeClr val="bg1"/>
          </a:solid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sng"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全球服务能力</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a:t>
            </a:r>
            <a:endPar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charset="0"/>
              <a:buChar char="•"/>
              <a:tabLst/>
              <a:defRPr/>
            </a:pP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中国</a:t>
            </a:r>
            <a:r>
              <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CS</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团队</a:t>
            </a:r>
            <a:r>
              <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25</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人</a:t>
            </a:r>
            <a:endPar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charset="0"/>
              <a:buChar char="•"/>
              <a:tabLst/>
              <a:defRPr/>
            </a:pP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英国</a:t>
            </a:r>
            <a:r>
              <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CS</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团队</a:t>
            </a:r>
            <a:r>
              <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40</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人</a:t>
            </a:r>
            <a:endPar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charset="0"/>
              <a:buChar char="•"/>
              <a:tabLst/>
              <a:defRPr/>
            </a:pP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新加坡</a:t>
            </a:r>
            <a:r>
              <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CS</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团队</a:t>
            </a:r>
            <a:r>
              <a:rPr kumimoji="0" lang="en-US" altLang="zh-CN"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3</a:t>
            </a:r>
            <a:r>
              <a:rPr kumimoji="0" lang="zh-CN" altLang="en-US" sz="16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人</a:t>
            </a:r>
          </a:p>
        </p:txBody>
      </p:sp>
    </p:spTree>
    <p:extLst>
      <p:ext uri="{BB962C8B-B14F-4D97-AF65-F5344CB8AC3E}">
        <p14:creationId xmlns:p14="http://schemas.microsoft.com/office/powerpoint/2010/main" val="16004733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86500B5B-1891-4F96-8933-76A971B95568}"/>
              </a:ext>
            </a:extLst>
          </p:cNvPr>
          <p:cNvSpPr txBox="1"/>
          <p:nvPr/>
        </p:nvSpPr>
        <p:spPr>
          <a:xfrm>
            <a:off x="703619" y="468886"/>
            <a:ext cx="3901038"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项目实施方法</a:t>
            </a:r>
          </a:p>
        </p:txBody>
      </p:sp>
      <p:grpSp>
        <p:nvGrpSpPr>
          <p:cNvPr id="3" name="组 323">
            <a:extLst>
              <a:ext uri="{FF2B5EF4-FFF2-40B4-BE49-F238E27FC236}">
                <a16:creationId xmlns:a16="http://schemas.microsoft.com/office/drawing/2014/main" id="{08266DA1-E66B-41B0-B108-AF13623952B3}"/>
              </a:ext>
            </a:extLst>
          </p:cNvPr>
          <p:cNvGrpSpPr>
            <a:grpSpLocks/>
          </p:cNvGrpSpPr>
          <p:nvPr/>
        </p:nvGrpSpPr>
        <p:grpSpPr bwMode="auto">
          <a:xfrm>
            <a:off x="1757504" y="1067647"/>
            <a:ext cx="9135337" cy="5479324"/>
            <a:chOff x="0" y="0"/>
            <a:chExt cx="63607" cy="44538"/>
          </a:xfrm>
        </p:grpSpPr>
        <p:sp>
          <p:nvSpPr>
            <p:cNvPr id="4" name="AutoShape 7">
              <a:extLst>
                <a:ext uri="{FF2B5EF4-FFF2-40B4-BE49-F238E27FC236}">
                  <a16:creationId xmlns:a16="http://schemas.microsoft.com/office/drawing/2014/main" id="{3FCA2E28-FD05-4401-9973-7ECC6A4839DC}"/>
                </a:ext>
              </a:extLst>
            </p:cNvPr>
            <p:cNvSpPr>
              <a:spLocks noChangeAspect="1" noChangeArrowheads="1"/>
            </p:cNvSpPr>
            <p:nvPr/>
          </p:nvSpPr>
          <p:spPr bwMode="auto">
            <a:xfrm>
              <a:off x="0" y="0"/>
              <a:ext cx="63607" cy="44538"/>
            </a:xfrm>
            <a:prstGeom prst="rect">
              <a:avLst/>
            </a:prstGeom>
            <a:noFill/>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AutoShape 107">
              <a:extLst>
                <a:ext uri="{FF2B5EF4-FFF2-40B4-BE49-F238E27FC236}">
                  <a16:creationId xmlns:a16="http://schemas.microsoft.com/office/drawing/2014/main" id="{F4F4CC72-C1EA-4BD9-B522-898A30E67922}"/>
                </a:ext>
              </a:extLst>
            </p:cNvPr>
            <p:cNvSpPr>
              <a:spLocks noChangeArrowheads="1"/>
            </p:cNvSpPr>
            <p:nvPr/>
          </p:nvSpPr>
          <p:spPr bwMode="auto">
            <a:xfrm>
              <a:off x="0" y="492"/>
              <a:ext cx="63607" cy="44046"/>
            </a:xfrm>
            <a:prstGeom prst="roundRect">
              <a:avLst>
                <a:gd name="adj" fmla="val 3398"/>
              </a:avLst>
            </a:prstGeom>
            <a:gradFill rotWithShape="0">
              <a:gsLst>
                <a:gs pos="0">
                  <a:srgbClr val="F7FCFF"/>
                </a:gs>
                <a:gs pos="100000">
                  <a:srgbClr val="D7E2E7"/>
                </a:gs>
              </a:gsLst>
              <a:lin ang="5400000" scaled="1"/>
            </a:gradFill>
            <a:ln w="9525">
              <a:solidFill>
                <a:srgbClr val="DDDDDD"/>
              </a:solidFill>
              <a:round/>
              <a:headEnd/>
              <a:tailEnd/>
            </a:ln>
          </p:spPr>
          <p:txBody>
            <a:bodyPr rot="0" vert="horz" wrap="square" lIns="0" tIns="0" rIns="0" bIns="0" anchor="ctr" anchorCtr="0" upright="1">
              <a:noAutofit/>
            </a:bodyPr>
            <a:lstStyle/>
            <a:p>
              <a:pPr marL="0" marR="0" lvl="0" indent="0" algn="just" defTabSz="914400" rtl="0" eaLnBrk="1" fontAlgn="auto" latinLnBrk="0" hangingPunct="1">
                <a:lnSpc>
                  <a:spcPct val="100000"/>
                </a:lnSpc>
                <a:spcBef>
                  <a:spcPts val="310"/>
                </a:spcBef>
                <a:spcAft>
                  <a:spcPts val="310"/>
                </a:spcAft>
                <a:buClrTx/>
                <a:buSzTx/>
                <a:buFontTx/>
                <a:buNone/>
                <a:tabLst/>
                <a:defRPr/>
              </a:pPr>
              <a:r>
                <a:rPr kumimoji="0" lang="zh-CN" altLang="en-US" sz="13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nvGrpSpPr>
            <p:cNvPr id="6" name="Group 108">
              <a:extLst>
                <a:ext uri="{FF2B5EF4-FFF2-40B4-BE49-F238E27FC236}">
                  <a16:creationId xmlns:a16="http://schemas.microsoft.com/office/drawing/2014/main" id="{1E2A77F0-ACEC-486C-B141-1A28BC073D36}"/>
                </a:ext>
              </a:extLst>
            </p:cNvPr>
            <p:cNvGrpSpPr>
              <a:grpSpLocks noChangeAspect="1"/>
            </p:cNvGrpSpPr>
            <p:nvPr/>
          </p:nvGrpSpPr>
          <p:grpSpPr bwMode="auto">
            <a:xfrm>
              <a:off x="2355" y="492"/>
              <a:ext cx="61252" cy="44046"/>
              <a:chOff x="1620" y="2114"/>
              <a:chExt cx="8820" cy="8268"/>
            </a:xfrm>
          </p:grpSpPr>
          <p:sp>
            <p:nvSpPr>
              <p:cNvPr id="35" name="AutoShape 109">
                <a:extLst>
                  <a:ext uri="{FF2B5EF4-FFF2-40B4-BE49-F238E27FC236}">
                    <a16:creationId xmlns:a16="http://schemas.microsoft.com/office/drawing/2014/main" id="{01F82EFA-E328-4B28-BE10-8D3C32558169}"/>
                  </a:ext>
                </a:extLst>
              </p:cNvPr>
              <p:cNvSpPr>
                <a:spLocks noChangeAspect="1" noChangeArrowheads="1"/>
              </p:cNvSpPr>
              <p:nvPr/>
            </p:nvSpPr>
            <p:spPr bwMode="auto">
              <a:xfrm>
                <a:off x="1620" y="2114"/>
                <a:ext cx="8820" cy="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62172" tIns="31086" rIns="62172" bIns="31086"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 </a:t>
                </a:r>
              </a:p>
            </p:txBody>
          </p:sp>
          <p:sp>
            <p:nvSpPr>
              <p:cNvPr id="36" name="Rectangle 110">
                <a:extLst>
                  <a:ext uri="{FF2B5EF4-FFF2-40B4-BE49-F238E27FC236}">
                    <a16:creationId xmlns:a16="http://schemas.microsoft.com/office/drawing/2014/main" id="{68FB6040-4D67-4558-97FD-1E872D984E61}"/>
                  </a:ext>
                </a:extLst>
              </p:cNvPr>
              <p:cNvSpPr>
                <a:spLocks noChangeArrowheads="1"/>
              </p:cNvSpPr>
              <p:nvPr/>
            </p:nvSpPr>
            <p:spPr bwMode="auto">
              <a:xfrm>
                <a:off x="4680" y="2269"/>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企业实施调研</a:t>
                </a:r>
              </a:p>
            </p:txBody>
          </p:sp>
          <p:sp>
            <p:nvSpPr>
              <p:cNvPr id="37" name="Rectangle 111">
                <a:extLst>
                  <a:ext uri="{FF2B5EF4-FFF2-40B4-BE49-F238E27FC236}">
                    <a16:creationId xmlns:a16="http://schemas.microsoft.com/office/drawing/2014/main" id="{DB343A7B-8C58-4233-A82D-44B53253BC85}"/>
                  </a:ext>
                </a:extLst>
              </p:cNvPr>
              <p:cNvSpPr>
                <a:spLocks noChangeArrowheads="1"/>
              </p:cNvSpPr>
              <p:nvPr/>
            </p:nvSpPr>
            <p:spPr bwMode="auto">
              <a:xfrm>
                <a:off x="4680" y="3050"/>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项目实施策划</a:t>
                </a:r>
              </a:p>
            </p:txBody>
          </p:sp>
          <p:sp>
            <p:nvSpPr>
              <p:cNvPr id="38" name="Rectangle 112">
                <a:extLst>
                  <a:ext uri="{FF2B5EF4-FFF2-40B4-BE49-F238E27FC236}">
                    <a16:creationId xmlns:a16="http://schemas.microsoft.com/office/drawing/2014/main" id="{0713DE3E-40D9-4EBA-8F73-7791D68E3BBA}"/>
                  </a:ext>
                </a:extLst>
              </p:cNvPr>
              <p:cNvSpPr>
                <a:spLocks noChangeArrowheads="1"/>
              </p:cNvSpPr>
              <p:nvPr/>
            </p:nvSpPr>
            <p:spPr bwMode="auto">
              <a:xfrm>
                <a:off x="4680" y="3829"/>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实施工作计划及交流</a:t>
                </a:r>
              </a:p>
            </p:txBody>
          </p:sp>
          <p:sp>
            <p:nvSpPr>
              <p:cNvPr id="39" name="Rectangle 113">
                <a:extLst>
                  <a:ext uri="{FF2B5EF4-FFF2-40B4-BE49-F238E27FC236}">
                    <a16:creationId xmlns:a16="http://schemas.microsoft.com/office/drawing/2014/main" id="{A0D18D98-82B6-4847-A55C-40AE5ABC79AC}"/>
                  </a:ext>
                </a:extLst>
              </p:cNvPr>
              <p:cNvSpPr>
                <a:spLocks noChangeArrowheads="1"/>
              </p:cNvSpPr>
              <p:nvPr/>
            </p:nvSpPr>
            <p:spPr bwMode="auto">
              <a:xfrm>
                <a:off x="3060" y="4765"/>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准备实施软件环境</a:t>
                </a:r>
              </a:p>
            </p:txBody>
          </p:sp>
          <p:sp>
            <p:nvSpPr>
              <p:cNvPr id="40" name="Rectangle 114">
                <a:extLst>
                  <a:ext uri="{FF2B5EF4-FFF2-40B4-BE49-F238E27FC236}">
                    <a16:creationId xmlns:a16="http://schemas.microsoft.com/office/drawing/2014/main" id="{12A651D1-340D-4046-A1E0-C947C0B10172}"/>
                  </a:ext>
                </a:extLst>
              </p:cNvPr>
              <p:cNvSpPr>
                <a:spLocks noChangeArrowheads="1"/>
              </p:cNvSpPr>
              <p:nvPr/>
            </p:nvSpPr>
            <p:spPr bwMode="auto">
              <a:xfrm>
                <a:off x="6300" y="4765"/>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配套进行二次开发</a:t>
                </a:r>
              </a:p>
            </p:txBody>
          </p:sp>
          <p:sp>
            <p:nvSpPr>
              <p:cNvPr id="41" name="Rectangle 115">
                <a:extLst>
                  <a:ext uri="{FF2B5EF4-FFF2-40B4-BE49-F238E27FC236}">
                    <a16:creationId xmlns:a16="http://schemas.microsoft.com/office/drawing/2014/main" id="{8F8D9233-6A6C-461D-B8C8-3C18D0E0041B}"/>
                  </a:ext>
                </a:extLst>
              </p:cNvPr>
              <p:cNvSpPr>
                <a:spLocks noChangeArrowheads="1"/>
              </p:cNvSpPr>
              <p:nvPr/>
            </p:nvSpPr>
            <p:spPr bwMode="auto">
              <a:xfrm>
                <a:off x="4680" y="5546"/>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现场实施工作开展</a:t>
                </a:r>
              </a:p>
            </p:txBody>
          </p:sp>
          <p:sp>
            <p:nvSpPr>
              <p:cNvPr id="42" name="Rectangle 116">
                <a:extLst>
                  <a:ext uri="{FF2B5EF4-FFF2-40B4-BE49-F238E27FC236}">
                    <a16:creationId xmlns:a16="http://schemas.microsoft.com/office/drawing/2014/main" id="{4352325C-EBE8-4589-BF4D-F76894A41F1A}"/>
                  </a:ext>
                </a:extLst>
              </p:cNvPr>
              <p:cNvSpPr>
                <a:spLocks noChangeArrowheads="1"/>
              </p:cNvSpPr>
              <p:nvPr/>
            </p:nvSpPr>
            <p:spPr bwMode="auto">
              <a:xfrm>
                <a:off x="4680" y="7417"/>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阶段实施验收</a:t>
                </a:r>
              </a:p>
            </p:txBody>
          </p:sp>
          <p:sp>
            <p:nvSpPr>
              <p:cNvPr id="43" name="Rectangle 117">
                <a:extLst>
                  <a:ext uri="{FF2B5EF4-FFF2-40B4-BE49-F238E27FC236}">
                    <a16:creationId xmlns:a16="http://schemas.microsoft.com/office/drawing/2014/main" id="{93211269-F6DA-41FA-967D-EBEC97B80C25}"/>
                  </a:ext>
                </a:extLst>
              </p:cNvPr>
              <p:cNvSpPr>
                <a:spLocks noChangeArrowheads="1"/>
              </p:cNvSpPr>
              <p:nvPr/>
            </p:nvSpPr>
            <p:spPr bwMode="auto">
              <a:xfrm>
                <a:off x="3060" y="6481"/>
                <a:ext cx="1080" cy="468"/>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培训</a:t>
                </a:r>
              </a:p>
            </p:txBody>
          </p:sp>
          <p:sp>
            <p:nvSpPr>
              <p:cNvPr id="44" name="Rectangle 118">
                <a:extLst>
                  <a:ext uri="{FF2B5EF4-FFF2-40B4-BE49-F238E27FC236}">
                    <a16:creationId xmlns:a16="http://schemas.microsoft.com/office/drawing/2014/main" id="{9470807E-B27B-4AC3-B89D-4C1335E1517B}"/>
                  </a:ext>
                </a:extLst>
              </p:cNvPr>
              <p:cNvSpPr>
                <a:spLocks noChangeArrowheads="1"/>
              </p:cNvSpPr>
              <p:nvPr/>
            </p:nvSpPr>
            <p:spPr bwMode="auto">
              <a:xfrm>
                <a:off x="4320" y="6481"/>
                <a:ext cx="1620" cy="468"/>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反馈改进问题</a:t>
                </a:r>
              </a:p>
            </p:txBody>
          </p:sp>
          <p:sp>
            <p:nvSpPr>
              <p:cNvPr id="45" name="Rectangle 119">
                <a:extLst>
                  <a:ext uri="{FF2B5EF4-FFF2-40B4-BE49-F238E27FC236}">
                    <a16:creationId xmlns:a16="http://schemas.microsoft.com/office/drawing/2014/main" id="{8773B0E7-FF88-45CB-AE12-F252640649D3}"/>
                  </a:ext>
                </a:extLst>
              </p:cNvPr>
              <p:cNvSpPr>
                <a:spLocks noChangeArrowheads="1"/>
              </p:cNvSpPr>
              <p:nvPr/>
            </p:nvSpPr>
            <p:spPr bwMode="auto">
              <a:xfrm>
                <a:off x="6120" y="6481"/>
                <a:ext cx="1800" cy="468"/>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实施工作指导</a:t>
                </a:r>
              </a:p>
            </p:txBody>
          </p:sp>
          <p:sp>
            <p:nvSpPr>
              <p:cNvPr id="46" name="Rectangle 120">
                <a:extLst>
                  <a:ext uri="{FF2B5EF4-FFF2-40B4-BE49-F238E27FC236}">
                    <a16:creationId xmlns:a16="http://schemas.microsoft.com/office/drawing/2014/main" id="{BFAB64CD-73D6-4519-8360-0B52B5B7D446}"/>
                  </a:ext>
                </a:extLst>
              </p:cNvPr>
              <p:cNvSpPr>
                <a:spLocks noChangeArrowheads="1"/>
              </p:cNvSpPr>
              <p:nvPr/>
            </p:nvSpPr>
            <p:spPr bwMode="auto">
              <a:xfrm>
                <a:off x="8100" y="6481"/>
                <a:ext cx="1800" cy="468"/>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定期的检查交流</a:t>
                </a:r>
              </a:p>
            </p:txBody>
          </p:sp>
          <p:sp>
            <p:nvSpPr>
              <p:cNvPr id="47" name="Rectangle 121">
                <a:extLst>
                  <a:ext uri="{FF2B5EF4-FFF2-40B4-BE49-F238E27FC236}">
                    <a16:creationId xmlns:a16="http://schemas.microsoft.com/office/drawing/2014/main" id="{EF3C4916-F2D1-4DFB-BACF-31BF2BA9D51F}"/>
                  </a:ext>
                </a:extLst>
              </p:cNvPr>
              <p:cNvSpPr>
                <a:spLocks noChangeArrowheads="1"/>
              </p:cNvSpPr>
              <p:nvPr/>
            </p:nvSpPr>
            <p:spPr bwMode="auto">
              <a:xfrm>
                <a:off x="4680" y="8197"/>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遗留问题及处理方法</a:t>
                </a:r>
              </a:p>
            </p:txBody>
          </p:sp>
          <p:sp>
            <p:nvSpPr>
              <p:cNvPr id="48" name="Rectangle 122">
                <a:extLst>
                  <a:ext uri="{FF2B5EF4-FFF2-40B4-BE49-F238E27FC236}">
                    <a16:creationId xmlns:a16="http://schemas.microsoft.com/office/drawing/2014/main" id="{5D01B798-9E26-4519-BF21-9FA1913BED2D}"/>
                  </a:ext>
                </a:extLst>
              </p:cNvPr>
              <p:cNvSpPr>
                <a:spLocks noChangeArrowheads="1"/>
              </p:cNvSpPr>
              <p:nvPr/>
            </p:nvSpPr>
            <p:spPr bwMode="auto">
              <a:xfrm>
                <a:off x="4680" y="8977"/>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进行持续改进</a:t>
                </a:r>
              </a:p>
            </p:txBody>
          </p:sp>
          <p:cxnSp>
            <p:nvCxnSpPr>
              <p:cNvPr id="49" name="Line 123">
                <a:extLst>
                  <a:ext uri="{FF2B5EF4-FFF2-40B4-BE49-F238E27FC236}">
                    <a16:creationId xmlns:a16="http://schemas.microsoft.com/office/drawing/2014/main" id="{2546493A-AE8B-434E-9EC5-4064A28B77DD}"/>
                  </a:ext>
                </a:extLst>
              </p:cNvPr>
              <p:cNvCxnSpPr>
                <a:cxnSpLocks noChangeShapeType="1"/>
              </p:cNvCxnSpPr>
              <p:nvPr/>
            </p:nvCxnSpPr>
            <p:spPr bwMode="auto">
              <a:xfrm>
                <a:off x="5940" y="2738"/>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0" name="Line 124">
                <a:extLst>
                  <a:ext uri="{FF2B5EF4-FFF2-40B4-BE49-F238E27FC236}">
                    <a16:creationId xmlns:a16="http://schemas.microsoft.com/office/drawing/2014/main" id="{E972EF89-9182-403A-8756-30B8CA8CFE64}"/>
                  </a:ext>
                </a:extLst>
              </p:cNvPr>
              <p:cNvCxnSpPr>
                <a:cxnSpLocks noChangeShapeType="1"/>
              </p:cNvCxnSpPr>
              <p:nvPr/>
            </p:nvCxnSpPr>
            <p:spPr bwMode="auto">
              <a:xfrm>
                <a:off x="5940" y="3518"/>
                <a:ext cx="1"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1" name="Line 125">
                <a:extLst>
                  <a:ext uri="{FF2B5EF4-FFF2-40B4-BE49-F238E27FC236}">
                    <a16:creationId xmlns:a16="http://schemas.microsoft.com/office/drawing/2014/main" id="{A7A85EEF-E71B-4539-A24D-6ED35B4EC0FE}"/>
                  </a:ext>
                </a:extLst>
              </p:cNvPr>
              <p:cNvCxnSpPr>
                <a:cxnSpLocks noChangeShapeType="1"/>
              </p:cNvCxnSpPr>
              <p:nvPr/>
            </p:nvCxnSpPr>
            <p:spPr bwMode="auto">
              <a:xfrm flipH="1">
                <a:off x="4860" y="4298"/>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2" name="Line 126">
                <a:extLst>
                  <a:ext uri="{FF2B5EF4-FFF2-40B4-BE49-F238E27FC236}">
                    <a16:creationId xmlns:a16="http://schemas.microsoft.com/office/drawing/2014/main" id="{3B13B1C8-6787-4C1E-BF35-4E9A89F19BA9}"/>
                  </a:ext>
                </a:extLst>
              </p:cNvPr>
              <p:cNvCxnSpPr>
                <a:cxnSpLocks noChangeShapeType="1"/>
              </p:cNvCxnSpPr>
              <p:nvPr/>
            </p:nvCxnSpPr>
            <p:spPr bwMode="auto">
              <a:xfrm>
                <a:off x="5940" y="4298"/>
                <a:ext cx="108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3" name="Line 127">
                <a:extLst>
                  <a:ext uri="{FF2B5EF4-FFF2-40B4-BE49-F238E27FC236}">
                    <a16:creationId xmlns:a16="http://schemas.microsoft.com/office/drawing/2014/main" id="{6B8D55C2-A414-41AE-9690-43C0880D038C}"/>
                  </a:ext>
                </a:extLst>
              </p:cNvPr>
              <p:cNvCxnSpPr>
                <a:cxnSpLocks noChangeShapeType="1"/>
              </p:cNvCxnSpPr>
              <p:nvPr/>
            </p:nvCxnSpPr>
            <p:spPr bwMode="auto">
              <a:xfrm>
                <a:off x="4860" y="5234"/>
                <a:ext cx="108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4" name="Line 128">
                <a:extLst>
                  <a:ext uri="{FF2B5EF4-FFF2-40B4-BE49-F238E27FC236}">
                    <a16:creationId xmlns:a16="http://schemas.microsoft.com/office/drawing/2014/main" id="{A2321DE6-90E2-4DC8-8902-E01018E7EB6D}"/>
                  </a:ext>
                </a:extLst>
              </p:cNvPr>
              <p:cNvCxnSpPr>
                <a:cxnSpLocks noChangeShapeType="1"/>
              </p:cNvCxnSpPr>
              <p:nvPr/>
            </p:nvCxnSpPr>
            <p:spPr bwMode="auto">
              <a:xfrm flipH="1">
                <a:off x="5940" y="5234"/>
                <a:ext cx="108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5" name="Line 129">
                <a:extLst>
                  <a:ext uri="{FF2B5EF4-FFF2-40B4-BE49-F238E27FC236}">
                    <a16:creationId xmlns:a16="http://schemas.microsoft.com/office/drawing/2014/main" id="{1E036B82-9535-47D2-9FAD-2541E3E0CA2B}"/>
                  </a:ext>
                </a:extLst>
              </p:cNvPr>
              <p:cNvCxnSpPr>
                <a:cxnSpLocks noChangeShapeType="1"/>
              </p:cNvCxnSpPr>
              <p:nvPr/>
            </p:nvCxnSpPr>
            <p:spPr bwMode="auto">
              <a:xfrm>
                <a:off x="5940" y="6014"/>
                <a:ext cx="0"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56" name="AutoShape 130">
                <a:extLst>
                  <a:ext uri="{FF2B5EF4-FFF2-40B4-BE49-F238E27FC236}">
                    <a16:creationId xmlns:a16="http://schemas.microsoft.com/office/drawing/2014/main" id="{0E0437C7-009F-42A9-B5FD-F4B48AD416A9}"/>
                  </a:ext>
                </a:extLst>
              </p:cNvPr>
              <p:cNvSpPr>
                <a:spLocks noChangeArrowheads="1"/>
              </p:cNvSpPr>
              <p:nvPr/>
            </p:nvSpPr>
            <p:spPr bwMode="auto">
              <a:xfrm>
                <a:off x="2520" y="6325"/>
                <a:ext cx="7740" cy="780"/>
              </a:xfrm>
              <a:prstGeom prst="roundRect">
                <a:avLst>
                  <a:gd name="adj" fmla="val 16667"/>
                </a:avLst>
              </a:pr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57" name="Line 131">
                <a:extLst>
                  <a:ext uri="{FF2B5EF4-FFF2-40B4-BE49-F238E27FC236}">
                    <a16:creationId xmlns:a16="http://schemas.microsoft.com/office/drawing/2014/main" id="{3FD592A7-D6DA-4D7B-9376-45F9CCFA9CF8}"/>
                  </a:ext>
                </a:extLst>
              </p:cNvPr>
              <p:cNvCxnSpPr>
                <a:cxnSpLocks noChangeShapeType="1"/>
              </p:cNvCxnSpPr>
              <p:nvPr/>
            </p:nvCxnSpPr>
            <p:spPr bwMode="auto">
              <a:xfrm>
                <a:off x="5940" y="7106"/>
                <a:ext cx="1"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8" name="Line 132">
                <a:extLst>
                  <a:ext uri="{FF2B5EF4-FFF2-40B4-BE49-F238E27FC236}">
                    <a16:creationId xmlns:a16="http://schemas.microsoft.com/office/drawing/2014/main" id="{390D2149-C071-407C-B35B-40D1DACEE57A}"/>
                  </a:ext>
                </a:extLst>
              </p:cNvPr>
              <p:cNvCxnSpPr>
                <a:cxnSpLocks noChangeShapeType="1"/>
              </p:cNvCxnSpPr>
              <p:nvPr/>
            </p:nvCxnSpPr>
            <p:spPr bwMode="auto">
              <a:xfrm>
                <a:off x="5940" y="7886"/>
                <a:ext cx="1"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59" name="Line 133">
                <a:extLst>
                  <a:ext uri="{FF2B5EF4-FFF2-40B4-BE49-F238E27FC236}">
                    <a16:creationId xmlns:a16="http://schemas.microsoft.com/office/drawing/2014/main" id="{21400024-96CA-40F1-BF3E-FB6D70C243E0}"/>
                  </a:ext>
                </a:extLst>
              </p:cNvPr>
              <p:cNvCxnSpPr>
                <a:cxnSpLocks noChangeShapeType="1"/>
              </p:cNvCxnSpPr>
              <p:nvPr/>
            </p:nvCxnSpPr>
            <p:spPr bwMode="auto">
              <a:xfrm>
                <a:off x="5940" y="8666"/>
                <a:ext cx="1"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0" name="Text Box 134">
                <a:extLst>
                  <a:ext uri="{FF2B5EF4-FFF2-40B4-BE49-F238E27FC236}">
                    <a16:creationId xmlns:a16="http://schemas.microsoft.com/office/drawing/2014/main" id="{880AFE3C-0C09-4C3F-B372-E83F0386D9F4}"/>
                  </a:ext>
                </a:extLst>
              </p:cNvPr>
              <p:cNvSpPr txBox="1">
                <a:spLocks noChangeArrowheads="1"/>
              </p:cNvSpPr>
              <p:nvPr/>
            </p:nvSpPr>
            <p:spPr bwMode="auto">
              <a:xfrm>
                <a:off x="7560" y="2299"/>
                <a:ext cx="21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调研报告</a:t>
                </a:r>
              </a:p>
            </p:txBody>
          </p:sp>
          <p:sp>
            <p:nvSpPr>
              <p:cNvPr id="61" name="Text Box 135">
                <a:extLst>
                  <a:ext uri="{FF2B5EF4-FFF2-40B4-BE49-F238E27FC236}">
                    <a16:creationId xmlns:a16="http://schemas.microsoft.com/office/drawing/2014/main" id="{29A929A0-1F74-4695-90C9-88A32C0688BE}"/>
                  </a:ext>
                </a:extLst>
              </p:cNvPr>
              <p:cNvSpPr txBox="1">
                <a:spLocks noChangeArrowheads="1"/>
              </p:cNvSpPr>
              <p:nvPr/>
            </p:nvSpPr>
            <p:spPr bwMode="auto">
              <a:xfrm>
                <a:off x="7560" y="3050"/>
                <a:ext cx="2160"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工作说明书或实施规划书</a:t>
                </a:r>
              </a:p>
            </p:txBody>
          </p:sp>
          <p:sp>
            <p:nvSpPr>
              <p:cNvPr id="62" name="Text Box 136">
                <a:extLst>
                  <a:ext uri="{FF2B5EF4-FFF2-40B4-BE49-F238E27FC236}">
                    <a16:creationId xmlns:a16="http://schemas.microsoft.com/office/drawing/2014/main" id="{988816B8-66C4-409A-8880-39F9EBE3FEEF}"/>
                  </a:ext>
                </a:extLst>
              </p:cNvPr>
              <p:cNvSpPr txBox="1">
                <a:spLocks noChangeArrowheads="1"/>
              </p:cNvSpPr>
              <p:nvPr/>
            </p:nvSpPr>
            <p:spPr bwMode="auto">
              <a:xfrm>
                <a:off x="7560" y="3986"/>
                <a:ext cx="2160"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软件测试大纲、二次开发需求书</a:t>
                </a:r>
              </a:p>
            </p:txBody>
          </p:sp>
          <p:sp>
            <p:nvSpPr>
              <p:cNvPr id="63" name="Text Box 137">
                <a:extLst>
                  <a:ext uri="{FF2B5EF4-FFF2-40B4-BE49-F238E27FC236}">
                    <a16:creationId xmlns:a16="http://schemas.microsoft.com/office/drawing/2014/main" id="{3632E527-5A61-49DB-82A5-3B963D4EFC87}"/>
                  </a:ext>
                </a:extLst>
              </p:cNvPr>
              <p:cNvSpPr txBox="1">
                <a:spLocks noChangeArrowheads="1"/>
              </p:cNvSpPr>
              <p:nvPr/>
            </p:nvSpPr>
            <p:spPr bwMode="auto">
              <a:xfrm>
                <a:off x="7560" y="7418"/>
                <a:ext cx="21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阶段验收报告</a:t>
                </a:r>
              </a:p>
            </p:txBody>
          </p:sp>
          <p:sp>
            <p:nvSpPr>
              <p:cNvPr id="64" name="Text Box 138">
                <a:extLst>
                  <a:ext uri="{FF2B5EF4-FFF2-40B4-BE49-F238E27FC236}">
                    <a16:creationId xmlns:a16="http://schemas.microsoft.com/office/drawing/2014/main" id="{9B52D0D6-6D9B-4886-A69C-9E14DF923663}"/>
                  </a:ext>
                </a:extLst>
              </p:cNvPr>
              <p:cNvSpPr txBox="1">
                <a:spLocks noChangeArrowheads="1"/>
              </p:cNvSpPr>
              <p:nvPr/>
            </p:nvSpPr>
            <p:spPr bwMode="auto">
              <a:xfrm>
                <a:off x="7560" y="5546"/>
                <a:ext cx="252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现场工作周计划和总结</a:t>
                </a:r>
              </a:p>
            </p:txBody>
          </p:sp>
          <p:sp>
            <p:nvSpPr>
              <p:cNvPr id="65" name="Text Box 139">
                <a:extLst>
                  <a:ext uri="{FF2B5EF4-FFF2-40B4-BE49-F238E27FC236}">
                    <a16:creationId xmlns:a16="http://schemas.microsoft.com/office/drawing/2014/main" id="{F6174237-032C-4814-A59A-53BB6D8EA53A}"/>
                  </a:ext>
                </a:extLst>
              </p:cNvPr>
              <p:cNvSpPr txBox="1">
                <a:spLocks noChangeArrowheads="1"/>
              </p:cNvSpPr>
              <p:nvPr/>
            </p:nvSpPr>
            <p:spPr bwMode="auto">
              <a:xfrm>
                <a:off x="7560" y="8198"/>
                <a:ext cx="21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验收纪要</a:t>
                </a:r>
              </a:p>
            </p:txBody>
          </p:sp>
          <p:sp>
            <p:nvSpPr>
              <p:cNvPr id="66" name="Text Box 140">
                <a:extLst>
                  <a:ext uri="{FF2B5EF4-FFF2-40B4-BE49-F238E27FC236}">
                    <a16:creationId xmlns:a16="http://schemas.microsoft.com/office/drawing/2014/main" id="{1EB64EC6-CD4B-4C36-A0D9-366943B23917}"/>
                  </a:ext>
                </a:extLst>
              </p:cNvPr>
              <p:cNvSpPr txBox="1">
                <a:spLocks noChangeArrowheads="1"/>
              </p:cNvSpPr>
              <p:nvPr/>
            </p:nvSpPr>
            <p:spPr bwMode="auto">
              <a:xfrm>
                <a:off x="7560" y="8978"/>
                <a:ext cx="21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后续工作计划</a:t>
                </a:r>
              </a:p>
            </p:txBody>
          </p:sp>
          <p:sp>
            <p:nvSpPr>
              <p:cNvPr id="67" name="Rectangle 141">
                <a:extLst>
                  <a:ext uri="{FF2B5EF4-FFF2-40B4-BE49-F238E27FC236}">
                    <a16:creationId xmlns:a16="http://schemas.microsoft.com/office/drawing/2014/main" id="{25E074B8-2F84-4CE1-A497-5AA8C7FF145F}"/>
                  </a:ext>
                </a:extLst>
              </p:cNvPr>
              <p:cNvSpPr>
                <a:spLocks noChangeArrowheads="1"/>
              </p:cNvSpPr>
              <p:nvPr/>
            </p:nvSpPr>
            <p:spPr bwMode="auto">
              <a:xfrm>
                <a:off x="4680" y="9758"/>
                <a:ext cx="2520" cy="469"/>
              </a:xfrm>
              <a:prstGeom prst="rect">
                <a:avLst/>
              </a:prstGeom>
              <a:solidFill>
                <a:srgbClr val="FFFFFF"/>
              </a:solidFill>
              <a:ln w="9525">
                <a:solidFill>
                  <a:srgbClr val="000000"/>
                </a:solidFill>
                <a:miter lim="800000"/>
                <a:headEnd/>
                <a:tailEnd/>
              </a:ln>
            </p:spPr>
            <p:txBody>
              <a:bodyPr rot="0" vert="horz" wrap="square" lIns="51504" tIns="25752" rIns="51504" bIns="25752"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项目总结、解决方案补充</a:t>
                </a:r>
              </a:p>
            </p:txBody>
          </p:sp>
          <p:cxnSp>
            <p:nvCxnSpPr>
              <p:cNvPr id="68" name="Line 142">
                <a:extLst>
                  <a:ext uri="{FF2B5EF4-FFF2-40B4-BE49-F238E27FC236}">
                    <a16:creationId xmlns:a16="http://schemas.microsoft.com/office/drawing/2014/main" id="{9C5F8CE9-C01A-4F7E-86ED-8DE8AE18BCFA}"/>
                  </a:ext>
                </a:extLst>
              </p:cNvPr>
              <p:cNvCxnSpPr>
                <a:cxnSpLocks noChangeShapeType="1"/>
              </p:cNvCxnSpPr>
              <p:nvPr/>
            </p:nvCxnSpPr>
            <p:spPr bwMode="auto">
              <a:xfrm>
                <a:off x="5940" y="9446"/>
                <a:ext cx="1" cy="3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69" name="Text Box 143">
                <a:extLst>
                  <a:ext uri="{FF2B5EF4-FFF2-40B4-BE49-F238E27FC236}">
                    <a16:creationId xmlns:a16="http://schemas.microsoft.com/office/drawing/2014/main" id="{D939CFB1-7844-40FD-864D-CFE73D9A6C52}"/>
                  </a:ext>
                </a:extLst>
              </p:cNvPr>
              <p:cNvSpPr txBox="1">
                <a:spLocks noChangeArrowheads="1"/>
              </p:cNvSpPr>
              <p:nvPr/>
            </p:nvSpPr>
            <p:spPr bwMode="auto">
              <a:xfrm>
                <a:off x="7560" y="9758"/>
                <a:ext cx="216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51504" tIns="25752" rIns="51504" bIns="25752" anchor="ctr" anchorCtr="0" upright="1">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总结报告、解决方案</a:t>
                </a:r>
              </a:p>
            </p:txBody>
          </p:sp>
        </p:grpSp>
        <p:grpSp>
          <p:nvGrpSpPr>
            <p:cNvPr id="7" name="Group 144">
              <a:extLst>
                <a:ext uri="{FF2B5EF4-FFF2-40B4-BE49-F238E27FC236}">
                  <a16:creationId xmlns:a16="http://schemas.microsoft.com/office/drawing/2014/main" id="{DDC52DAC-3363-44E4-9BC9-34A34046AAF7}"/>
                </a:ext>
              </a:extLst>
            </p:cNvPr>
            <p:cNvGrpSpPr>
              <a:grpSpLocks/>
            </p:cNvGrpSpPr>
            <p:nvPr/>
          </p:nvGrpSpPr>
          <p:grpSpPr bwMode="auto">
            <a:xfrm>
              <a:off x="1751" y="8330"/>
              <a:ext cx="8431" cy="27064"/>
              <a:chOff x="208" y="1631"/>
              <a:chExt cx="973" cy="2665"/>
            </a:xfrm>
          </p:grpSpPr>
          <p:grpSp>
            <p:nvGrpSpPr>
              <p:cNvPr id="9" name="Group 145">
                <a:extLst>
                  <a:ext uri="{FF2B5EF4-FFF2-40B4-BE49-F238E27FC236}">
                    <a16:creationId xmlns:a16="http://schemas.microsoft.com/office/drawing/2014/main" id="{4949CAEB-37F3-4107-B271-6A8BF40BB63A}"/>
                  </a:ext>
                </a:extLst>
              </p:cNvPr>
              <p:cNvGrpSpPr>
                <a:grpSpLocks/>
              </p:cNvGrpSpPr>
              <p:nvPr/>
            </p:nvGrpSpPr>
            <p:grpSpPr bwMode="auto">
              <a:xfrm>
                <a:off x="209" y="1631"/>
                <a:ext cx="715" cy="291"/>
                <a:chOff x="249" y="1221"/>
                <a:chExt cx="715" cy="291"/>
              </a:xfrm>
            </p:grpSpPr>
            <p:sp>
              <p:nvSpPr>
                <p:cNvPr id="33" name="AutoShape 146">
                  <a:extLst>
                    <a:ext uri="{FF2B5EF4-FFF2-40B4-BE49-F238E27FC236}">
                      <a16:creationId xmlns:a16="http://schemas.microsoft.com/office/drawing/2014/main" id="{50DE695C-E593-4153-8FC9-5E97FAC384EA}"/>
                    </a:ext>
                  </a:extLst>
                </p:cNvPr>
                <p:cNvSpPr>
                  <a:spLocks noChangeArrowheads="1"/>
                </p:cNvSpPr>
                <p:nvPr/>
              </p:nvSpPr>
              <p:spPr bwMode="auto">
                <a:xfrm>
                  <a:off x="249" y="1221"/>
                  <a:ext cx="715" cy="291"/>
                </a:xfrm>
                <a:prstGeom prst="roundRect">
                  <a:avLst>
                    <a:gd name="adj" fmla="val 16667"/>
                  </a:avLst>
                </a:prstGeom>
                <a:solidFill>
                  <a:srgbClr val="FFFFFF"/>
                </a:solidFill>
                <a:ln w="28575">
                  <a:solidFill>
                    <a:srgbClr val="808080"/>
                  </a:solidFill>
                  <a:prstDash val="sysDot"/>
                  <a:round/>
                  <a:headEnd/>
                  <a:tailEnd/>
                </a:ln>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 name="Text Box 147">
                  <a:extLst>
                    <a:ext uri="{FF2B5EF4-FFF2-40B4-BE49-F238E27FC236}">
                      <a16:creationId xmlns:a16="http://schemas.microsoft.com/office/drawing/2014/main" id="{0F5B236A-F67B-4F68-891E-BDD3AB031649}"/>
                    </a:ext>
                  </a:extLst>
                </p:cNvPr>
                <p:cNvSpPr txBox="1">
                  <a:spLocks noChangeArrowheads="1"/>
                </p:cNvSpPr>
                <p:nvPr/>
              </p:nvSpPr>
              <p:spPr bwMode="auto">
                <a:xfrm>
                  <a:off x="319" y="1289"/>
                  <a:ext cx="580" cy="146"/>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黑体" panose="02010609060101010101" pitchFamily="49" charset="-122"/>
                    </a:rPr>
                    <a:t>认识企业</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0" name="Group 148">
                <a:extLst>
                  <a:ext uri="{FF2B5EF4-FFF2-40B4-BE49-F238E27FC236}">
                    <a16:creationId xmlns:a16="http://schemas.microsoft.com/office/drawing/2014/main" id="{AB5B3FCE-C896-472C-8A07-DE579177F753}"/>
                  </a:ext>
                </a:extLst>
              </p:cNvPr>
              <p:cNvGrpSpPr>
                <a:grpSpLocks/>
              </p:cNvGrpSpPr>
              <p:nvPr/>
            </p:nvGrpSpPr>
            <p:grpSpPr bwMode="auto">
              <a:xfrm>
                <a:off x="208" y="2101"/>
                <a:ext cx="715" cy="291"/>
                <a:chOff x="249" y="1221"/>
                <a:chExt cx="715" cy="291"/>
              </a:xfrm>
            </p:grpSpPr>
            <p:sp>
              <p:nvSpPr>
                <p:cNvPr id="31" name="AutoShape 149">
                  <a:extLst>
                    <a:ext uri="{FF2B5EF4-FFF2-40B4-BE49-F238E27FC236}">
                      <a16:creationId xmlns:a16="http://schemas.microsoft.com/office/drawing/2014/main" id="{945A7322-FA99-4CA9-AFEA-ABC05C32A4CF}"/>
                    </a:ext>
                  </a:extLst>
                </p:cNvPr>
                <p:cNvSpPr>
                  <a:spLocks noChangeArrowheads="1"/>
                </p:cNvSpPr>
                <p:nvPr/>
              </p:nvSpPr>
              <p:spPr bwMode="auto">
                <a:xfrm>
                  <a:off x="249" y="1221"/>
                  <a:ext cx="715" cy="291"/>
                </a:xfrm>
                <a:prstGeom prst="roundRect">
                  <a:avLst>
                    <a:gd name="adj" fmla="val 16667"/>
                  </a:avLst>
                </a:prstGeom>
                <a:solidFill>
                  <a:srgbClr val="FFFFFF"/>
                </a:solidFill>
                <a:ln w="28575">
                  <a:solidFill>
                    <a:srgbClr val="808080"/>
                  </a:solidFill>
                  <a:prstDash val="sysDot"/>
                  <a:round/>
                  <a:headEnd/>
                  <a:tailEnd/>
                </a:ln>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 name="Text Box 150">
                  <a:extLst>
                    <a:ext uri="{FF2B5EF4-FFF2-40B4-BE49-F238E27FC236}">
                      <a16:creationId xmlns:a16="http://schemas.microsoft.com/office/drawing/2014/main" id="{1F1A4B46-B307-4813-8AEC-7FA1484DC987}"/>
                    </a:ext>
                  </a:extLst>
                </p:cNvPr>
                <p:cNvSpPr txBox="1">
                  <a:spLocks noChangeArrowheads="1"/>
                </p:cNvSpPr>
                <p:nvPr/>
              </p:nvSpPr>
              <p:spPr bwMode="auto">
                <a:xfrm>
                  <a:off x="320" y="1289"/>
                  <a:ext cx="580" cy="146"/>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黑体" panose="02010609060101010101" pitchFamily="49" charset="-122"/>
                    </a:rPr>
                    <a:t>认识项目</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1" name="Group 151">
                <a:extLst>
                  <a:ext uri="{FF2B5EF4-FFF2-40B4-BE49-F238E27FC236}">
                    <a16:creationId xmlns:a16="http://schemas.microsoft.com/office/drawing/2014/main" id="{969AF150-A314-4F9F-B2E4-3017C4423165}"/>
                  </a:ext>
                </a:extLst>
              </p:cNvPr>
              <p:cNvGrpSpPr>
                <a:grpSpLocks/>
              </p:cNvGrpSpPr>
              <p:nvPr/>
            </p:nvGrpSpPr>
            <p:grpSpPr bwMode="auto">
              <a:xfrm>
                <a:off x="208" y="2572"/>
                <a:ext cx="715" cy="291"/>
                <a:chOff x="249" y="1221"/>
                <a:chExt cx="715" cy="291"/>
              </a:xfrm>
            </p:grpSpPr>
            <p:sp>
              <p:nvSpPr>
                <p:cNvPr id="29" name="AutoShape 152">
                  <a:extLst>
                    <a:ext uri="{FF2B5EF4-FFF2-40B4-BE49-F238E27FC236}">
                      <a16:creationId xmlns:a16="http://schemas.microsoft.com/office/drawing/2014/main" id="{A5C65C9F-5FF3-4D2F-8F15-A4572A3D821C}"/>
                    </a:ext>
                  </a:extLst>
                </p:cNvPr>
                <p:cNvSpPr>
                  <a:spLocks noChangeArrowheads="1"/>
                </p:cNvSpPr>
                <p:nvPr/>
              </p:nvSpPr>
              <p:spPr bwMode="auto">
                <a:xfrm>
                  <a:off x="249" y="1221"/>
                  <a:ext cx="715" cy="291"/>
                </a:xfrm>
                <a:prstGeom prst="roundRect">
                  <a:avLst>
                    <a:gd name="adj" fmla="val 16667"/>
                  </a:avLst>
                </a:prstGeom>
                <a:solidFill>
                  <a:srgbClr val="FFFFFF"/>
                </a:solidFill>
                <a:ln w="28575">
                  <a:solidFill>
                    <a:srgbClr val="808080"/>
                  </a:solidFill>
                  <a:prstDash val="sysDot"/>
                  <a:round/>
                  <a:headEnd/>
                  <a:tailEnd/>
                </a:ln>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Text Box 153">
                  <a:extLst>
                    <a:ext uri="{FF2B5EF4-FFF2-40B4-BE49-F238E27FC236}">
                      <a16:creationId xmlns:a16="http://schemas.microsoft.com/office/drawing/2014/main" id="{A9B6D73C-78D4-4D63-98B6-24DC246A97B7}"/>
                    </a:ext>
                  </a:extLst>
                </p:cNvPr>
                <p:cNvSpPr txBox="1">
                  <a:spLocks noChangeArrowheads="1"/>
                </p:cNvSpPr>
                <p:nvPr/>
              </p:nvSpPr>
              <p:spPr bwMode="auto">
                <a:xfrm>
                  <a:off x="320" y="1288"/>
                  <a:ext cx="580" cy="146"/>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黑体" panose="02010609060101010101" pitchFamily="49" charset="-122"/>
                    </a:rPr>
                    <a:t>环境准备</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Group 154">
                <a:extLst>
                  <a:ext uri="{FF2B5EF4-FFF2-40B4-BE49-F238E27FC236}">
                    <a16:creationId xmlns:a16="http://schemas.microsoft.com/office/drawing/2014/main" id="{08E65BB3-0240-48C5-9F51-C5687A5E7977}"/>
                  </a:ext>
                </a:extLst>
              </p:cNvPr>
              <p:cNvGrpSpPr>
                <a:grpSpLocks/>
              </p:cNvGrpSpPr>
              <p:nvPr/>
            </p:nvGrpSpPr>
            <p:grpSpPr bwMode="auto">
              <a:xfrm>
                <a:off x="208" y="3054"/>
                <a:ext cx="715" cy="291"/>
                <a:chOff x="249" y="1221"/>
                <a:chExt cx="715" cy="291"/>
              </a:xfrm>
            </p:grpSpPr>
            <p:sp>
              <p:nvSpPr>
                <p:cNvPr id="27" name="AutoShape 155">
                  <a:extLst>
                    <a:ext uri="{FF2B5EF4-FFF2-40B4-BE49-F238E27FC236}">
                      <a16:creationId xmlns:a16="http://schemas.microsoft.com/office/drawing/2014/main" id="{8B45FD60-364D-4F9D-BFBD-524B18BE5A55}"/>
                    </a:ext>
                  </a:extLst>
                </p:cNvPr>
                <p:cNvSpPr>
                  <a:spLocks noChangeArrowheads="1"/>
                </p:cNvSpPr>
                <p:nvPr/>
              </p:nvSpPr>
              <p:spPr bwMode="auto">
                <a:xfrm>
                  <a:off x="249" y="1221"/>
                  <a:ext cx="715" cy="291"/>
                </a:xfrm>
                <a:prstGeom prst="roundRect">
                  <a:avLst>
                    <a:gd name="adj" fmla="val 16667"/>
                  </a:avLst>
                </a:prstGeom>
                <a:solidFill>
                  <a:srgbClr val="FFFFFF"/>
                </a:solidFill>
                <a:ln w="28575">
                  <a:solidFill>
                    <a:srgbClr val="808080"/>
                  </a:solidFill>
                  <a:prstDash val="sysDot"/>
                  <a:round/>
                  <a:headEnd/>
                  <a:tailEnd/>
                </a:ln>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Text Box 156">
                  <a:extLst>
                    <a:ext uri="{FF2B5EF4-FFF2-40B4-BE49-F238E27FC236}">
                      <a16:creationId xmlns:a16="http://schemas.microsoft.com/office/drawing/2014/main" id="{DB696F93-368B-493B-B83C-5DDB91FD396B}"/>
                    </a:ext>
                  </a:extLst>
                </p:cNvPr>
                <p:cNvSpPr txBox="1">
                  <a:spLocks noChangeArrowheads="1"/>
                </p:cNvSpPr>
                <p:nvPr/>
              </p:nvSpPr>
              <p:spPr bwMode="auto">
                <a:xfrm>
                  <a:off x="320" y="1289"/>
                  <a:ext cx="580" cy="146"/>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黑体" panose="02010609060101010101" pitchFamily="49" charset="-122"/>
                    </a:rPr>
                    <a:t>现场部署</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3" name="Group 157">
                <a:extLst>
                  <a:ext uri="{FF2B5EF4-FFF2-40B4-BE49-F238E27FC236}">
                    <a16:creationId xmlns:a16="http://schemas.microsoft.com/office/drawing/2014/main" id="{72258CAE-4838-48C8-9088-2A733FF75120}"/>
                  </a:ext>
                </a:extLst>
              </p:cNvPr>
              <p:cNvGrpSpPr>
                <a:grpSpLocks/>
              </p:cNvGrpSpPr>
              <p:nvPr/>
            </p:nvGrpSpPr>
            <p:grpSpPr bwMode="auto">
              <a:xfrm>
                <a:off x="209" y="3535"/>
                <a:ext cx="715" cy="291"/>
                <a:chOff x="249" y="1221"/>
                <a:chExt cx="715" cy="291"/>
              </a:xfrm>
            </p:grpSpPr>
            <p:sp>
              <p:nvSpPr>
                <p:cNvPr id="25" name="AutoShape 158">
                  <a:extLst>
                    <a:ext uri="{FF2B5EF4-FFF2-40B4-BE49-F238E27FC236}">
                      <a16:creationId xmlns:a16="http://schemas.microsoft.com/office/drawing/2014/main" id="{2CDBF838-9F42-4135-BF8D-64148DF7EBCA}"/>
                    </a:ext>
                  </a:extLst>
                </p:cNvPr>
                <p:cNvSpPr>
                  <a:spLocks noChangeArrowheads="1"/>
                </p:cNvSpPr>
                <p:nvPr/>
              </p:nvSpPr>
              <p:spPr bwMode="auto">
                <a:xfrm>
                  <a:off x="249" y="1221"/>
                  <a:ext cx="715" cy="291"/>
                </a:xfrm>
                <a:prstGeom prst="roundRect">
                  <a:avLst>
                    <a:gd name="adj" fmla="val 16667"/>
                  </a:avLst>
                </a:prstGeom>
                <a:solidFill>
                  <a:srgbClr val="FFFFFF"/>
                </a:solidFill>
                <a:ln w="28575">
                  <a:solidFill>
                    <a:srgbClr val="808080"/>
                  </a:solidFill>
                  <a:prstDash val="sysDot"/>
                  <a:round/>
                  <a:headEnd/>
                  <a:tailEnd/>
                </a:ln>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Text Box 159">
                  <a:extLst>
                    <a:ext uri="{FF2B5EF4-FFF2-40B4-BE49-F238E27FC236}">
                      <a16:creationId xmlns:a16="http://schemas.microsoft.com/office/drawing/2014/main" id="{0C5B8F28-5FCC-4270-AE83-5FF9103BFB7B}"/>
                    </a:ext>
                  </a:extLst>
                </p:cNvPr>
                <p:cNvSpPr txBox="1">
                  <a:spLocks noChangeArrowheads="1"/>
                </p:cNvSpPr>
                <p:nvPr/>
              </p:nvSpPr>
              <p:spPr bwMode="auto">
                <a:xfrm>
                  <a:off x="319" y="1289"/>
                  <a:ext cx="580" cy="146"/>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黑体" panose="02010609060101010101" pitchFamily="49" charset="-122"/>
                    </a:rPr>
                    <a:t>迭代推进</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grpSp>
            <p:nvGrpSpPr>
              <p:cNvPr id="14" name="Group 160">
                <a:extLst>
                  <a:ext uri="{FF2B5EF4-FFF2-40B4-BE49-F238E27FC236}">
                    <a16:creationId xmlns:a16="http://schemas.microsoft.com/office/drawing/2014/main" id="{A740B659-4F8E-4DCE-BB0D-E5955F143BB4}"/>
                  </a:ext>
                </a:extLst>
              </p:cNvPr>
              <p:cNvGrpSpPr>
                <a:grpSpLocks/>
              </p:cNvGrpSpPr>
              <p:nvPr/>
            </p:nvGrpSpPr>
            <p:grpSpPr bwMode="auto">
              <a:xfrm>
                <a:off x="208" y="4005"/>
                <a:ext cx="715" cy="291"/>
                <a:chOff x="249" y="1221"/>
                <a:chExt cx="715" cy="291"/>
              </a:xfrm>
            </p:grpSpPr>
            <p:sp>
              <p:nvSpPr>
                <p:cNvPr id="23" name="AutoShape 161">
                  <a:extLst>
                    <a:ext uri="{FF2B5EF4-FFF2-40B4-BE49-F238E27FC236}">
                      <a16:creationId xmlns:a16="http://schemas.microsoft.com/office/drawing/2014/main" id="{5181D220-B16B-4D7D-94DF-14E6EC153116}"/>
                    </a:ext>
                  </a:extLst>
                </p:cNvPr>
                <p:cNvSpPr>
                  <a:spLocks noChangeArrowheads="1"/>
                </p:cNvSpPr>
                <p:nvPr/>
              </p:nvSpPr>
              <p:spPr bwMode="auto">
                <a:xfrm>
                  <a:off x="249" y="1221"/>
                  <a:ext cx="715" cy="291"/>
                </a:xfrm>
                <a:prstGeom prst="roundRect">
                  <a:avLst>
                    <a:gd name="adj" fmla="val 16667"/>
                  </a:avLst>
                </a:prstGeom>
                <a:solidFill>
                  <a:srgbClr val="FFFFFF"/>
                </a:solidFill>
                <a:ln w="28575">
                  <a:solidFill>
                    <a:srgbClr val="808080"/>
                  </a:solidFill>
                  <a:prstDash val="sysDot"/>
                  <a:round/>
                  <a:headEnd/>
                  <a:tailEnd/>
                </a:ln>
              </p:spPr>
              <p:txBody>
                <a:bodyPr rot="0" vert="horz" wrap="square" lIns="91440" tIns="45720" rIns="91440" bIns="45720" anchor="ctr" anchorCtr="0" upright="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Text Box 162">
                  <a:extLst>
                    <a:ext uri="{FF2B5EF4-FFF2-40B4-BE49-F238E27FC236}">
                      <a16:creationId xmlns:a16="http://schemas.microsoft.com/office/drawing/2014/main" id="{49CF88D0-6D7D-42E0-BA1E-476F603371F0}"/>
                    </a:ext>
                  </a:extLst>
                </p:cNvPr>
                <p:cNvSpPr txBox="1">
                  <a:spLocks noChangeArrowheads="1"/>
                </p:cNvSpPr>
                <p:nvPr/>
              </p:nvSpPr>
              <p:spPr bwMode="auto">
                <a:xfrm>
                  <a:off x="320" y="1289"/>
                  <a:ext cx="580" cy="146"/>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ctr" anchorCtr="0" upright="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黑体" panose="02010609060101010101" pitchFamily="49" charset="-122"/>
                    </a:rPr>
                    <a:t>知识积累</a:t>
                  </a:r>
                  <a:endParaRPr kumimoji="0" lang="zh-CN" altLang="en-US" sz="1050" b="0" i="0" u="none" strike="noStrike" kern="1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cxnSp>
            <p:nvCxnSpPr>
              <p:cNvPr id="15" name="Line 163">
                <a:extLst>
                  <a:ext uri="{FF2B5EF4-FFF2-40B4-BE49-F238E27FC236}">
                    <a16:creationId xmlns:a16="http://schemas.microsoft.com/office/drawing/2014/main" id="{B0E9B6E7-9EFC-4F8B-B421-6BAE81F576A7}"/>
                  </a:ext>
                </a:extLst>
              </p:cNvPr>
              <p:cNvCxnSpPr>
                <a:cxnSpLocks noChangeShapeType="1"/>
              </p:cNvCxnSpPr>
              <p:nvPr/>
            </p:nvCxnSpPr>
            <p:spPr bwMode="auto">
              <a:xfrm>
                <a:off x="548" y="3845"/>
                <a:ext cx="9" cy="173"/>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6" name="Line 164">
                <a:extLst>
                  <a:ext uri="{FF2B5EF4-FFF2-40B4-BE49-F238E27FC236}">
                    <a16:creationId xmlns:a16="http://schemas.microsoft.com/office/drawing/2014/main" id="{22CC1DDB-3BEA-44BB-A226-D46D80409F5D}"/>
                  </a:ext>
                </a:extLst>
              </p:cNvPr>
              <p:cNvCxnSpPr>
                <a:cxnSpLocks noChangeShapeType="1"/>
              </p:cNvCxnSpPr>
              <p:nvPr/>
            </p:nvCxnSpPr>
            <p:spPr bwMode="auto">
              <a:xfrm>
                <a:off x="548" y="3365"/>
                <a:ext cx="9" cy="173"/>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7" name="Line 165">
                <a:extLst>
                  <a:ext uri="{FF2B5EF4-FFF2-40B4-BE49-F238E27FC236}">
                    <a16:creationId xmlns:a16="http://schemas.microsoft.com/office/drawing/2014/main" id="{56FCDD37-E83E-4D14-B076-B8B947962FE1}"/>
                  </a:ext>
                </a:extLst>
              </p:cNvPr>
              <p:cNvCxnSpPr>
                <a:cxnSpLocks noChangeShapeType="1"/>
              </p:cNvCxnSpPr>
              <p:nvPr/>
            </p:nvCxnSpPr>
            <p:spPr bwMode="auto">
              <a:xfrm>
                <a:off x="548" y="2885"/>
                <a:ext cx="9" cy="173"/>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8" name="Line 166">
                <a:extLst>
                  <a:ext uri="{FF2B5EF4-FFF2-40B4-BE49-F238E27FC236}">
                    <a16:creationId xmlns:a16="http://schemas.microsoft.com/office/drawing/2014/main" id="{9FF64913-634D-4283-BB83-590676D70C67}"/>
                  </a:ext>
                </a:extLst>
              </p:cNvPr>
              <p:cNvCxnSpPr>
                <a:cxnSpLocks noChangeShapeType="1"/>
              </p:cNvCxnSpPr>
              <p:nvPr/>
            </p:nvCxnSpPr>
            <p:spPr bwMode="auto">
              <a:xfrm>
                <a:off x="548" y="2425"/>
                <a:ext cx="9" cy="173"/>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19" name="Line 167">
                <a:extLst>
                  <a:ext uri="{FF2B5EF4-FFF2-40B4-BE49-F238E27FC236}">
                    <a16:creationId xmlns:a16="http://schemas.microsoft.com/office/drawing/2014/main" id="{3CD4C95D-5D9E-41F2-BF5F-196D8713F05D}"/>
                  </a:ext>
                </a:extLst>
              </p:cNvPr>
              <p:cNvCxnSpPr>
                <a:cxnSpLocks noChangeShapeType="1"/>
              </p:cNvCxnSpPr>
              <p:nvPr/>
            </p:nvCxnSpPr>
            <p:spPr bwMode="auto">
              <a:xfrm>
                <a:off x="548" y="1945"/>
                <a:ext cx="9" cy="173"/>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cxnSp>
            <p:nvCxnSpPr>
              <p:cNvPr id="20" name="Line 168">
                <a:extLst>
                  <a:ext uri="{FF2B5EF4-FFF2-40B4-BE49-F238E27FC236}">
                    <a16:creationId xmlns:a16="http://schemas.microsoft.com/office/drawing/2014/main" id="{18C49C72-116F-4758-B456-201B32B6CC75}"/>
                  </a:ext>
                </a:extLst>
              </p:cNvPr>
              <p:cNvCxnSpPr>
                <a:cxnSpLocks noChangeShapeType="1"/>
              </p:cNvCxnSpPr>
              <p:nvPr/>
            </p:nvCxnSpPr>
            <p:spPr bwMode="auto">
              <a:xfrm>
                <a:off x="931" y="4173"/>
                <a:ext cx="250" cy="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cxnSp>
          <p:cxnSp>
            <p:nvCxnSpPr>
              <p:cNvPr id="21" name="Line 169">
                <a:extLst>
                  <a:ext uri="{FF2B5EF4-FFF2-40B4-BE49-F238E27FC236}">
                    <a16:creationId xmlns:a16="http://schemas.microsoft.com/office/drawing/2014/main" id="{67900483-5C2D-438A-9F99-D26CEAF432A8}"/>
                  </a:ext>
                </a:extLst>
              </p:cNvPr>
              <p:cNvCxnSpPr>
                <a:cxnSpLocks noChangeShapeType="1"/>
              </p:cNvCxnSpPr>
              <p:nvPr/>
            </p:nvCxnSpPr>
            <p:spPr bwMode="auto">
              <a:xfrm flipV="1">
                <a:off x="1181" y="1764"/>
                <a:ext cx="0" cy="2400"/>
              </a:xfrm>
              <a:prstGeom prst="line">
                <a:avLst/>
              </a:prstGeom>
              <a:noFill/>
              <a:ln w="38100">
                <a:solidFill>
                  <a:srgbClr val="FF3300"/>
                </a:solidFill>
                <a:prstDash val="sysDot"/>
                <a:round/>
                <a:headEnd/>
                <a:tailEnd/>
              </a:ln>
              <a:extLst>
                <a:ext uri="{909E8E84-426E-40DD-AFC4-6F175D3DCCD1}">
                  <a14:hiddenFill xmlns:a14="http://schemas.microsoft.com/office/drawing/2010/main">
                    <a:noFill/>
                  </a14:hiddenFill>
                </a:ext>
              </a:extLst>
            </p:spPr>
          </p:cxnSp>
          <p:cxnSp>
            <p:nvCxnSpPr>
              <p:cNvPr id="22" name="Line 170">
                <a:extLst>
                  <a:ext uri="{FF2B5EF4-FFF2-40B4-BE49-F238E27FC236}">
                    <a16:creationId xmlns:a16="http://schemas.microsoft.com/office/drawing/2014/main" id="{C2AC46AE-7BD7-4B66-8907-77E4A7E0262D}"/>
                  </a:ext>
                </a:extLst>
              </p:cNvPr>
              <p:cNvCxnSpPr>
                <a:cxnSpLocks noChangeShapeType="1"/>
              </p:cNvCxnSpPr>
              <p:nvPr/>
            </p:nvCxnSpPr>
            <p:spPr bwMode="auto">
              <a:xfrm flipH="1">
                <a:off x="922" y="1773"/>
                <a:ext cx="259" cy="0"/>
              </a:xfrm>
              <a:prstGeom prst="line">
                <a:avLst/>
              </a:prstGeom>
              <a:noFill/>
              <a:ln w="38100">
                <a:solidFill>
                  <a:srgbClr val="FF3300"/>
                </a:solidFill>
                <a:prstDash val="sysDot"/>
                <a:round/>
                <a:headEnd/>
                <a:tailEnd type="triangle" w="med" len="med"/>
              </a:ln>
              <a:extLst>
                <a:ext uri="{909E8E84-426E-40DD-AFC4-6F175D3DCCD1}">
                  <a14:hiddenFill xmlns:a14="http://schemas.microsoft.com/office/drawing/2010/main">
                    <a:noFill/>
                  </a14:hiddenFill>
                </a:ext>
              </a:extLst>
            </p:spPr>
          </p:cxnSp>
        </p:grpSp>
        <p:cxnSp>
          <p:nvCxnSpPr>
            <p:cNvPr id="8" name="AutoShape 171">
              <a:extLst>
                <a:ext uri="{FF2B5EF4-FFF2-40B4-BE49-F238E27FC236}">
                  <a16:creationId xmlns:a16="http://schemas.microsoft.com/office/drawing/2014/main" id="{FF8E7519-D42A-477C-8BEC-11945A96B406}"/>
                </a:ext>
              </a:extLst>
            </p:cNvPr>
            <p:cNvCxnSpPr>
              <a:cxnSpLocks noChangeShapeType="1"/>
            </p:cNvCxnSpPr>
            <p:nvPr/>
          </p:nvCxnSpPr>
          <p:spPr bwMode="auto">
            <a:xfrm rot="10800000">
              <a:off x="8167" y="32098"/>
              <a:ext cx="10288" cy="9411"/>
            </a:xfrm>
            <a:prstGeom prst="bentConnector3">
              <a:avLst>
                <a:gd name="adj1" fmla="val 5000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897723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86500B5B-1891-4F96-8933-76A971B95568}"/>
              </a:ext>
            </a:extLst>
          </p:cNvPr>
          <p:cNvSpPr txBox="1"/>
          <p:nvPr/>
        </p:nvSpPr>
        <p:spPr>
          <a:xfrm>
            <a:off x="703619" y="468886"/>
            <a:ext cx="3901038" cy="430887"/>
          </a:xfrm>
          <a:prstGeom prst="rect">
            <a:avLst/>
          </a:prstGeom>
        </p:spPr>
        <p:txBody>
          <a:bodyPr vert="horz" wrap="square" lIns="0" tIns="0" rIns="0" bIns="0" rtlCol="0">
            <a:spAutoFit/>
          </a:bodyPr>
          <a:lstStyle/>
          <a:p>
            <a:pPr marL="12315"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项目质量管理</a:t>
            </a:r>
          </a:p>
        </p:txBody>
      </p:sp>
      <p:sp>
        <p:nvSpPr>
          <p:cNvPr id="6" name="矩形 5">
            <a:extLst>
              <a:ext uri="{FF2B5EF4-FFF2-40B4-BE49-F238E27FC236}">
                <a16:creationId xmlns:a16="http://schemas.microsoft.com/office/drawing/2014/main" id="{AA90EE78-EDA5-46C1-AFDE-A40F92D4C845}"/>
              </a:ext>
            </a:extLst>
          </p:cNvPr>
          <p:cNvSpPr/>
          <p:nvPr/>
        </p:nvSpPr>
        <p:spPr>
          <a:xfrm>
            <a:off x="1242204" y="2014115"/>
            <a:ext cx="2872597" cy="3213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咨询对接</a:t>
            </a:r>
            <a:endPar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充分调研</a:t>
            </a:r>
            <a:endPar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需求确认</a:t>
            </a:r>
            <a:endPar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方案规划</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B7E80175-D640-4274-9A4B-81E9C524508C}"/>
              </a:ext>
            </a:extLst>
          </p:cNvPr>
          <p:cNvSpPr/>
          <p:nvPr/>
        </p:nvSpPr>
        <p:spPr>
          <a:xfrm>
            <a:off x="4800600" y="2014115"/>
            <a:ext cx="2872597" cy="3213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开发遵循</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ISO27001</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安全规范</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敏捷开发模式：快速迭代、快速反馈</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733D2770-F246-4698-AA74-D975646C7B45}"/>
              </a:ext>
            </a:extLst>
          </p:cNvPr>
          <p:cNvSpPr/>
          <p:nvPr/>
        </p:nvSpPr>
        <p:spPr>
          <a:xfrm>
            <a:off x="8358996" y="2014115"/>
            <a:ext cx="2872597" cy="321349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系统测试</a:t>
            </a:r>
            <a:endPar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安全性测试</a:t>
            </a:r>
            <a:endPar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稳定性测试</a:t>
            </a:r>
            <a:endPar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接口测试</a:t>
            </a:r>
            <a:endPar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性能测试</a:t>
            </a:r>
            <a:endParaRPr kumimoji="0" lang="en-US" altLang="zh-CN"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200000"/>
              </a:lnSpc>
              <a:spcBef>
                <a:spcPts val="0"/>
              </a:spcBef>
              <a:spcAft>
                <a:spcPts val="0"/>
              </a:spcAft>
              <a:buClrTx/>
              <a:buSzTx/>
              <a:buFont typeface="Wingdings" panose="05000000000000000000" pitchFamily="2" charset="2"/>
              <a:buChar char="u"/>
              <a:tabLst/>
              <a:defRPr/>
            </a:pPr>
            <a:r>
              <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业务测试和迭代</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箭头: 右 8">
            <a:extLst>
              <a:ext uri="{FF2B5EF4-FFF2-40B4-BE49-F238E27FC236}">
                <a16:creationId xmlns:a16="http://schemas.microsoft.com/office/drawing/2014/main" id="{92910FC7-D33B-4729-9099-8779E430E0B3}"/>
              </a:ext>
            </a:extLst>
          </p:cNvPr>
          <p:cNvSpPr/>
          <p:nvPr/>
        </p:nvSpPr>
        <p:spPr>
          <a:xfrm>
            <a:off x="4144992" y="3086024"/>
            <a:ext cx="655608" cy="1069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箭头: 右 9">
            <a:extLst>
              <a:ext uri="{FF2B5EF4-FFF2-40B4-BE49-F238E27FC236}">
                <a16:creationId xmlns:a16="http://schemas.microsoft.com/office/drawing/2014/main" id="{391DB4E3-3623-48AC-8C3A-37CE0E31BC96}"/>
              </a:ext>
            </a:extLst>
          </p:cNvPr>
          <p:cNvSpPr/>
          <p:nvPr/>
        </p:nvSpPr>
        <p:spPr>
          <a:xfrm>
            <a:off x="7703388" y="3086024"/>
            <a:ext cx="655608" cy="1069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87274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703619" y="468886"/>
            <a:ext cx="8062785" cy="430887"/>
          </a:xfrm>
          <a:prstGeom prst="rect">
            <a:avLst/>
          </a:prstGeom>
        </p:spPr>
        <p:txBody>
          <a:bodyPr vert="horz" wrap="square" lIns="0" tIns="0" rIns="0" bIns="0" rtlCol="0">
            <a:spAutoFit/>
          </a:bodyPr>
          <a:lstStyle/>
          <a:p>
            <a:pPr marL="12315"/>
            <a:r>
              <a:rPr lang="zh-CN" altLang="en-US" sz="2800" b="1" dirty="0">
                <a:solidFill>
                  <a:srgbClr val="328765"/>
                </a:solidFill>
                <a:latin typeface="微软雅黑" panose="020B0503020204020204" pitchFamily="34" charset="-122"/>
                <a:ea typeface="微软雅黑" panose="020B0503020204020204" pitchFamily="34" charset="-122"/>
                <a:cs typeface="华文黑体" panose="02010600040101010101" pitchFamily="2" charset="-122"/>
              </a:rPr>
              <a:t>为什么要选择智慧芽</a:t>
            </a:r>
            <a:endParaRPr sz="2800" b="1" dirty="0">
              <a:solidFill>
                <a:srgbClr val="328765"/>
              </a:solidFill>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35" name="文本框 34">
            <a:extLst>
              <a:ext uri="{FF2B5EF4-FFF2-40B4-BE49-F238E27FC236}">
                <a16:creationId xmlns:a16="http://schemas.microsoft.com/office/drawing/2014/main" id="{7CCE31F9-18D6-4D03-BE71-4676C8946639}"/>
              </a:ext>
            </a:extLst>
          </p:cNvPr>
          <p:cNvSpPr txBox="1"/>
          <p:nvPr/>
        </p:nvSpPr>
        <p:spPr>
          <a:xfrm>
            <a:off x="9251348" y="4055039"/>
            <a:ext cx="2657407" cy="2123658"/>
          </a:xfrm>
          <a:prstGeom prst="rect">
            <a:avLst/>
          </a:prstGeom>
          <a:noFill/>
        </p:spPr>
        <p:txBody>
          <a:bodyPr wrap="square" rtlCol="0">
            <a:spAutoFit/>
          </a:bodyPr>
          <a:lstStyle/>
          <a:p>
            <a:pPr>
              <a:lnSpc>
                <a:spcPct val="150000"/>
              </a:lnSpc>
            </a:pPr>
            <a:r>
              <a:rPr lang="zh-CN" altLang="en-US" sz="2000" b="1" u="sng" dirty="0">
                <a:latin typeface="微软雅黑" panose="020B0503020204020204" pitchFamily="34" charset="-122"/>
                <a:ea typeface="微软雅黑" panose="020B0503020204020204" pitchFamily="34" charset="-122"/>
              </a:rPr>
              <a:t>生态：</a:t>
            </a:r>
            <a:endParaRPr lang="en-US" altLang="zh-CN" sz="2000" b="1" u="sng"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全行业的生态合作</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连接行业各方，为创新企业提供生态化服务能力</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zh-CN" altLang="en-US" sz="2000" dirty="0">
              <a:latin typeface="微软雅黑" panose="020B0503020204020204" pitchFamily="34" charset="-122"/>
              <a:ea typeface="微软雅黑" panose="020B0503020204020204" pitchFamily="34" charset="-122"/>
            </a:endParaRPr>
          </a:p>
        </p:txBody>
      </p:sp>
      <p:sp>
        <p:nvSpPr>
          <p:cNvPr id="41" name="六边形 40">
            <a:extLst>
              <a:ext uri="{FF2B5EF4-FFF2-40B4-BE49-F238E27FC236}">
                <a16:creationId xmlns:a16="http://schemas.microsoft.com/office/drawing/2014/main" id="{8CACAA62-4708-405F-9B73-4A32A98251E2}"/>
              </a:ext>
            </a:extLst>
          </p:cNvPr>
          <p:cNvSpPr/>
          <p:nvPr/>
        </p:nvSpPr>
        <p:spPr>
          <a:xfrm>
            <a:off x="4193270" y="2414227"/>
            <a:ext cx="3936949" cy="2398916"/>
          </a:xfrm>
          <a:prstGeom prst="hexagon">
            <a:avLst/>
          </a:prstGeom>
          <a:solidFill>
            <a:srgbClr val="92D050"/>
          </a:solidFill>
          <a:ln w="1905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3600" b="1" dirty="0">
                <a:latin typeface="微软雅黑" panose="020B0503020204020204" pitchFamily="34" charset="-122"/>
                <a:ea typeface="微软雅黑" panose="020B0503020204020204" pitchFamily="34" charset="-122"/>
              </a:rPr>
              <a:t>整体优势</a:t>
            </a:r>
          </a:p>
        </p:txBody>
      </p:sp>
      <p:grpSp>
        <p:nvGrpSpPr>
          <p:cNvPr id="42" name="组合 61">
            <a:extLst>
              <a:ext uri="{FF2B5EF4-FFF2-40B4-BE49-F238E27FC236}">
                <a16:creationId xmlns:a16="http://schemas.microsoft.com/office/drawing/2014/main" id="{D6F02B34-14B4-4AE2-BAA2-FE00E823DFA0}"/>
              </a:ext>
            </a:extLst>
          </p:cNvPr>
          <p:cNvGrpSpPr>
            <a:grpSpLocks/>
          </p:cNvGrpSpPr>
          <p:nvPr/>
        </p:nvGrpSpPr>
        <p:grpSpPr bwMode="auto">
          <a:xfrm flipH="1">
            <a:off x="7860130" y="2372622"/>
            <a:ext cx="1269773" cy="261938"/>
            <a:chOff x="4255294" y="1661160"/>
            <a:chExt cx="1505426" cy="262890"/>
          </a:xfrm>
        </p:grpSpPr>
        <p:cxnSp>
          <p:nvCxnSpPr>
            <p:cNvPr id="43" name="直接连接符 62">
              <a:extLst>
                <a:ext uri="{FF2B5EF4-FFF2-40B4-BE49-F238E27FC236}">
                  <a16:creationId xmlns:a16="http://schemas.microsoft.com/office/drawing/2014/main" id="{ADF9F610-ED6C-43E3-A342-5478360A9EBE}"/>
                </a:ext>
              </a:extLst>
            </p:cNvPr>
            <p:cNvCxnSpPr>
              <a:cxnSpLocks noChangeShapeType="1"/>
            </p:cNvCxnSpPr>
            <p:nvPr/>
          </p:nvCxnSpPr>
          <p:spPr bwMode="auto">
            <a:xfrm flipH="1" flipV="1">
              <a:off x="5409364" y="1661160"/>
              <a:ext cx="351356" cy="262890"/>
            </a:xfrm>
            <a:prstGeom prst="line">
              <a:avLst/>
            </a:prstGeom>
            <a:noFill/>
            <a:ln w="25400" algn="ctr">
              <a:solidFill>
                <a:schemeClr val="tx1">
                  <a:lumMod val="50000"/>
                  <a:lumOff val="50000"/>
                </a:schemeClr>
              </a:solidFill>
              <a:miter lim="800000"/>
              <a:headEnd/>
              <a:tailEnd/>
            </a:ln>
          </p:spPr>
        </p:cxnSp>
        <p:cxnSp>
          <p:nvCxnSpPr>
            <p:cNvPr id="44" name="直接连接符 63">
              <a:extLst>
                <a:ext uri="{FF2B5EF4-FFF2-40B4-BE49-F238E27FC236}">
                  <a16:creationId xmlns:a16="http://schemas.microsoft.com/office/drawing/2014/main" id="{4D97C1B4-AECB-4EA4-9943-990C0C6834D0}"/>
                </a:ext>
              </a:extLst>
            </p:cNvPr>
            <p:cNvCxnSpPr>
              <a:cxnSpLocks noChangeShapeType="1"/>
            </p:cNvCxnSpPr>
            <p:nvPr/>
          </p:nvCxnSpPr>
          <p:spPr bwMode="auto">
            <a:xfrm flipH="1">
              <a:off x="4255294" y="1662753"/>
              <a:ext cx="1156773" cy="0"/>
            </a:xfrm>
            <a:prstGeom prst="line">
              <a:avLst/>
            </a:prstGeom>
            <a:noFill/>
            <a:ln w="25400" algn="ctr">
              <a:solidFill>
                <a:schemeClr val="tx1">
                  <a:lumMod val="50000"/>
                  <a:lumOff val="50000"/>
                </a:schemeClr>
              </a:solidFill>
              <a:miter lim="800000"/>
              <a:headEnd/>
              <a:tailEnd/>
            </a:ln>
          </p:spPr>
        </p:cxnSp>
      </p:grpSp>
      <p:grpSp>
        <p:nvGrpSpPr>
          <p:cNvPr id="45" name="组合 19">
            <a:extLst>
              <a:ext uri="{FF2B5EF4-FFF2-40B4-BE49-F238E27FC236}">
                <a16:creationId xmlns:a16="http://schemas.microsoft.com/office/drawing/2014/main" id="{F6668BB1-9608-4D61-AA2C-528D610CDA08}"/>
              </a:ext>
            </a:extLst>
          </p:cNvPr>
          <p:cNvGrpSpPr>
            <a:grpSpLocks/>
          </p:cNvGrpSpPr>
          <p:nvPr/>
        </p:nvGrpSpPr>
        <p:grpSpPr bwMode="auto">
          <a:xfrm flipH="1" flipV="1">
            <a:off x="7922058" y="4426207"/>
            <a:ext cx="1233754" cy="168212"/>
            <a:chOff x="4255294" y="1661160"/>
            <a:chExt cx="1505426" cy="262890"/>
          </a:xfrm>
        </p:grpSpPr>
        <p:cxnSp>
          <p:nvCxnSpPr>
            <p:cNvPr id="46" name="直接连接符 20">
              <a:extLst>
                <a:ext uri="{FF2B5EF4-FFF2-40B4-BE49-F238E27FC236}">
                  <a16:creationId xmlns:a16="http://schemas.microsoft.com/office/drawing/2014/main" id="{FB5231C4-71C1-4674-A440-6CE75219BB4A}"/>
                </a:ext>
              </a:extLst>
            </p:cNvPr>
            <p:cNvCxnSpPr>
              <a:cxnSpLocks noChangeShapeType="1"/>
            </p:cNvCxnSpPr>
            <p:nvPr/>
          </p:nvCxnSpPr>
          <p:spPr bwMode="auto">
            <a:xfrm flipH="1" flipV="1">
              <a:off x="5410200" y="1661160"/>
              <a:ext cx="350520" cy="262890"/>
            </a:xfrm>
            <a:prstGeom prst="line">
              <a:avLst/>
            </a:prstGeom>
            <a:noFill/>
            <a:ln w="25400" algn="ctr">
              <a:solidFill>
                <a:schemeClr val="tx1">
                  <a:lumMod val="50000"/>
                  <a:lumOff val="50000"/>
                </a:schemeClr>
              </a:solidFill>
              <a:miter lim="800000"/>
              <a:headEnd/>
              <a:tailEnd/>
            </a:ln>
          </p:spPr>
        </p:cxnSp>
        <p:cxnSp>
          <p:nvCxnSpPr>
            <p:cNvPr id="47" name="直接连接符 21">
              <a:extLst>
                <a:ext uri="{FF2B5EF4-FFF2-40B4-BE49-F238E27FC236}">
                  <a16:creationId xmlns:a16="http://schemas.microsoft.com/office/drawing/2014/main" id="{F7D79E5C-FF82-4215-B1C8-8019D2626E6D}"/>
                </a:ext>
              </a:extLst>
            </p:cNvPr>
            <p:cNvCxnSpPr>
              <a:cxnSpLocks noChangeShapeType="1"/>
            </p:cNvCxnSpPr>
            <p:nvPr/>
          </p:nvCxnSpPr>
          <p:spPr bwMode="auto">
            <a:xfrm flipH="1">
              <a:off x="4255294" y="1663541"/>
              <a:ext cx="1157287" cy="0"/>
            </a:xfrm>
            <a:prstGeom prst="line">
              <a:avLst/>
            </a:prstGeom>
            <a:noFill/>
            <a:ln w="25400" algn="ctr">
              <a:solidFill>
                <a:schemeClr val="tx1">
                  <a:lumMod val="50000"/>
                  <a:lumOff val="50000"/>
                </a:schemeClr>
              </a:solidFill>
              <a:miter lim="800000"/>
              <a:headEnd/>
              <a:tailEnd/>
            </a:ln>
          </p:spPr>
        </p:cxnSp>
      </p:grpSp>
      <p:grpSp>
        <p:nvGrpSpPr>
          <p:cNvPr id="48" name="组合 13">
            <a:extLst>
              <a:ext uri="{FF2B5EF4-FFF2-40B4-BE49-F238E27FC236}">
                <a16:creationId xmlns:a16="http://schemas.microsoft.com/office/drawing/2014/main" id="{1DA24D5C-2B1E-49DE-824A-F0CF489A9E17}"/>
              </a:ext>
            </a:extLst>
          </p:cNvPr>
          <p:cNvGrpSpPr>
            <a:grpSpLocks/>
          </p:cNvGrpSpPr>
          <p:nvPr/>
        </p:nvGrpSpPr>
        <p:grpSpPr bwMode="auto">
          <a:xfrm>
            <a:off x="3097782" y="2384683"/>
            <a:ext cx="1373081" cy="263525"/>
            <a:chOff x="4255294" y="1661160"/>
            <a:chExt cx="1505426" cy="262890"/>
          </a:xfrm>
        </p:grpSpPr>
        <p:cxnSp>
          <p:nvCxnSpPr>
            <p:cNvPr id="49" name="直接连接符 9">
              <a:extLst>
                <a:ext uri="{FF2B5EF4-FFF2-40B4-BE49-F238E27FC236}">
                  <a16:creationId xmlns:a16="http://schemas.microsoft.com/office/drawing/2014/main" id="{7F7C5E54-2B2F-4B62-B698-5CD1AFBCA92E}"/>
                </a:ext>
              </a:extLst>
            </p:cNvPr>
            <p:cNvCxnSpPr>
              <a:cxnSpLocks noChangeShapeType="1"/>
            </p:cNvCxnSpPr>
            <p:nvPr/>
          </p:nvCxnSpPr>
          <p:spPr bwMode="auto">
            <a:xfrm flipH="1" flipV="1">
              <a:off x="5410200" y="1661160"/>
              <a:ext cx="350520" cy="262890"/>
            </a:xfrm>
            <a:prstGeom prst="line">
              <a:avLst/>
            </a:prstGeom>
            <a:noFill/>
            <a:ln w="25400" algn="ctr">
              <a:solidFill>
                <a:schemeClr val="tx1">
                  <a:lumMod val="50000"/>
                  <a:lumOff val="50000"/>
                </a:schemeClr>
              </a:solidFill>
              <a:miter lim="800000"/>
              <a:headEnd/>
              <a:tailEnd/>
            </a:ln>
          </p:spPr>
        </p:cxnSp>
        <p:cxnSp>
          <p:nvCxnSpPr>
            <p:cNvPr id="50" name="直接连接符 12">
              <a:extLst>
                <a:ext uri="{FF2B5EF4-FFF2-40B4-BE49-F238E27FC236}">
                  <a16:creationId xmlns:a16="http://schemas.microsoft.com/office/drawing/2014/main" id="{35297F1D-099C-4409-BDC8-A2875B5AD9C0}"/>
                </a:ext>
              </a:extLst>
            </p:cNvPr>
            <p:cNvCxnSpPr>
              <a:cxnSpLocks noChangeShapeType="1"/>
            </p:cNvCxnSpPr>
            <p:nvPr/>
          </p:nvCxnSpPr>
          <p:spPr bwMode="auto">
            <a:xfrm flipH="1">
              <a:off x="4255294" y="1663541"/>
              <a:ext cx="1157287" cy="0"/>
            </a:xfrm>
            <a:prstGeom prst="line">
              <a:avLst/>
            </a:prstGeom>
            <a:noFill/>
            <a:ln w="25400" algn="ctr">
              <a:solidFill>
                <a:schemeClr val="tx1">
                  <a:lumMod val="50000"/>
                  <a:lumOff val="50000"/>
                </a:schemeClr>
              </a:solidFill>
              <a:miter lim="800000"/>
              <a:headEnd/>
              <a:tailEnd/>
            </a:ln>
          </p:spPr>
        </p:cxnSp>
      </p:grpSp>
      <p:grpSp>
        <p:nvGrpSpPr>
          <p:cNvPr id="51" name="组合 13">
            <a:extLst>
              <a:ext uri="{FF2B5EF4-FFF2-40B4-BE49-F238E27FC236}">
                <a16:creationId xmlns:a16="http://schemas.microsoft.com/office/drawing/2014/main" id="{08DFE5FF-15CB-4B2E-895B-692D2563C209}"/>
              </a:ext>
            </a:extLst>
          </p:cNvPr>
          <p:cNvGrpSpPr>
            <a:grpSpLocks/>
          </p:cNvGrpSpPr>
          <p:nvPr/>
        </p:nvGrpSpPr>
        <p:grpSpPr bwMode="auto">
          <a:xfrm>
            <a:off x="3093313" y="4373833"/>
            <a:ext cx="1366612" cy="232344"/>
            <a:chOff x="4344785" y="1540941"/>
            <a:chExt cx="1447208" cy="249313"/>
          </a:xfrm>
        </p:grpSpPr>
        <p:cxnSp>
          <p:nvCxnSpPr>
            <p:cNvPr id="52" name="直接连接符 9">
              <a:extLst>
                <a:ext uri="{FF2B5EF4-FFF2-40B4-BE49-F238E27FC236}">
                  <a16:creationId xmlns:a16="http://schemas.microsoft.com/office/drawing/2014/main" id="{1208A811-C4B4-4A1D-8EFF-CEC7701420CC}"/>
                </a:ext>
              </a:extLst>
            </p:cNvPr>
            <p:cNvCxnSpPr>
              <a:cxnSpLocks noChangeShapeType="1"/>
            </p:cNvCxnSpPr>
            <p:nvPr/>
          </p:nvCxnSpPr>
          <p:spPr bwMode="auto">
            <a:xfrm flipV="1">
              <a:off x="5501103" y="1540941"/>
              <a:ext cx="290890" cy="249313"/>
            </a:xfrm>
            <a:prstGeom prst="line">
              <a:avLst/>
            </a:prstGeom>
            <a:noFill/>
            <a:ln w="25400" algn="ctr">
              <a:solidFill>
                <a:schemeClr val="tx1">
                  <a:lumMod val="50000"/>
                  <a:lumOff val="50000"/>
                </a:schemeClr>
              </a:solidFill>
              <a:miter lim="800000"/>
              <a:headEnd/>
              <a:tailEnd/>
            </a:ln>
          </p:spPr>
        </p:cxnSp>
        <p:cxnSp>
          <p:nvCxnSpPr>
            <p:cNvPr id="53" name="直接连接符 12">
              <a:extLst>
                <a:ext uri="{FF2B5EF4-FFF2-40B4-BE49-F238E27FC236}">
                  <a16:creationId xmlns:a16="http://schemas.microsoft.com/office/drawing/2014/main" id="{A65EFAC7-3854-401A-94E2-A5E8A54F0D5C}"/>
                </a:ext>
              </a:extLst>
            </p:cNvPr>
            <p:cNvCxnSpPr>
              <a:cxnSpLocks noChangeShapeType="1"/>
            </p:cNvCxnSpPr>
            <p:nvPr/>
          </p:nvCxnSpPr>
          <p:spPr bwMode="auto">
            <a:xfrm flipH="1">
              <a:off x="4344785" y="1790254"/>
              <a:ext cx="1157287" cy="0"/>
            </a:xfrm>
            <a:prstGeom prst="line">
              <a:avLst/>
            </a:prstGeom>
            <a:noFill/>
            <a:ln w="25400" algn="ctr">
              <a:solidFill>
                <a:schemeClr val="tx1">
                  <a:lumMod val="50000"/>
                  <a:lumOff val="50000"/>
                </a:schemeClr>
              </a:solidFill>
              <a:miter lim="800000"/>
              <a:headEnd/>
              <a:tailEnd/>
            </a:ln>
          </p:spPr>
        </p:cxnSp>
      </p:grpSp>
      <p:sp>
        <p:nvSpPr>
          <p:cNvPr id="54" name="文本框 53">
            <a:extLst>
              <a:ext uri="{FF2B5EF4-FFF2-40B4-BE49-F238E27FC236}">
                <a16:creationId xmlns:a16="http://schemas.microsoft.com/office/drawing/2014/main" id="{0C5B08FA-C8BF-4225-BB22-C952338C2DE4}"/>
              </a:ext>
            </a:extLst>
          </p:cNvPr>
          <p:cNvSpPr txBox="1"/>
          <p:nvPr/>
        </p:nvSpPr>
        <p:spPr>
          <a:xfrm>
            <a:off x="9251348" y="1542302"/>
            <a:ext cx="2738888" cy="1708160"/>
          </a:xfrm>
          <a:prstGeom prst="rect">
            <a:avLst/>
          </a:prstGeom>
          <a:noFill/>
        </p:spPr>
        <p:txBody>
          <a:bodyPr wrap="square" rtlCol="0">
            <a:spAutoFit/>
          </a:bodyPr>
          <a:lstStyle/>
          <a:p>
            <a:pPr>
              <a:lnSpc>
                <a:spcPct val="150000"/>
              </a:lnSpc>
            </a:pPr>
            <a:r>
              <a:rPr lang="zh-CN" altLang="en-US" sz="2000" b="1" u="sng" dirty="0">
                <a:latin typeface="微软雅黑" panose="020B0503020204020204" pitchFamily="34" charset="-122"/>
                <a:ea typeface="微软雅黑" panose="020B0503020204020204" pitchFamily="34" charset="-122"/>
              </a:rPr>
              <a:t>技术：</a:t>
            </a:r>
            <a:endParaRPr lang="en-US" altLang="zh-CN" sz="2000" b="1" u="sng"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面向未来的最新</a:t>
            </a: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架构</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全球布局的</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研发</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顶尖</a:t>
            </a:r>
            <a:r>
              <a:rPr lang="en-US" altLang="zh-CN" sz="1600" dirty="0">
                <a:latin typeface="微软雅黑" panose="020B0503020204020204" pitchFamily="34" charset="-122"/>
                <a:ea typeface="微软雅黑" panose="020B0503020204020204" pitchFamily="34" charset="-122"/>
              </a:rPr>
              <a:t>IT</a:t>
            </a:r>
            <a:r>
              <a:rPr lang="zh-CN" altLang="en-US" sz="1600" dirty="0">
                <a:latin typeface="微软雅黑" panose="020B0503020204020204" pitchFamily="34" charset="-122"/>
                <a:ea typeface="微软雅黑" panose="020B0503020204020204" pitchFamily="34" charset="-122"/>
              </a:rPr>
              <a:t>背景的团队</a:t>
            </a:r>
          </a:p>
        </p:txBody>
      </p:sp>
      <p:sp>
        <p:nvSpPr>
          <p:cNvPr id="56" name="文本框 55">
            <a:extLst>
              <a:ext uri="{FF2B5EF4-FFF2-40B4-BE49-F238E27FC236}">
                <a16:creationId xmlns:a16="http://schemas.microsoft.com/office/drawing/2014/main" id="{8C35FFF7-986A-4106-9A59-5B55B8217DA4}"/>
              </a:ext>
            </a:extLst>
          </p:cNvPr>
          <p:cNvSpPr txBox="1"/>
          <p:nvPr/>
        </p:nvSpPr>
        <p:spPr>
          <a:xfrm>
            <a:off x="723102" y="4123823"/>
            <a:ext cx="2472718" cy="1338828"/>
          </a:xfrm>
          <a:prstGeom prst="rect">
            <a:avLst/>
          </a:prstGeom>
          <a:noFill/>
        </p:spPr>
        <p:txBody>
          <a:bodyPr wrap="square" rtlCol="0">
            <a:spAutoFit/>
          </a:bodyPr>
          <a:lstStyle/>
          <a:p>
            <a:pPr>
              <a:lnSpc>
                <a:spcPct val="150000"/>
              </a:lnSpc>
            </a:pPr>
            <a:r>
              <a:rPr lang="zh-CN" altLang="en-US" sz="2000" b="1" u="sng" dirty="0">
                <a:latin typeface="微软雅黑" panose="020B0503020204020204" pitchFamily="34" charset="-122"/>
                <a:ea typeface="微软雅黑" panose="020B0503020204020204" pitchFamily="34" charset="-122"/>
              </a:rPr>
              <a:t>服务：</a:t>
            </a:r>
            <a:endParaRPr lang="en-US" altLang="zh-CN" sz="2000" b="1" u="sng"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专业服务体系</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全球服务能力</a:t>
            </a:r>
          </a:p>
        </p:txBody>
      </p:sp>
      <p:sp>
        <p:nvSpPr>
          <p:cNvPr id="57" name="文本框 56">
            <a:extLst>
              <a:ext uri="{FF2B5EF4-FFF2-40B4-BE49-F238E27FC236}">
                <a16:creationId xmlns:a16="http://schemas.microsoft.com/office/drawing/2014/main" id="{08C254D5-F8B8-4C85-8CE9-8DE4AC929F14}"/>
              </a:ext>
            </a:extLst>
          </p:cNvPr>
          <p:cNvSpPr txBox="1"/>
          <p:nvPr/>
        </p:nvSpPr>
        <p:spPr>
          <a:xfrm>
            <a:off x="724795" y="1542302"/>
            <a:ext cx="2263572" cy="1661993"/>
          </a:xfrm>
          <a:prstGeom prst="rect">
            <a:avLst/>
          </a:prstGeom>
          <a:noFill/>
        </p:spPr>
        <p:txBody>
          <a:bodyPr wrap="square" rtlCol="0">
            <a:spAutoFit/>
          </a:bodyPr>
          <a:lstStyle/>
          <a:p>
            <a:pPr>
              <a:lnSpc>
                <a:spcPct val="150000"/>
              </a:lnSpc>
            </a:pPr>
            <a:r>
              <a:rPr lang="zh-CN" altLang="en-US" sz="2000" b="1" u="sng" dirty="0">
                <a:latin typeface="微软雅黑" panose="020B0503020204020204" pitchFamily="34" charset="-122"/>
                <a:ea typeface="微软雅黑" panose="020B0503020204020204" pitchFamily="34" charset="-122"/>
              </a:rPr>
              <a:t>公司：</a:t>
            </a:r>
            <a:endParaRPr lang="en-US" altLang="zh-CN" sz="2000" b="1" u="sng"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全球运营的公司实力和顶级风投及全球客户的认可</a:t>
            </a:r>
          </a:p>
        </p:txBody>
      </p:sp>
    </p:spTree>
    <p:extLst>
      <p:ext uri="{BB962C8B-B14F-4D97-AF65-F5344CB8AC3E}">
        <p14:creationId xmlns:p14="http://schemas.microsoft.com/office/powerpoint/2010/main" val="34961364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173D50"/>
        </a:solidFill>
        <a:effectLst/>
      </p:bgPr>
    </p:bg>
    <p:spTree>
      <p:nvGrpSpPr>
        <p:cNvPr id="1" name=""/>
        <p:cNvGrpSpPr/>
        <p:nvPr/>
      </p:nvGrpSpPr>
      <p:grpSpPr>
        <a:xfrm>
          <a:off x="0" y="0"/>
          <a:ext cx="0" cy="0"/>
          <a:chOff x="0" y="0"/>
          <a:chExt cx="0" cy="0"/>
        </a:xfrm>
      </p:grpSpPr>
      <p:sp>
        <p:nvSpPr>
          <p:cNvPr id="6" name="object 2"/>
          <p:cNvSpPr txBox="1"/>
          <p:nvPr/>
        </p:nvSpPr>
        <p:spPr>
          <a:xfrm>
            <a:off x="538842" y="3244626"/>
            <a:ext cx="11081658" cy="1107996"/>
          </a:xfrm>
          <a:prstGeom prst="rect">
            <a:avLst/>
          </a:prstGeom>
        </p:spPr>
        <p:txBody>
          <a:bodyPr vert="horz" wrap="square" lIns="0" tIns="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7200" b="1" i="0" u="none" strike="noStrike" kern="1200" cap="none" spc="0" normalizeH="0" baseline="0" noProof="0" dirty="0">
                <a:ln>
                  <a:noFill/>
                </a:ln>
                <a:solidFill>
                  <a:srgbClr val="78B02B"/>
                </a:solidFill>
                <a:effectLst/>
                <a:uLnTx/>
                <a:uFillTx/>
                <a:latin typeface="微软雅黑" panose="020B0503020204020204" pitchFamily="34" charset="-122"/>
                <a:ea typeface="微软雅黑" panose="020B0503020204020204" pitchFamily="34" charset="-122"/>
                <a:cs typeface="华文黑体" panose="02010600040101010101" pitchFamily="2" charset="-122"/>
              </a:rPr>
              <a:t>互联创新 合作共赢</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95" y="2250852"/>
            <a:ext cx="3710868" cy="993774"/>
          </a:xfrm>
          <a:prstGeom prst="rect">
            <a:avLst/>
          </a:prstGeom>
        </p:spPr>
      </p:pic>
    </p:spTree>
    <p:extLst>
      <p:ext uri="{BB962C8B-B14F-4D97-AF65-F5344CB8AC3E}">
        <p14:creationId xmlns:p14="http://schemas.microsoft.com/office/powerpoint/2010/main" val="4000708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2BD5759-F04A-483E-94C1-A9F714EC4DF5}"/>
              </a:ext>
            </a:extLst>
          </p:cNvPr>
          <p:cNvSpPr/>
          <p:nvPr/>
        </p:nvSpPr>
        <p:spPr>
          <a:xfrm>
            <a:off x="358678" y="403455"/>
            <a:ext cx="5475402"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数据化是企业创新发展趋势</a:t>
            </a:r>
          </a:p>
        </p:txBody>
      </p:sp>
      <p:sp>
        <p:nvSpPr>
          <p:cNvPr id="33" name="TextBox 53">
            <a:extLst>
              <a:ext uri="{FF2B5EF4-FFF2-40B4-BE49-F238E27FC236}">
                <a16:creationId xmlns:a16="http://schemas.microsoft.com/office/drawing/2014/main" id="{C9748FEF-13CE-4FF8-AA20-408C19463254}"/>
              </a:ext>
            </a:extLst>
          </p:cNvPr>
          <p:cNvSpPr txBox="1"/>
          <p:nvPr/>
        </p:nvSpPr>
        <p:spPr>
          <a:xfrm>
            <a:off x="1154788" y="5595645"/>
            <a:ext cx="2518068" cy="815604"/>
          </a:xfrm>
          <a:prstGeom prst="rect">
            <a:avLst/>
          </a:prstGeom>
          <a:noFill/>
        </p:spPr>
        <p:txBody>
          <a:bodyPr wrap="square" lIns="121917" tIns="60958" rIns="121917" bIns="60958" rtlCol="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500"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rPr>
              <a:t>有大量的记录经营和管理活动的数据，但很少被分析过和使用过</a:t>
            </a:r>
            <a:endParaRPr kumimoji="0" lang="en-US" sz="1500"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endParaRPr>
          </a:p>
        </p:txBody>
      </p:sp>
      <p:sp>
        <p:nvSpPr>
          <p:cNvPr id="34" name="TextBox 54">
            <a:extLst>
              <a:ext uri="{FF2B5EF4-FFF2-40B4-BE49-F238E27FC236}">
                <a16:creationId xmlns:a16="http://schemas.microsoft.com/office/drawing/2014/main" id="{B5597433-8A79-45FF-8BB5-6459B04FFB2E}"/>
              </a:ext>
            </a:extLst>
          </p:cNvPr>
          <p:cNvSpPr txBox="1"/>
          <p:nvPr/>
        </p:nvSpPr>
        <p:spPr>
          <a:xfrm>
            <a:off x="3799882" y="5000471"/>
            <a:ext cx="2518068" cy="815604"/>
          </a:xfrm>
          <a:prstGeom prst="rect">
            <a:avLst/>
          </a:prstGeom>
          <a:noFill/>
        </p:spPr>
        <p:txBody>
          <a:bodyPr wrap="square" lIns="121917" tIns="60958" rIns="121917" bIns="60958" rtlCol="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500" i="0" u="none" strike="noStrike" kern="1200" cap="none" spc="0" normalizeH="0" baseline="0" noProof="0" dirty="0">
                <a:ln>
                  <a:noFill/>
                </a:ln>
                <a:solidFill>
                  <a:srgbClr val="46B29D"/>
                </a:solidFill>
                <a:effectLst/>
                <a:uLnTx/>
                <a:uFillTx/>
                <a:latin typeface="微软雅黑" panose="020B0503020204020204" pitchFamily="34" charset="-122"/>
                <a:ea typeface="微软雅黑" panose="020B0503020204020204" pitchFamily="34" charset="-122"/>
              </a:rPr>
              <a:t>利用信息系统改善业务流程，实现经营、管理的提升</a:t>
            </a:r>
            <a:endParaRPr kumimoji="0" lang="en-US" sz="1300" i="0" u="none" strike="noStrike" kern="1200" cap="none" spc="0" normalizeH="0" baseline="0" noProof="0" dirty="0">
              <a:ln>
                <a:noFill/>
              </a:ln>
              <a:solidFill>
                <a:srgbClr val="46B29D"/>
              </a:solidFill>
              <a:effectLst/>
              <a:uLnTx/>
              <a:uFillTx/>
              <a:latin typeface="微软雅黑" panose="020B0503020204020204" pitchFamily="34" charset="-122"/>
              <a:ea typeface="微软雅黑" panose="020B0503020204020204" pitchFamily="34" charset="-122"/>
            </a:endParaRPr>
          </a:p>
        </p:txBody>
      </p:sp>
      <p:sp>
        <p:nvSpPr>
          <p:cNvPr id="35" name="TextBox 55">
            <a:extLst>
              <a:ext uri="{FF2B5EF4-FFF2-40B4-BE49-F238E27FC236}">
                <a16:creationId xmlns:a16="http://schemas.microsoft.com/office/drawing/2014/main" id="{B060DFD1-37C7-497C-A6BB-F5513066C545}"/>
              </a:ext>
            </a:extLst>
          </p:cNvPr>
          <p:cNvSpPr txBox="1"/>
          <p:nvPr/>
        </p:nvSpPr>
        <p:spPr>
          <a:xfrm>
            <a:off x="6296605" y="4352670"/>
            <a:ext cx="2518068" cy="1046436"/>
          </a:xfrm>
          <a:prstGeom prst="rect">
            <a:avLst/>
          </a:prstGeom>
          <a:noFill/>
        </p:spPr>
        <p:txBody>
          <a:bodyPr wrap="square" lIns="121917" tIns="60958" rIns="121917" bIns="60958" rtlCol="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500" i="0" u="none" strike="noStrike" kern="1200" cap="none" spc="0" normalizeH="0" baseline="0" noProof="0" dirty="0">
                <a:ln>
                  <a:noFill/>
                </a:ln>
                <a:solidFill>
                  <a:srgbClr val="00A5C3"/>
                </a:solidFill>
                <a:effectLst/>
                <a:uLnTx/>
                <a:uFillTx/>
                <a:latin typeface="微软雅黑" panose="020B0503020204020204" pitchFamily="34" charset="-122"/>
                <a:ea typeface="微软雅黑" panose="020B0503020204020204" pitchFamily="34" charset="-122"/>
              </a:rPr>
              <a:t>对内部和外部数据资源的深度分析和挖掘，将数据应用到创新研发活动中，进一步提升效率</a:t>
            </a:r>
            <a:endParaRPr kumimoji="0" lang="en-US" sz="1300" i="0" u="none" strike="noStrike" kern="1200" cap="none" spc="0" normalizeH="0" baseline="0" noProof="0" dirty="0">
              <a:ln>
                <a:noFill/>
              </a:ln>
              <a:solidFill>
                <a:srgbClr val="00A5C3"/>
              </a:solidFill>
              <a:effectLst/>
              <a:uLnTx/>
              <a:uFillTx/>
              <a:latin typeface="微软雅黑" panose="020B0503020204020204" pitchFamily="34" charset="-122"/>
              <a:ea typeface="微软雅黑" panose="020B0503020204020204" pitchFamily="34" charset="-122"/>
            </a:endParaRPr>
          </a:p>
        </p:txBody>
      </p:sp>
      <p:sp>
        <p:nvSpPr>
          <p:cNvPr id="36" name="TextBox 56">
            <a:extLst>
              <a:ext uri="{FF2B5EF4-FFF2-40B4-BE49-F238E27FC236}">
                <a16:creationId xmlns:a16="http://schemas.microsoft.com/office/drawing/2014/main" id="{12B59F8A-F9C6-4293-9DC8-4F18A8D90757}"/>
              </a:ext>
            </a:extLst>
          </p:cNvPr>
          <p:cNvSpPr txBox="1"/>
          <p:nvPr/>
        </p:nvSpPr>
        <p:spPr>
          <a:xfrm>
            <a:off x="8793330" y="3631557"/>
            <a:ext cx="2518068" cy="1046436"/>
          </a:xfrm>
          <a:prstGeom prst="rect">
            <a:avLst/>
          </a:prstGeom>
          <a:noFill/>
        </p:spPr>
        <p:txBody>
          <a:bodyPr wrap="square" lIns="121917" tIns="60958" rIns="121917" bIns="6095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数据的分享与流通产生新的价值，促成智能革命的到来，未来优秀的企业一定是智能化企业</a:t>
            </a:r>
          </a:p>
        </p:txBody>
      </p:sp>
      <p:grpSp>
        <p:nvGrpSpPr>
          <p:cNvPr id="37" name="Group 43">
            <a:extLst>
              <a:ext uri="{FF2B5EF4-FFF2-40B4-BE49-F238E27FC236}">
                <a16:creationId xmlns:a16="http://schemas.microsoft.com/office/drawing/2014/main" id="{191FB5B7-E1CA-4716-AB08-7B6732A92798}"/>
              </a:ext>
            </a:extLst>
          </p:cNvPr>
          <p:cNvGrpSpPr/>
          <p:nvPr/>
        </p:nvGrpSpPr>
        <p:grpSpPr>
          <a:xfrm>
            <a:off x="3420758" y="3920938"/>
            <a:ext cx="2826923" cy="858836"/>
            <a:chOff x="2469637" y="2543073"/>
            <a:chExt cx="2120468" cy="643978"/>
          </a:xfrm>
          <a:solidFill>
            <a:srgbClr val="46B29D"/>
          </a:solidFill>
        </p:grpSpPr>
        <p:sp>
          <p:nvSpPr>
            <p:cNvPr id="38" name="Flowchart: Data 40">
              <a:extLst>
                <a:ext uri="{FF2B5EF4-FFF2-40B4-BE49-F238E27FC236}">
                  <a16:creationId xmlns:a16="http://schemas.microsoft.com/office/drawing/2014/main" id="{413B214D-9EF2-4FB7-9373-1EF0271A62E4}"/>
                </a:ext>
              </a:extLst>
            </p:cNvPr>
            <p:cNvSpPr/>
            <p:nvPr/>
          </p:nvSpPr>
          <p:spPr>
            <a:xfrm rot="16200000" flipH="1" flipV="1">
              <a:off x="4163077" y="2756126"/>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39" name="Group 51">
              <a:extLst>
                <a:ext uri="{FF2B5EF4-FFF2-40B4-BE49-F238E27FC236}">
                  <a16:creationId xmlns:a16="http://schemas.microsoft.com/office/drawing/2014/main" id="{48DBF2A4-6962-4FF3-A931-017592DCBDFB}"/>
                </a:ext>
              </a:extLst>
            </p:cNvPr>
            <p:cNvGrpSpPr/>
            <p:nvPr/>
          </p:nvGrpSpPr>
          <p:grpSpPr>
            <a:xfrm>
              <a:off x="2469637" y="2543073"/>
              <a:ext cx="2120468" cy="643978"/>
              <a:chOff x="2460112" y="2094062"/>
              <a:chExt cx="2120468" cy="643978"/>
            </a:xfrm>
            <a:grpFill/>
          </p:grpSpPr>
          <p:sp>
            <p:nvSpPr>
              <p:cNvPr id="40" name="Flowchart: Data 32">
                <a:extLst>
                  <a:ext uri="{FF2B5EF4-FFF2-40B4-BE49-F238E27FC236}">
                    <a16:creationId xmlns:a16="http://schemas.microsoft.com/office/drawing/2014/main" id="{FC546B0F-25A5-45BC-AB66-70B20A137848}"/>
                  </a:ext>
                </a:extLst>
              </p:cNvPr>
              <p:cNvSpPr/>
              <p:nvPr/>
            </p:nvSpPr>
            <p:spPr>
              <a:xfrm rot="16200000" flipH="1" flipV="1">
                <a:off x="2247060" y="2307114"/>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1" name="Rectangle 34">
                <a:extLst>
                  <a:ext uri="{FF2B5EF4-FFF2-40B4-BE49-F238E27FC236}">
                    <a16:creationId xmlns:a16="http://schemas.microsoft.com/office/drawing/2014/main" id="{9840EAE0-344E-4F9D-8157-E482821E0241}"/>
                  </a:ext>
                </a:extLst>
              </p:cNvPr>
              <p:cNvSpPr/>
              <p:nvPr/>
            </p:nvSpPr>
            <p:spPr>
              <a:xfrm>
                <a:off x="2673145" y="2224816"/>
                <a:ext cx="1907435" cy="513224"/>
              </a:xfrm>
              <a:prstGeom prst="rec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信息化企业</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grpSp>
        <p:nvGrpSpPr>
          <p:cNvPr id="42" name="Group 28">
            <a:extLst>
              <a:ext uri="{FF2B5EF4-FFF2-40B4-BE49-F238E27FC236}">
                <a16:creationId xmlns:a16="http://schemas.microsoft.com/office/drawing/2014/main" id="{06CC7330-C3EF-4123-8D18-9DF118BE5CC1}"/>
              </a:ext>
            </a:extLst>
          </p:cNvPr>
          <p:cNvGrpSpPr/>
          <p:nvPr/>
        </p:nvGrpSpPr>
        <p:grpSpPr>
          <a:xfrm>
            <a:off x="8498829" y="2560494"/>
            <a:ext cx="2828180" cy="858835"/>
            <a:chOff x="6278686" y="1246786"/>
            <a:chExt cx="2121411" cy="643977"/>
          </a:xfrm>
          <a:solidFill>
            <a:srgbClr val="93CA37"/>
          </a:solidFill>
        </p:grpSpPr>
        <p:sp>
          <p:nvSpPr>
            <p:cNvPr id="43" name="Flowchart: Data 37">
              <a:extLst>
                <a:ext uri="{FF2B5EF4-FFF2-40B4-BE49-F238E27FC236}">
                  <a16:creationId xmlns:a16="http://schemas.microsoft.com/office/drawing/2014/main" id="{E7C3D5F0-131D-40DE-B708-6981F8BA2266}"/>
                </a:ext>
              </a:extLst>
            </p:cNvPr>
            <p:cNvSpPr/>
            <p:nvPr/>
          </p:nvSpPr>
          <p:spPr>
            <a:xfrm rot="16200000" flipH="1" flipV="1">
              <a:off x="6065634" y="1459838"/>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4" name="Pentagon 39">
              <a:extLst>
                <a:ext uri="{FF2B5EF4-FFF2-40B4-BE49-F238E27FC236}">
                  <a16:creationId xmlns:a16="http://schemas.microsoft.com/office/drawing/2014/main" id="{102E8507-8C0B-4D91-B1E7-F6EA62863341}"/>
                </a:ext>
              </a:extLst>
            </p:cNvPr>
            <p:cNvSpPr/>
            <p:nvPr/>
          </p:nvSpPr>
          <p:spPr>
            <a:xfrm>
              <a:off x="6492662" y="1377539"/>
              <a:ext cx="1907435" cy="513224"/>
            </a:xfrm>
            <a:prstGeom prst="homePlate">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智能化企业</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45" name="Group 45">
            <a:extLst>
              <a:ext uri="{FF2B5EF4-FFF2-40B4-BE49-F238E27FC236}">
                <a16:creationId xmlns:a16="http://schemas.microsoft.com/office/drawing/2014/main" id="{99451D86-1426-4E1B-B381-EF81E5DFAA03}"/>
              </a:ext>
            </a:extLst>
          </p:cNvPr>
          <p:cNvGrpSpPr/>
          <p:nvPr/>
        </p:nvGrpSpPr>
        <p:grpSpPr>
          <a:xfrm>
            <a:off x="5962417" y="3241567"/>
            <a:ext cx="2828180" cy="862105"/>
            <a:chOff x="4376129" y="2033662"/>
            <a:chExt cx="2121411" cy="646429"/>
          </a:xfrm>
          <a:solidFill>
            <a:srgbClr val="00A5C3"/>
          </a:solidFill>
        </p:grpSpPr>
        <p:sp>
          <p:nvSpPr>
            <p:cNvPr id="46" name="Flowchart: Data 42">
              <a:extLst>
                <a:ext uri="{FF2B5EF4-FFF2-40B4-BE49-F238E27FC236}">
                  <a16:creationId xmlns:a16="http://schemas.microsoft.com/office/drawing/2014/main" id="{418E0406-EF96-4D79-B86A-5B3C36A4759D}"/>
                </a:ext>
              </a:extLst>
            </p:cNvPr>
            <p:cNvSpPr/>
            <p:nvPr/>
          </p:nvSpPr>
          <p:spPr>
            <a:xfrm rot="16200000" flipH="1" flipV="1">
              <a:off x="6070512" y="2253063"/>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47" name="Group 52">
              <a:extLst>
                <a:ext uri="{FF2B5EF4-FFF2-40B4-BE49-F238E27FC236}">
                  <a16:creationId xmlns:a16="http://schemas.microsoft.com/office/drawing/2014/main" id="{FE4BC165-8EA7-4566-BCC0-2AE944947066}"/>
                </a:ext>
              </a:extLst>
            </p:cNvPr>
            <p:cNvGrpSpPr/>
            <p:nvPr/>
          </p:nvGrpSpPr>
          <p:grpSpPr>
            <a:xfrm>
              <a:off x="4376129" y="2033662"/>
              <a:ext cx="2121411" cy="640165"/>
              <a:chOff x="4366604" y="1584651"/>
              <a:chExt cx="2121411" cy="640165"/>
            </a:xfrm>
            <a:grpFill/>
          </p:grpSpPr>
          <p:sp>
            <p:nvSpPr>
              <p:cNvPr id="48" name="Rectangle 44">
                <a:extLst>
                  <a:ext uri="{FF2B5EF4-FFF2-40B4-BE49-F238E27FC236}">
                    <a16:creationId xmlns:a16="http://schemas.microsoft.com/office/drawing/2014/main" id="{DC5EFBB3-0E1D-45E1-8CF8-2A1B6C88BBEB}"/>
                  </a:ext>
                </a:extLst>
              </p:cNvPr>
              <p:cNvSpPr/>
              <p:nvPr/>
            </p:nvSpPr>
            <p:spPr>
              <a:xfrm>
                <a:off x="4580580" y="1711592"/>
                <a:ext cx="1907435" cy="513224"/>
              </a:xfrm>
              <a:prstGeom prst="rec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数据化企业</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9" name="Flowchart: Data 41">
                <a:extLst>
                  <a:ext uri="{FF2B5EF4-FFF2-40B4-BE49-F238E27FC236}">
                    <a16:creationId xmlns:a16="http://schemas.microsoft.com/office/drawing/2014/main" id="{62F9D670-D1AF-4343-B9A4-23A7B78984D6}"/>
                  </a:ext>
                </a:extLst>
              </p:cNvPr>
              <p:cNvSpPr/>
              <p:nvPr/>
            </p:nvSpPr>
            <p:spPr>
              <a:xfrm rot="16200000" flipH="1" flipV="1">
                <a:off x="4153552" y="1797703"/>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grpSp>
        <p:nvGrpSpPr>
          <p:cNvPr id="50" name="Group 30">
            <a:extLst>
              <a:ext uri="{FF2B5EF4-FFF2-40B4-BE49-F238E27FC236}">
                <a16:creationId xmlns:a16="http://schemas.microsoft.com/office/drawing/2014/main" id="{298607CA-92AD-4A74-8535-DC0AD077D2FB}"/>
              </a:ext>
            </a:extLst>
          </p:cNvPr>
          <p:cNvGrpSpPr/>
          <p:nvPr/>
        </p:nvGrpSpPr>
        <p:grpSpPr>
          <a:xfrm>
            <a:off x="1161848" y="4605395"/>
            <a:ext cx="2544173" cy="858836"/>
            <a:chOff x="775234" y="2780107"/>
            <a:chExt cx="1908378" cy="643978"/>
          </a:xfrm>
          <a:solidFill>
            <a:srgbClr val="1D395B"/>
          </a:solidFill>
        </p:grpSpPr>
        <p:sp>
          <p:nvSpPr>
            <p:cNvPr id="51" name="Flowchart: Data 26">
              <a:extLst>
                <a:ext uri="{FF2B5EF4-FFF2-40B4-BE49-F238E27FC236}">
                  <a16:creationId xmlns:a16="http://schemas.microsoft.com/office/drawing/2014/main" id="{5B69CB51-22E9-4507-977B-C7D16D9F9B36}"/>
                </a:ext>
              </a:extLst>
            </p:cNvPr>
            <p:cNvSpPr/>
            <p:nvPr/>
          </p:nvSpPr>
          <p:spPr>
            <a:xfrm rot="16200000" flipH="1" flipV="1">
              <a:off x="2256585" y="2993159"/>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2" name="Rectangle 29">
              <a:extLst>
                <a:ext uri="{FF2B5EF4-FFF2-40B4-BE49-F238E27FC236}">
                  <a16:creationId xmlns:a16="http://schemas.microsoft.com/office/drawing/2014/main" id="{D228A181-50CF-4374-8EB6-4B478E2F3211}"/>
                </a:ext>
              </a:extLst>
            </p:cNvPr>
            <p:cNvSpPr/>
            <p:nvPr/>
          </p:nvSpPr>
          <p:spPr>
            <a:xfrm>
              <a:off x="775234" y="2910861"/>
              <a:ext cx="1907435" cy="513224"/>
            </a:xfrm>
            <a:prstGeom prst="rect">
              <a:avLst/>
            </a:prstGeom>
            <a:grpFill/>
            <a:ln w="25400" cap="flat" cmpd="sng" algn="ctr">
              <a:noFill/>
              <a:prstDash val="solid"/>
            </a:ln>
            <a:effectLst/>
          </p:spPr>
          <p:txBody>
            <a:bodyPr vert="horz"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传统企业</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3" name="Rectangle 49">
            <a:extLst>
              <a:ext uri="{FF2B5EF4-FFF2-40B4-BE49-F238E27FC236}">
                <a16:creationId xmlns:a16="http://schemas.microsoft.com/office/drawing/2014/main" id="{E8142C8B-1EE0-47D1-BBD8-C5119832FCBF}"/>
              </a:ext>
            </a:extLst>
          </p:cNvPr>
          <p:cNvSpPr/>
          <p:nvPr/>
        </p:nvSpPr>
        <p:spPr>
          <a:xfrm>
            <a:off x="1792360" y="4916772"/>
            <a:ext cx="246280" cy="415494"/>
          </a:xfrm>
          <a:prstGeom prst="rect">
            <a:avLst/>
          </a:prstGeom>
        </p:spPr>
        <p:txBody>
          <a:bodyPr wrap="none" lIns="121917" tIns="60958" rIns="121917" bIns="60958">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4" name="Freeform 42">
            <a:extLst>
              <a:ext uri="{FF2B5EF4-FFF2-40B4-BE49-F238E27FC236}">
                <a16:creationId xmlns:a16="http://schemas.microsoft.com/office/drawing/2014/main" id="{D404C40F-4846-47D0-B159-66271C4F38C3}"/>
              </a:ext>
            </a:extLst>
          </p:cNvPr>
          <p:cNvSpPr>
            <a:spLocks noEditPoints="1"/>
          </p:cNvSpPr>
          <p:nvPr/>
        </p:nvSpPr>
        <p:spPr bwMode="auto">
          <a:xfrm>
            <a:off x="4513843" y="3321171"/>
            <a:ext cx="806470" cy="69442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rgbClr val="46B29D"/>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Freeform 29">
            <a:extLst>
              <a:ext uri="{FF2B5EF4-FFF2-40B4-BE49-F238E27FC236}">
                <a16:creationId xmlns:a16="http://schemas.microsoft.com/office/drawing/2014/main" id="{7F575E52-91B8-4531-AAC3-5FE39C21AB05}"/>
              </a:ext>
            </a:extLst>
          </p:cNvPr>
          <p:cNvSpPr>
            <a:spLocks noChangeAspect="1" noEditPoints="1"/>
          </p:cNvSpPr>
          <p:nvPr/>
        </p:nvSpPr>
        <p:spPr bwMode="auto">
          <a:xfrm>
            <a:off x="1899591" y="3860453"/>
            <a:ext cx="576368" cy="640869"/>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solidFill>
            <a:srgbClr val="1D395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Freeform 30">
            <a:extLst>
              <a:ext uri="{FF2B5EF4-FFF2-40B4-BE49-F238E27FC236}">
                <a16:creationId xmlns:a16="http://schemas.microsoft.com/office/drawing/2014/main" id="{65BCDD75-DED5-46A4-AC3D-CADAFD4FB91B}"/>
              </a:ext>
            </a:extLst>
          </p:cNvPr>
          <p:cNvSpPr>
            <a:spLocks noChangeAspect="1" noEditPoints="1"/>
          </p:cNvSpPr>
          <p:nvPr/>
        </p:nvSpPr>
        <p:spPr bwMode="auto">
          <a:xfrm>
            <a:off x="2366404" y="4315672"/>
            <a:ext cx="388674" cy="396000"/>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solidFill>
            <a:srgbClr val="1D395B"/>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6" name="图形 65" descr="带齿轮的头部">
            <a:extLst>
              <a:ext uri="{FF2B5EF4-FFF2-40B4-BE49-F238E27FC236}">
                <a16:creationId xmlns:a16="http://schemas.microsoft.com/office/drawing/2014/main" id="{F246AB1C-5748-4E33-938E-C7BF4955B8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96043" y="1852556"/>
            <a:ext cx="914400" cy="914400"/>
          </a:xfrm>
          <a:prstGeom prst="rect">
            <a:avLst/>
          </a:prstGeom>
        </p:spPr>
      </p:pic>
      <p:pic>
        <p:nvPicPr>
          <p:cNvPr id="67" name="图形 66" descr="网络">
            <a:extLst>
              <a:ext uri="{FF2B5EF4-FFF2-40B4-BE49-F238E27FC236}">
                <a16:creationId xmlns:a16="http://schemas.microsoft.com/office/drawing/2014/main" id="{96558288-4F8D-48D3-B001-DB77142E1B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27587" y="2530112"/>
            <a:ext cx="914400" cy="914400"/>
          </a:xfrm>
          <a:prstGeom prst="rect">
            <a:avLst/>
          </a:prstGeom>
        </p:spPr>
      </p:pic>
      <p:sp>
        <p:nvSpPr>
          <p:cNvPr id="31" name="矩形 30">
            <a:extLst>
              <a:ext uri="{FF2B5EF4-FFF2-40B4-BE49-F238E27FC236}">
                <a16:creationId xmlns:a16="http://schemas.microsoft.com/office/drawing/2014/main" id="{0F02FBC7-A05E-4C7A-8507-0D51B618AA4B}"/>
              </a:ext>
            </a:extLst>
          </p:cNvPr>
          <p:cNvSpPr/>
          <p:nvPr/>
        </p:nvSpPr>
        <p:spPr>
          <a:xfrm>
            <a:off x="543691" y="1020314"/>
            <a:ext cx="11134962" cy="101566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互联网时代，企业的发展必然呈现数据化趋势。通过数据技术打破信息壁垒，实现互联互通，提升创新决策的科学性，提升创新研发的效率，促进企业在技术红利期得到创新发展</a:t>
            </a:r>
          </a:p>
        </p:txBody>
      </p:sp>
    </p:spTree>
    <p:extLst>
      <p:ext uri="{BB962C8B-B14F-4D97-AF65-F5344CB8AC3E}">
        <p14:creationId xmlns:p14="http://schemas.microsoft.com/office/powerpoint/2010/main" val="369324568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9494"/>
          <a:stretch/>
        </p:blipFill>
        <p:spPr>
          <a:xfrm>
            <a:off x="1434975" y="1974649"/>
            <a:ext cx="9677650" cy="4280301"/>
          </a:xfrm>
          <a:prstGeom prst="rect">
            <a:avLst/>
          </a:prstGeom>
        </p:spPr>
      </p:pic>
      <p:sp>
        <p:nvSpPr>
          <p:cNvPr id="4" name="object 7"/>
          <p:cNvSpPr txBox="1"/>
          <p:nvPr/>
        </p:nvSpPr>
        <p:spPr>
          <a:xfrm>
            <a:off x="513410" y="444269"/>
            <a:ext cx="8381387" cy="430887"/>
          </a:xfrm>
          <a:prstGeom prst="rect">
            <a:avLst/>
          </a:prstGeom>
          <a:solidFill>
            <a:schemeClr val="bg1"/>
          </a:solidFill>
        </p:spPr>
        <p:txBody>
          <a:bodyPr vert="horz" wrap="square" lIns="0" tIns="0" rIns="0" bIns="0" rtlCol="0">
            <a:spAutoFit/>
          </a:bodyPr>
          <a:lstStyle/>
          <a:p>
            <a:pPr marL="762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华文黑体" panose="02010600040101010101" pitchFamily="2" charset="-122"/>
              </a:rPr>
              <a:t>开放的智慧芽期待与创新生态圈的各方机构全面合作</a:t>
            </a:r>
          </a:p>
        </p:txBody>
      </p:sp>
      <p:sp>
        <p:nvSpPr>
          <p:cNvPr id="27" name="燕尾形 26"/>
          <p:cNvSpPr/>
          <p:nvPr/>
        </p:nvSpPr>
        <p:spPr>
          <a:xfrm>
            <a:off x="7695292" y="2070100"/>
            <a:ext cx="2253151" cy="2044700"/>
          </a:xfrm>
          <a:prstGeom prst="chevron">
            <a:avLst>
              <a:gd name="adj" fmla="val 22005"/>
            </a:avLst>
          </a:prstGeom>
          <a:noFill/>
          <a:ln w="3175" cap="rnd" cmpd="sng" algn="ctr">
            <a:solidFill>
              <a:srgbClr val="78AF2B">
                <a:alpha val="72000"/>
              </a:srgbClr>
            </a:solidFill>
            <a:prstDash val="sysDot"/>
          </a:ln>
          <a:effectLst>
            <a:outerShdw blurRad="50800" dist="38100" dir="2700000" algn="tl" rotWithShape="0">
              <a:prstClr val="black">
                <a:alpha val="40000"/>
              </a:prstClr>
            </a:outerShdw>
          </a:effectLst>
        </p:spPr>
        <p:txBody>
          <a:bodyPr rIns="0"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rPr>
              <a:t>企 业</a:t>
            </a:r>
          </a:p>
        </p:txBody>
      </p:sp>
      <p:sp>
        <p:nvSpPr>
          <p:cNvPr id="28" name="五边形 27"/>
          <p:cNvSpPr/>
          <p:nvPr/>
        </p:nvSpPr>
        <p:spPr>
          <a:xfrm>
            <a:off x="3777473" y="2070100"/>
            <a:ext cx="2183915" cy="2044700"/>
          </a:xfrm>
          <a:prstGeom prst="homePlate">
            <a:avLst>
              <a:gd name="adj" fmla="val 20375"/>
            </a:avLst>
          </a:prstGeom>
          <a:noFill/>
          <a:ln w="3175" cap="rnd" cmpd="sng" algn="ctr">
            <a:solidFill>
              <a:srgbClr val="78AF2B">
                <a:alpha val="72000"/>
              </a:srgbClr>
            </a:solidFill>
            <a:prstDash val="sysDot"/>
          </a:ln>
          <a:effectLst>
            <a:outerShdw blurRad="50800" dist="38100" dir="2700000" algn="tl" rotWithShape="0">
              <a:prstClr val="black">
                <a:alpha val="40000"/>
              </a:prstClr>
            </a:outerShdw>
          </a:effectLst>
        </p:spPr>
        <p:txBody>
          <a:bodyPr anchor="ctr"/>
          <a:lstStyle/>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rPr>
              <a:t>政 府</a:t>
            </a:r>
          </a:p>
        </p:txBody>
      </p:sp>
      <p:sp>
        <p:nvSpPr>
          <p:cNvPr id="29" name="燕尾形 8"/>
          <p:cNvSpPr/>
          <p:nvPr/>
        </p:nvSpPr>
        <p:spPr>
          <a:xfrm>
            <a:off x="5673334" y="2070100"/>
            <a:ext cx="2281260" cy="1023169"/>
          </a:xfrm>
          <a:custGeom>
            <a:avLst/>
            <a:gdLst/>
            <a:ahLst/>
            <a:cxnLst/>
            <a:rect l="l" t="t" r="r" b="b"/>
            <a:pathLst>
              <a:path w="2173972" h="1125835">
                <a:moveTo>
                  <a:pt x="0" y="0"/>
                </a:moveTo>
                <a:lnTo>
                  <a:pt x="1853367" y="0"/>
                </a:lnTo>
                <a:lnTo>
                  <a:pt x="2173972" y="1125835"/>
                </a:lnTo>
                <a:lnTo>
                  <a:pt x="320605" y="1125835"/>
                </a:lnTo>
                <a:close/>
              </a:path>
            </a:pathLst>
          </a:custGeom>
          <a:noFill/>
          <a:ln w="3175" cap="rnd" cmpd="sng" algn="ctr">
            <a:solidFill>
              <a:srgbClr val="78AF2B">
                <a:alpha val="72000"/>
              </a:srgbClr>
            </a:solidFill>
            <a:prstDash val="sysDot"/>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rPr>
              <a:t>高 校</a:t>
            </a:r>
          </a:p>
        </p:txBody>
      </p:sp>
      <p:sp>
        <p:nvSpPr>
          <p:cNvPr id="30" name="矩形 15"/>
          <p:cNvSpPr/>
          <p:nvPr/>
        </p:nvSpPr>
        <p:spPr>
          <a:xfrm>
            <a:off x="5674494" y="3161846"/>
            <a:ext cx="2280100" cy="975813"/>
          </a:xfrm>
          <a:custGeom>
            <a:avLst/>
            <a:gdLst/>
            <a:ahLst/>
            <a:cxnLst/>
            <a:rect l="l" t="t" r="r" b="b"/>
            <a:pathLst>
              <a:path w="2173972" h="1125835">
                <a:moveTo>
                  <a:pt x="320605" y="0"/>
                </a:moveTo>
                <a:lnTo>
                  <a:pt x="2173972" y="0"/>
                </a:lnTo>
                <a:lnTo>
                  <a:pt x="1853367" y="1125835"/>
                </a:lnTo>
                <a:lnTo>
                  <a:pt x="0" y="1125835"/>
                </a:lnTo>
                <a:close/>
              </a:path>
            </a:pathLst>
          </a:custGeom>
          <a:noFill/>
          <a:ln w="3175" cap="rnd" cmpd="sng" algn="ctr">
            <a:solidFill>
              <a:srgbClr val="78AF2B">
                <a:alpha val="72000"/>
              </a:srgbClr>
            </a:solidFill>
            <a:prstDash val="sysDot"/>
          </a:ln>
          <a:effectLst>
            <a:outerShdw blurRad="50800" dist="38100" dir="2700000" algn="tl" rotWithShape="0">
              <a:prstClr val="black">
                <a:alpha val="40000"/>
              </a:prstClr>
            </a:outerShdw>
          </a:effectLst>
        </p:spPr>
        <p:txBody>
          <a:bodyPr anchor="ctr"/>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en-US" altLang="zh-CN"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AEBD38"/>
                </a:solidFill>
                <a:effectLst/>
                <a:uLnTx/>
                <a:uFillTx/>
                <a:latin typeface="微软雅黑" pitchFamily="34" charset="-122"/>
                <a:ea typeface="微软雅黑" pitchFamily="34" charset="-122"/>
                <a:cs typeface="+mn-cs"/>
              </a:rPr>
              <a:t>研究机构</a:t>
            </a:r>
          </a:p>
        </p:txBody>
      </p: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6562" y="2125293"/>
            <a:ext cx="754805" cy="713291"/>
          </a:xfrm>
          <a:prstGeom prst="rect">
            <a:avLst/>
          </a:prstGeom>
          <a:noFill/>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27759" y="2617266"/>
            <a:ext cx="734077" cy="734077"/>
          </a:xfrm>
          <a:prstGeom prst="rect">
            <a:avLst/>
          </a:prstGeom>
          <a:noFill/>
        </p:spPr>
      </p:pic>
      <p:pic>
        <p:nvPicPr>
          <p:cNvPr id="34" name="图片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0495" y="3184386"/>
            <a:ext cx="617341" cy="617341"/>
          </a:xfrm>
          <a:prstGeom prst="rect">
            <a:avLst/>
          </a:prstGeom>
          <a:noFill/>
        </p:spPr>
      </p:pic>
      <p:pic>
        <p:nvPicPr>
          <p:cNvPr id="35" name="图片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472" y="2561560"/>
            <a:ext cx="808833" cy="808833"/>
          </a:xfrm>
          <a:prstGeom prst="rect">
            <a:avLst/>
          </a:prstGeom>
          <a:noFill/>
        </p:spPr>
      </p:pic>
      <p:sp>
        <p:nvSpPr>
          <p:cNvPr id="37" name="文本框 36"/>
          <p:cNvSpPr txBox="1"/>
          <p:nvPr/>
        </p:nvSpPr>
        <p:spPr>
          <a:xfrm>
            <a:off x="11404600" y="2476500"/>
            <a:ext cx="18473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sz="4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02186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p:nvPr/>
        </p:nvSpPr>
        <p:spPr>
          <a:xfrm>
            <a:off x="1384185" y="5690420"/>
            <a:ext cx="9678837" cy="609600"/>
          </a:xfrm>
          <a:prstGeom prst="rect">
            <a:avLst/>
          </a:prstGeom>
        </p:spPr>
        <p:txBody>
          <a:bodyPr vert="horz" wrap="square" lIns="0" tIns="0" rIns="0" bIns="0" rtlCol="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75BB00"/>
                </a:solidFill>
                <a:effectLst/>
                <a:uLnTx/>
                <a:uFillTx/>
                <a:latin typeface="华文黑体" panose="02010600040101010101" pitchFamily="2" charset="-122"/>
                <a:ea typeface="华文黑体" panose="02010600040101010101" pitchFamily="2" charset="-122"/>
                <a:cs typeface="Arial" panose="020B0604020202020204" pitchFamily="34" charset="0"/>
              </a:rPr>
              <a:t>智慧芽 </a:t>
            </a:r>
            <a:r>
              <a:rPr kumimoji="0" lang="en-US" altLang="zh-CN" sz="40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Arial" panose="020B0604020202020204" pitchFamily="34" charset="0"/>
              </a:rPr>
              <a:t>– </a:t>
            </a:r>
            <a:r>
              <a:rPr kumimoji="0" lang="zh-CN" altLang="en-US" sz="4000" b="1" i="0" u="none" strike="noStrike" kern="1200" cap="none" spc="0" normalizeH="0" baseline="0" noProof="0" dirty="0">
                <a:ln>
                  <a:noFill/>
                </a:ln>
                <a:solidFill>
                  <a:srgbClr val="328765"/>
                </a:solidFill>
                <a:effectLst/>
                <a:uLnTx/>
                <a:uFillTx/>
                <a:latin typeface="华文黑体" panose="02010600040101010101" pitchFamily="2" charset="-122"/>
                <a:ea typeface="华文黑体" panose="02010600040101010101" pitchFamily="2" charset="-122"/>
                <a:cs typeface="Arial" panose="020B0604020202020204" pitchFamily="34" charset="0"/>
              </a:rPr>
              <a:t>互联创新解决方案领导者</a:t>
            </a:r>
          </a:p>
        </p:txBody>
      </p:sp>
      <p:pic>
        <p:nvPicPr>
          <p:cNvPr id="17" name="image31.png" descr="image31.png"/>
          <p:cNvPicPr>
            <a:picLocks noChangeAspect="1"/>
          </p:cNvPicPr>
          <p:nvPr/>
        </p:nvPicPr>
        <p:blipFill>
          <a:blip r:embed="rId3"/>
          <a:srcRect l="13896"/>
          <a:stretch>
            <a:fillRect/>
          </a:stretch>
        </p:blipFill>
        <p:spPr>
          <a:xfrm>
            <a:off x="2275221" y="1367742"/>
            <a:ext cx="7641574" cy="3985301"/>
          </a:xfrm>
          <a:prstGeom prst="rect">
            <a:avLst/>
          </a:prstGeom>
          <a:ln w="12700">
            <a:miter lim="400000"/>
            <a:headEnd/>
            <a:tailEnd/>
          </a:ln>
        </p:spPr>
      </p:pic>
      <p:sp>
        <p:nvSpPr>
          <p:cNvPr id="18" name="Trend &amp; Technology…"/>
          <p:cNvSpPr txBox="1"/>
          <p:nvPr/>
        </p:nvSpPr>
        <p:spPr>
          <a:xfrm>
            <a:off x="3013085" y="2009919"/>
            <a:ext cx="1771182" cy="478328"/>
          </a:xfrm>
          <a:prstGeom prst="rect">
            <a:avLst/>
          </a:prstGeom>
          <a:ln w="12700">
            <a:miter lim="400000"/>
          </a:ln>
        </p:spPr>
        <p:txBody>
          <a:bodyPr wrap="none" lIns="22602" tIns="22602" rIns="22602" bIns="22602" anchor="ctr">
            <a:spAutoFit/>
          </a:bodyPr>
          <a:lstStyle/>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Trend &amp; Technology</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Management </a:t>
            </a:r>
          </a:p>
        </p:txBody>
      </p:sp>
      <p:sp>
        <p:nvSpPr>
          <p:cNvPr id="19" name="Weak Signal…"/>
          <p:cNvSpPr txBox="1"/>
          <p:nvPr/>
        </p:nvSpPr>
        <p:spPr>
          <a:xfrm>
            <a:off x="5219175" y="1747823"/>
            <a:ext cx="1106770" cy="478328"/>
          </a:xfrm>
          <a:prstGeom prst="rect">
            <a:avLst/>
          </a:prstGeom>
          <a:ln w="12700">
            <a:miter lim="400000"/>
          </a:ln>
        </p:spPr>
        <p:txBody>
          <a:bodyPr wrap="none" lIns="22602" tIns="22602" rIns="22602" bIns="22602" anchor="ctr">
            <a:spAutoFit/>
          </a:bodyPr>
          <a:lstStyle/>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Weak Signal</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Scanning</a:t>
            </a:r>
          </a:p>
        </p:txBody>
      </p:sp>
      <p:sp>
        <p:nvSpPr>
          <p:cNvPr id="20" name="Innovation Road-mapping…"/>
          <p:cNvSpPr txBox="1"/>
          <p:nvPr/>
        </p:nvSpPr>
        <p:spPr>
          <a:xfrm>
            <a:off x="6883535" y="1146999"/>
            <a:ext cx="2273821" cy="478328"/>
          </a:xfrm>
          <a:prstGeom prst="rect">
            <a:avLst/>
          </a:prstGeom>
          <a:ln w="12700">
            <a:miter lim="400000"/>
          </a:ln>
        </p:spPr>
        <p:txBody>
          <a:bodyPr wrap="none" lIns="22602" tIns="22602" rIns="22602" bIns="22602" anchor="ctr">
            <a:spAutoFit/>
          </a:bodyPr>
          <a:lstStyle/>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Innovation Road-mapping</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&amp; Portfolio Management</a:t>
            </a:r>
          </a:p>
        </p:txBody>
      </p:sp>
      <p:sp>
        <p:nvSpPr>
          <p:cNvPr id="21" name="Strategic…"/>
          <p:cNvSpPr txBox="1"/>
          <p:nvPr/>
        </p:nvSpPr>
        <p:spPr>
          <a:xfrm>
            <a:off x="4886894" y="4658600"/>
            <a:ext cx="1049126" cy="694669"/>
          </a:xfrm>
          <a:prstGeom prst="rect">
            <a:avLst/>
          </a:prstGeom>
          <a:ln w="12700">
            <a:miter lim="400000"/>
          </a:ln>
        </p:spPr>
        <p:txBody>
          <a:bodyPr wrap="none" lIns="22602" tIns="22602" rIns="22602" bIns="22602" anchor="ctr">
            <a:spAutoFit/>
          </a:bodyPr>
          <a:lstStyle/>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Strategic</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Planning</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&amp; Foresight</a:t>
            </a:r>
          </a:p>
        </p:txBody>
      </p:sp>
      <p:sp>
        <p:nvSpPr>
          <p:cNvPr id="22" name="Collaborative…"/>
          <p:cNvSpPr txBox="1"/>
          <p:nvPr/>
        </p:nvSpPr>
        <p:spPr>
          <a:xfrm>
            <a:off x="6540683" y="4658600"/>
            <a:ext cx="1190191" cy="694669"/>
          </a:xfrm>
          <a:prstGeom prst="rect">
            <a:avLst/>
          </a:prstGeom>
          <a:ln w="12700">
            <a:miter lim="400000"/>
          </a:ln>
        </p:spPr>
        <p:txBody>
          <a:bodyPr wrap="none" lIns="22602" tIns="22602" rIns="22602" bIns="22602" anchor="ctr">
            <a:spAutoFit/>
          </a:bodyPr>
          <a:lstStyle/>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Collaborative</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Idea</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Management</a:t>
            </a:r>
          </a:p>
        </p:txBody>
      </p:sp>
      <p:sp>
        <p:nvSpPr>
          <p:cNvPr id="23" name="Collecting…"/>
          <p:cNvSpPr txBox="1"/>
          <p:nvPr/>
        </p:nvSpPr>
        <p:spPr>
          <a:xfrm>
            <a:off x="8360746" y="4658600"/>
            <a:ext cx="968976" cy="694669"/>
          </a:xfrm>
          <a:prstGeom prst="rect">
            <a:avLst/>
          </a:prstGeom>
          <a:ln w="12700">
            <a:miter lim="400000"/>
          </a:ln>
        </p:spPr>
        <p:txBody>
          <a:bodyPr wrap="none" lIns="22602" tIns="22602" rIns="22602" bIns="22602" anchor="ctr">
            <a:spAutoFit/>
          </a:bodyPr>
          <a:lstStyle/>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Collecting</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Inspiration</a:t>
            </a:r>
          </a:p>
          <a:p>
            <a:pPr marL="0" marR="0" lvl="0" indent="0" algn="ctr" defTabSz="410210" rtl="0" eaLnBrk="1" fontAlgn="auto" latinLnBrk="0" hangingPunct="1">
              <a:lnSpc>
                <a:spcPct val="100000"/>
              </a:lnSpc>
              <a:spcBef>
                <a:spcPts val="0"/>
              </a:spcBef>
              <a:spcAft>
                <a:spcPts val="0"/>
              </a:spcAft>
              <a:buClrTx/>
              <a:buSzTx/>
              <a:buFontTx/>
              <a:buNone/>
              <a:tabLst/>
              <a:defRPr sz="2000" b="1">
                <a:solidFill>
                  <a:srgbClr val="286B8F"/>
                </a:solidFill>
                <a:latin typeface="Arial" panose="020B0604020202020204"/>
                <a:ea typeface="Arial" panose="020B0604020202020204"/>
                <a:cs typeface="Arial" panose="020B0604020202020204"/>
                <a:sym typeface="Arial" panose="020B0604020202020204"/>
              </a:defRPr>
            </a:pPr>
            <a:r>
              <a:rPr kumimoji="0" sz="1405" b="1" i="0" u="none" strike="noStrike" kern="1200" cap="none" spc="0" normalizeH="0" baseline="0" noProof="0">
                <a:ln>
                  <a:noFill/>
                </a:ln>
                <a:solidFill>
                  <a:srgbClr val="286B8F"/>
                </a:solidFill>
                <a:effectLst/>
                <a:uLnTx/>
                <a:uFillTx/>
                <a:latin typeface="Arial" panose="020B0604020202020204"/>
                <a:cs typeface="Arial" panose="020B0604020202020204"/>
                <a:sym typeface="Arial" panose="020B0604020202020204"/>
              </a:rPr>
              <a:t>On the go</a:t>
            </a:r>
          </a:p>
        </p:txBody>
      </p:sp>
    </p:spTree>
    <p:extLst>
      <p:ext uri="{BB962C8B-B14F-4D97-AF65-F5344CB8AC3E}">
        <p14:creationId xmlns:p14="http://schemas.microsoft.com/office/powerpoint/2010/main" val="2480800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0D0FC1-A1D8-4D13-A411-7E70CD3EC692}"/>
              </a:ext>
            </a:extLst>
          </p:cNvPr>
          <p:cNvSpPr>
            <a:spLocks noGrp="1"/>
          </p:cNvSpPr>
          <p:nvPr>
            <p:ph type="title"/>
          </p:nvPr>
        </p:nvSpPr>
        <p:spPr>
          <a:xfrm>
            <a:off x="4923621" y="2145968"/>
            <a:ext cx="7073900" cy="1325563"/>
          </a:xfrm>
        </p:spPr>
        <p:txBody>
          <a:bodyPr/>
          <a:lstStyle/>
          <a:p>
            <a:r>
              <a:rPr lang="zh-CN" altLang="en-US" dirty="0"/>
              <a:t>附录</a:t>
            </a:r>
          </a:p>
        </p:txBody>
      </p:sp>
    </p:spTree>
    <p:extLst>
      <p:ext uri="{BB962C8B-B14F-4D97-AF65-F5344CB8AC3E}">
        <p14:creationId xmlns:p14="http://schemas.microsoft.com/office/powerpoint/2010/main" val="20443465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8D14D9BC-ECF2-4E5D-9832-BE1B9C952E35}"/>
              </a:ext>
            </a:extLst>
          </p:cNvPr>
          <p:cNvSpPr/>
          <p:nvPr/>
        </p:nvSpPr>
        <p:spPr>
          <a:xfrm>
            <a:off x="350520" y="29452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专利主要国家数据</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Table 2">
            <a:extLst>
              <a:ext uri="{FF2B5EF4-FFF2-40B4-BE49-F238E27FC236}">
                <a16:creationId xmlns:a16="http://schemas.microsoft.com/office/drawing/2014/main" id="{E3520A57-011F-4CF9-A5EE-F63248156C34}"/>
              </a:ext>
            </a:extLst>
          </p:cNvPr>
          <p:cNvGraphicFramePr>
            <a:graphicFrameLocks noGrp="1"/>
          </p:cNvGraphicFramePr>
          <p:nvPr>
            <p:extLst>
              <p:ext uri="{D42A27DB-BD31-4B8C-83A1-F6EECF244321}">
                <p14:modId xmlns:p14="http://schemas.microsoft.com/office/powerpoint/2010/main" val="2465681031"/>
              </p:ext>
            </p:extLst>
          </p:nvPr>
        </p:nvGraphicFramePr>
        <p:xfrm>
          <a:off x="593791" y="996033"/>
          <a:ext cx="11420161" cy="5685425"/>
        </p:xfrm>
        <a:graphic>
          <a:graphicData uri="http://schemas.openxmlformats.org/drawingml/2006/table">
            <a:tbl>
              <a:tblPr/>
              <a:tblGrid>
                <a:gridCol w="630076">
                  <a:extLst>
                    <a:ext uri="{9D8B030D-6E8A-4147-A177-3AD203B41FA5}">
                      <a16:colId xmlns:a16="http://schemas.microsoft.com/office/drawing/2014/main" val="20000"/>
                    </a:ext>
                  </a:extLst>
                </a:gridCol>
                <a:gridCol w="630078">
                  <a:extLst>
                    <a:ext uri="{9D8B030D-6E8A-4147-A177-3AD203B41FA5}">
                      <a16:colId xmlns:a16="http://schemas.microsoft.com/office/drawing/2014/main" val="20001"/>
                    </a:ext>
                  </a:extLst>
                </a:gridCol>
                <a:gridCol w="1181396">
                  <a:extLst>
                    <a:ext uri="{9D8B030D-6E8A-4147-A177-3AD203B41FA5}">
                      <a16:colId xmlns:a16="http://schemas.microsoft.com/office/drawing/2014/main" val="20002"/>
                    </a:ext>
                  </a:extLst>
                </a:gridCol>
                <a:gridCol w="1457570">
                  <a:extLst>
                    <a:ext uri="{9D8B030D-6E8A-4147-A177-3AD203B41FA5}">
                      <a16:colId xmlns:a16="http://schemas.microsoft.com/office/drawing/2014/main" val="20003"/>
                    </a:ext>
                  </a:extLst>
                </a:gridCol>
                <a:gridCol w="951680">
                  <a:extLst>
                    <a:ext uri="{9D8B030D-6E8A-4147-A177-3AD203B41FA5}">
                      <a16:colId xmlns:a16="http://schemas.microsoft.com/office/drawing/2014/main" val="20004"/>
                    </a:ext>
                  </a:extLst>
                </a:gridCol>
                <a:gridCol w="729929">
                  <a:extLst>
                    <a:ext uri="{9D8B030D-6E8A-4147-A177-3AD203B41FA5}">
                      <a16:colId xmlns:a16="http://schemas.microsoft.com/office/drawing/2014/main" val="20005"/>
                    </a:ext>
                  </a:extLst>
                </a:gridCol>
                <a:gridCol w="729929">
                  <a:extLst>
                    <a:ext uri="{9D8B030D-6E8A-4147-A177-3AD203B41FA5}">
                      <a16:colId xmlns:a16="http://schemas.microsoft.com/office/drawing/2014/main" val="20006"/>
                    </a:ext>
                  </a:extLst>
                </a:gridCol>
                <a:gridCol w="729929">
                  <a:extLst>
                    <a:ext uri="{9D8B030D-6E8A-4147-A177-3AD203B41FA5}">
                      <a16:colId xmlns:a16="http://schemas.microsoft.com/office/drawing/2014/main" val="20007"/>
                    </a:ext>
                  </a:extLst>
                </a:gridCol>
                <a:gridCol w="729929">
                  <a:extLst>
                    <a:ext uri="{9D8B030D-6E8A-4147-A177-3AD203B41FA5}">
                      <a16:colId xmlns:a16="http://schemas.microsoft.com/office/drawing/2014/main" val="20008"/>
                    </a:ext>
                  </a:extLst>
                </a:gridCol>
                <a:gridCol w="729929">
                  <a:extLst>
                    <a:ext uri="{9D8B030D-6E8A-4147-A177-3AD203B41FA5}">
                      <a16:colId xmlns:a16="http://schemas.microsoft.com/office/drawing/2014/main" val="20009"/>
                    </a:ext>
                  </a:extLst>
                </a:gridCol>
                <a:gridCol w="729929">
                  <a:extLst>
                    <a:ext uri="{9D8B030D-6E8A-4147-A177-3AD203B41FA5}">
                      <a16:colId xmlns:a16="http://schemas.microsoft.com/office/drawing/2014/main" val="20010"/>
                    </a:ext>
                  </a:extLst>
                </a:gridCol>
                <a:gridCol w="729929">
                  <a:extLst>
                    <a:ext uri="{9D8B030D-6E8A-4147-A177-3AD203B41FA5}">
                      <a16:colId xmlns:a16="http://schemas.microsoft.com/office/drawing/2014/main" val="20011"/>
                    </a:ext>
                  </a:extLst>
                </a:gridCol>
                <a:gridCol w="729929">
                  <a:extLst>
                    <a:ext uri="{9D8B030D-6E8A-4147-A177-3AD203B41FA5}">
                      <a16:colId xmlns:a16="http://schemas.microsoft.com/office/drawing/2014/main" val="20012"/>
                    </a:ext>
                  </a:extLst>
                </a:gridCol>
                <a:gridCol w="729929">
                  <a:extLst>
                    <a:ext uri="{9D8B030D-6E8A-4147-A177-3AD203B41FA5}">
                      <a16:colId xmlns:a16="http://schemas.microsoft.com/office/drawing/2014/main" val="20013"/>
                    </a:ext>
                  </a:extLst>
                </a:gridCol>
              </a:tblGrid>
              <a:tr h="544709">
                <a:tc>
                  <a:txBody>
                    <a:bodyPr/>
                    <a:lstStyle/>
                    <a:p>
                      <a:pPr algn="ctr" fontAlgn="ctr"/>
                      <a:r>
                        <a:rPr lang="ja-JP" altLang="en-US" sz="900" b="1" i="0" u="none" strike="noStrike" dirty="0">
                          <a:solidFill>
                            <a:srgbClr val="000000"/>
                          </a:solidFill>
                          <a:effectLst/>
                          <a:latin typeface="Microsoft YaHei" charset="0"/>
                        </a:rPr>
                        <a:t>序号</a:t>
                      </a:r>
                      <a:br>
                        <a:rPr lang="ja-JP" altLang="en-US" sz="900" b="1" i="0" u="none" strike="noStrike" dirty="0">
                          <a:solidFill>
                            <a:srgbClr val="000000"/>
                          </a:solidFill>
                          <a:effectLst/>
                          <a:latin typeface="Microsoft YaHei" charset="0"/>
                        </a:rPr>
                      </a:br>
                      <a:r>
                        <a:rPr lang="en-US" altLang="ja-JP" sz="900" b="1" i="0" u="none" strike="noStrike" dirty="0">
                          <a:solidFill>
                            <a:srgbClr val="000000"/>
                          </a:solidFill>
                          <a:effectLst/>
                          <a:latin typeface="Microsoft YaHei" charset="0"/>
                        </a:rPr>
                        <a:t>No.</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dirty="0">
                          <a:solidFill>
                            <a:srgbClr val="000000"/>
                          </a:solidFill>
                          <a:effectLst/>
                          <a:latin typeface="Microsoft YaHei" charset="0"/>
                        </a:rPr>
                        <a:t>专利局</a:t>
                      </a:r>
                      <a:br>
                        <a:rPr lang="en-US" sz="900" b="1" i="0" u="none" strike="noStrike" dirty="0">
                          <a:solidFill>
                            <a:srgbClr val="000000"/>
                          </a:solidFill>
                          <a:effectLst/>
                          <a:latin typeface="Microsoft YaHei" charset="0"/>
                        </a:rPr>
                      </a:br>
                      <a:r>
                        <a:rPr lang="en-US" sz="900" b="1" i="0" u="none" strike="noStrike" dirty="0" err="1">
                          <a:solidFill>
                            <a:srgbClr val="000000"/>
                          </a:solidFill>
                          <a:effectLst/>
                          <a:latin typeface="Microsoft YaHei" charset="0"/>
                        </a:rPr>
                        <a:t>Abbrv</a:t>
                      </a:r>
                      <a:r>
                        <a:rPr lang="en-US" sz="900" b="1"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数据库</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Database</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数据类型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 Type</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著录项</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Bibliography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全文</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Full Text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PDF</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摘要附图</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Abstract image</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全文附图</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Fulltext</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image</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专利家族</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Family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专利引用</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Citation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法律数据</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INPADOC legal</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专利局法律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Official</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法律过滤</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 filter</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272356">
                <a:tc>
                  <a:txBody>
                    <a:bodyPr/>
                    <a:lstStyle/>
                    <a:p>
                      <a:pPr algn="ctr" fontAlgn="ctr"/>
                      <a:r>
                        <a:rPr lang="en-US" sz="900" b="0" i="0" u="none" strike="noStrike">
                          <a:solidFill>
                            <a:srgbClr val="000000"/>
                          </a:solidFill>
                          <a:effectLst/>
                          <a:latin typeface="Microsoft YaHei" charset="0"/>
                        </a:rPr>
                        <a:t>1</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WO</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WIPO</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1"/>
                  </a:ext>
                </a:extLst>
              </a:tr>
              <a:tr h="272356">
                <a:tc>
                  <a:txBody>
                    <a:bodyPr/>
                    <a:lstStyle/>
                    <a:p>
                      <a:pPr algn="ctr" fontAlgn="ctr"/>
                      <a:r>
                        <a:rPr lang="en-US" sz="900" b="0" i="0" u="none" strike="noStrike">
                          <a:solidFill>
                            <a:srgbClr val="000000"/>
                          </a:solidFill>
                          <a:effectLst/>
                          <a:latin typeface="Microsoft YaHei" charset="0"/>
                        </a:rPr>
                        <a:t>2</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EP</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EPO</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2"/>
                  </a:ext>
                </a:extLst>
              </a:tr>
              <a:tr h="272356">
                <a:tc>
                  <a:txBody>
                    <a:bodyPr/>
                    <a:lstStyle/>
                    <a:p>
                      <a:pPr algn="ctr" fontAlgn="ctr"/>
                      <a:r>
                        <a:rPr lang="en-US" sz="900" b="0" i="0" u="none" strike="noStrike">
                          <a:solidFill>
                            <a:srgbClr val="000000"/>
                          </a:solidFill>
                          <a:effectLst/>
                          <a:latin typeface="Microsoft YaHei" charset="0"/>
                        </a:rPr>
                        <a:t>3</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EM</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OHIM</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OHIM 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1970</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3"/>
                  </a:ext>
                </a:extLst>
              </a:tr>
              <a:tr h="329096">
                <a:tc>
                  <a:txBody>
                    <a:bodyPr/>
                    <a:lstStyle/>
                    <a:p>
                      <a:pPr algn="ctr" fontAlgn="ctr"/>
                      <a:r>
                        <a:rPr lang="en-US" sz="900" b="0" i="0" u="none" strike="noStrike">
                          <a:solidFill>
                            <a:srgbClr val="000000"/>
                          </a:solidFill>
                          <a:effectLst/>
                          <a:latin typeface="Microsoft YaHei" charset="0"/>
                        </a:rPr>
                        <a:t>4</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AR</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阿根廷</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Argentina</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Appl./Patent/Utility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1965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2000</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4"/>
                  </a:ext>
                </a:extLst>
              </a:tr>
              <a:tr h="272356">
                <a:tc rowSpan="2">
                  <a:txBody>
                    <a:bodyPr/>
                    <a:lstStyle/>
                    <a:p>
                      <a:pPr algn="ctr" fontAlgn="ctr"/>
                      <a:r>
                        <a:rPr lang="en-US" sz="900" b="0" i="0" u="none" strike="noStrike">
                          <a:solidFill>
                            <a:srgbClr val="000000"/>
                          </a:solidFill>
                          <a:effectLst/>
                          <a:latin typeface="Microsoft YaHei" charset="0"/>
                        </a:rPr>
                        <a:t>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奥地利</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Austria</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1899</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2009</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5"/>
                  </a:ext>
                </a:extLst>
              </a:tr>
              <a:tr h="27235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1991</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6"/>
                  </a:ext>
                </a:extLst>
              </a:tr>
              <a:tr h="272356">
                <a:tc rowSpan="2">
                  <a:txBody>
                    <a:bodyPr/>
                    <a:lstStyle/>
                    <a:p>
                      <a:pPr algn="ctr" fontAlgn="ctr"/>
                      <a:r>
                        <a:rPr lang="en-US" sz="900" b="0" i="0" u="none" strike="noStrike">
                          <a:solidFill>
                            <a:srgbClr val="000000"/>
                          </a:solidFill>
                          <a:effectLst/>
                          <a:latin typeface="Microsoft YaHei" charset="0"/>
                        </a:rPr>
                        <a:t>6</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AU</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澳大利亚</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Australia</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1917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1935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1919</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7"/>
                  </a:ext>
                </a:extLst>
              </a:tr>
              <a:tr h="27235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8"/>
                  </a:ext>
                </a:extLst>
              </a:tr>
              <a:tr h="340444">
                <a:tc>
                  <a:txBody>
                    <a:bodyPr/>
                    <a:lstStyle/>
                    <a:p>
                      <a:pPr algn="ctr" fontAlgn="ctr"/>
                      <a:r>
                        <a:rPr lang="en-US" sz="900" b="0" i="0" u="none" strike="noStrike">
                          <a:solidFill>
                            <a:srgbClr val="000000"/>
                          </a:solidFill>
                          <a:effectLst/>
                          <a:latin typeface="Microsoft YaHei" charset="0"/>
                        </a:rPr>
                        <a:t>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BX</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比荷卢</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Benelux</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09"/>
                  </a:ext>
                </a:extLst>
              </a:tr>
              <a:tr h="340444">
                <a:tc>
                  <a:txBody>
                    <a:bodyPr/>
                    <a:lstStyle/>
                    <a:p>
                      <a:pPr algn="ctr" fontAlgn="ctr"/>
                      <a:r>
                        <a:rPr lang="en-US" sz="900" b="0" i="0" u="none" strike="noStrike">
                          <a:solidFill>
                            <a:srgbClr val="000000"/>
                          </a:solidFill>
                          <a:effectLst/>
                          <a:latin typeface="Microsoft YaHei" charset="0"/>
                        </a:rPr>
                        <a:t>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BR</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巴西</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Brazil</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1920</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0"/>
                  </a:ext>
                </a:extLst>
              </a:tr>
              <a:tr h="272356">
                <a:tc rowSpan="2">
                  <a:txBody>
                    <a:bodyPr/>
                    <a:lstStyle/>
                    <a:p>
                      <a:pPr algn="ctr" fontAlgn="ctr"/>
                      <a:r>
                        <a:rPr lang="en-US" sz="900" b="0" i="0" u="none" strike="noStrike">
                          <a:solidFill>
                            <a:srgbClr val="000000"/>
                          </a:solidFill>
                          <a:effectLst/>
                          <a:latin typeface="Microsoft YaHei" charset="0"/>
                        </a:rPr>
                        <a:t>9</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CA</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加拿大</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Canada</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1969</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1"/>
                  </a:ext>
                </a:extLst>
              </a:tr>
              <a:tr h="27235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1863</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1901</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2"/>
                  </a:ext>
                </a:extLst>
              </a:tr>
              <a:tr h="272356">
                <a:tc rowSpan="2">
                  <a:txBody>
                    <a:bodyPr/>
                    <a:lstStyle/>
                    <a:p>
                      <a:pPr algn="ctr" fontAlgn="ctr"/>
                      <a:r>
                        <a:rPr lang="en-US" sz="900" b="0" i="0" u="none" strike="noStrike">
                          <a:solidFill>
                            <a:srgbClr val="000000"/>
                          </a:solidFill>
                          <a:effectLst/>
                          <a:latin typeface="Microsoft YaHei" charset="0"/>
                        </a:rPr>
                        <a:t>10</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CH</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瑞士</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Switzerland</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1889</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1962</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1962</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3"/>
                  </a:ext>
                </a:extLst>
              </a:tr>
              <a:tr h="27235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4"/>
                  </a:ext>
                </a:extLst>
              </a:tr>
              <a:tr h="272356">
                <a:tc rowSpan="2">
                  <a:txBody>
                    <a:bodyPr/>
                    <a:lstStyle/>
                    <a:p>
                      <a:pPr algn="ctr" fontAlgn="ctr"/>
                      <a:r>
                        <a:rPr lang="en-US" sz="900" b="0" i="0" u="none" strike="noStrike">
                          <a:solidFill>
                            <a:srgbClr val="000000"/>
                          </a:solidFill>
                          <a:effectLst/>
                          <a:latin typeface="Microsoft YaHei" charset="0"/>
                        </a:rPr>
                        <a:t>11</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CN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中国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China</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5"/>
                  </a:ext>
                </a:extLst>
              </a:tr>
              <a:tr h="27235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1985</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6"/>
                  </a:ext>
                </a:extLst>
              </a:tr>
              <a:tr h="272356">
                <a:tc rowSpan="2">
                  <a:txBody>
                    <a:bodyPr/>
                    <a:lstStyle/>
                    <a:p>
                      <a:pPr algn="ctr" fontAlgn="ctr"/>
                      <a:r>
                        <a:rPr lang="en-US" sz="900" b="0" i="0" u="none" strike="noStrike">
                          <a:solidFill>
                            <a:srgbClr val="000000"/>
                          </a:solidFill>
                          <a:effectLst/>
                          <a:latin typeface="Microsoft YaHei" charset="0"/>
                        </a:rPr>
                        <a:t>12 13</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DE/DD</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德国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Germany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1877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1877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1877</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7"/>
                  </a:ext>
                </a:extLst>
              </a:tr>
              <a:tr h="31774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1988</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9525" cap="flat" cmpd="sng" algn="ctr">
                      <a:solidFill>
                        <a:schemeClr val="accent6"/>
                      </a:solidFill>
                      <a:prstDash val="solid"/>
                      <a:round/>
                      <a:headEnd type="none" w="med" len="med"/>
                      <a:tailEnd type="none" w="med" len="med"/>
                    </a:lnL>
                    <a:lnR w="9525" cap="flat" cmpd="sng" algn="ctr">
                      <a:solidFill>
                        <a:schemeClr val="accent6"/>
                      </a:solidFill>
                      <a:prstDash val="solid"/>
                      <a:round/>
                      <a:headEnd type="none" w="med" len="med"/>
                      <a:tailEnd type="none" w="med" len="med"/>
                    </a:lnR>
                    <a:lnT w="9525" cap="flat" cmpd="sng" algn="ctr">
                      <a:solidFill>
                        <a:schemeClr val="accent6"/>
                      </a:solidFill>
                      <a:prstDash val="solid"/>
                      <a:round/>
                      <a:headEnd type="none" w="med" len="med"/>
                      <a:tailEnd type="none" w="med" len="med"/>
                    </a:lnT>
                    <a:lnB w="9525" cap="flat" cmpd="sng" algn="ctr">
                      <a:solidFill>
                        <a:schemeClr val="accent6"/>
                      </a:solidFill>
                      <a:prstDash val="solid"/>
                      <a:round/>
                      <a:headEnd type="none" w="med" len="med"/>
                      <a:tailEnd type="none" w="med" len="med"/>
                    </a:lnB>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24566961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28AA2E0-5F39-4FCE-903D-DF4EC6DF45AE}"/>
              </a:ext>
            </a:extLst>
          </p:cNvPr>
          <p:cNvSpPr/>
          <p:nvPr/>
        </p:nvSpPr>
        <p:spPr>
          <a:xfrm>
            <a:off x="350520" y="29452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专利主要国家数据</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2</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Table 1">
            <a:extLst>
              <a:ext uri="{FF2B5EF4-FFF2-40B4-BE49-F238E27FC236}">
                <a16:creationId xmlns:a16="http://schemas.microsoft.com/office/drawing/2014/main" id="{C43486B3-2797-4BC3-B646-EB9FB25FC6A4}"/>
              </a:ext>
            </a:extLst>
          </p:cNvPr>
          <p:cNvGraphicFramePr>
            <a:graphicFrameLocks noGrp="1"/>
          </p:cNvGraphicFramePr>
          <p:nvPr>
            <p:extLst>
              <p:ext uri="{D42A27DB-BD31-4B8C-83A1-F6EECF244321}">
                <p14:modId xmlns:p14="http://schemas.microsoft.com/office/powerpoint/2010/main" val="3522461933"/>
              </p:ext>
            </p:extLst>
          </p:nvPr>
        </p:nvGraphicFramePr>
        <p:xfrm>
          <a:off x="589531" y="1034246"/>
          <a:ext cx="11415359" cy="5601946"/>
        </p:xfrm>
        <a:graphic>
          <a:graphicData uri="http://schemas.openxmlformats.org/drawingml/2006/table">
            <a:tbl>
              <a:tblPr/>
              <a:tblGrid>
                <a:gridCol w="694177">
                  <a:extLst>
                    <a:ext uri="{9D8B030D-6E8A-4147-A177-3AD203B41FA5}">
                      <a16:colId xmlns:a16="http://schemas.microsoft.com/office/drawing/2014/main" val="20000"/>
                    </a:ext>
                  </a:extLst>
                </a:gridCol>
                <a:gridCol w="694177">
                  <a:extLst>
                    <a:ext uri="{9D8B030D-6E8A-4147-A177-3AD203B41FA5}">
                      <a16:colId xmlns:a16="http://schemas.microsoft.com/office/drawing/2014/main" val="20001"/>
                    </a:ext>
                  </a:extLst>
                </a:gridCol>
                <a:gridCol w="1079831">
                  <a:extLst>
                    <a:ext uri="{9D8B030D-6E8A-4147-A177-3AD203B41FA5}">
                      <a16:colId xmlns:a16="http://schemas.microsoft.com/office/drawing/2014/main" val="20002"/>
                    </a:ext>
                  </a:extLst>
                </a:gridCol>
                <a:gridCol w="1429295">
                  <a:extLst>
                    <a:ext uri="{9D8B030D-6E8A-4147-A177-3AD203B41FA5}">
                      <a16:colId xmlns:a16="http://schemas.microsoft.com/office/drawing/2014/main" val="20003"/>
                    </a:ext>
                  </a:extLst>
                </a:gridCol>
                <a:gridCol w="951281">
                  <a:extLst>
                    <a:ext uri="{9D8B030D-6E8A-4147-A177-3AD203B41FA5}">
                      <a16:colId xmlns:a16="http://schemas.microsoft.com/office/drawing/2014/main" val="20004"/>
                    </a:ext>
                  </a:extLst>
                </a:gridCol>
                <a:gridCol w="729622">
                  <a:extLst>
                    <a:ext uri="{9D8B030D-6E8A-4147-A177-3AD203B41FA5}">
                      <a16:colId xmlns:a16="http://schemas.microsoft.com/office/drawing/2014/main" val="20005"/>
                    </a:ext>
                  </a:extLst>
                </a:gridCol>
                <a:gridCol w="729622">
                  <a:extLst>
                    <a:ext uri="{9D8B030D-6E8A-4147-A177-3AD203B41FA5}">
                      <a16:colId xmlns:a16="http://schemas.microsoft.com/office/drawing/2014/main" val="20006"/>
                    </a:ext>
                  </a:extLst>
                </a:gridCol>
                <a:gridCol w="729622">
                  <a:extLst>
                    <a:ext uri="{9D8B030D-6E8A-4147-A177-3AD203B41FA5}">
                      <a16:colId xmlns:a16="http://schemas.microsoft.com/office/drawing/2014/main" val="20007"/>
                    </a:ext>
                  </a:extLst>
                </a:gridCol>
                <a:gridCol w="729622">
                  <a:extLst>
                    <a:ext uri="{9D8B030D-6E8A-4147-A177-3AD203B41FA5}">
                      <a16:colId xmlns:a16="http://schemas.microsoft.com/office/drawing/2014/main" val="20008"/>
                    </a:ext>
                  </a:extLst>
                </a:gridCol>
                <a:gridCol w="729622">
                  <a:extLst>
                    <a:ext uri="{9D8B030D-6E8A-4147-A177-3AD203B41FA5}">
                      <a16:colId xmlns:a16="http://schemas.microsoft.com/office/drawing/2014/main" val="20009"/>
                    </a:ext>
                  </a:extLst>
                </a:gridCol>
                <a:gridCol w="729622">
                  <a:extLst>
                    <a:ext uri="{9D8B030D-6E8A-4147-A177-3AD203B41FA5}">
                      <a16:colId xmlns:a16="http://schemas.microsoft.com/office/drawing/2014/main" val="20010"/>
                    </a:ext>
                  </a:extLst>
                </a:gridCol>
                <a:gridCol w="729622">
                  <a:extLst>
                    <a:ext uri="{9D8B030D-6E8A-4147-A177-3AD203B41FA5}">
                      <a16:colId xmlns:a16="http://schemas.microsoft.com/office/drawing/2014/main" val="20011"/>
                    </a:ext>
                  </a:extLst>
                </a:gridCol>
                <a:gridCol w="729622">
                  <a:extLst>
                    <a:ext uri="{9D8B030D-6E8A-4147-A177-3AD203B41FA5}">
                      <a16:colId xmlns:a16="http://schemas.microsoft.com/office/drawing/2014/main" val="20012"/>
                    </a:ext>
                  </a:extLst>
                </a:gridCol>
                <a:gridCol w="729622">
                  <a:extLst>
                    <a:ext uri="{9D8B030D-6E8A-4147-A177-3AD203B41FA5}">
                      <a16:colId xmlns:a16="http://schemas.microsoft.com/office/drawing/2014/main" val="20013"/>
                    </a:ext>
                  </a:extLst>
                </a:gridCol>
              </a:tblGrid>
              <a:tr h="485370">
                <a:tc>
                  <a:txBody>
                    <a:bodyPr/>
                    <a:lstStyle/>
                    <a:p>
                      <a:pPr algn="ctr" fontAlgn="ctr"/>
                      <a:r>
                        <a:rPr lang="ja-JP" altLang="en-US" sz="900" b="1" i="0" u="none" strike="noStrike" dirty="0">
                          <a:solidFill>
                            <a:srgbClr val="000000"/>
                          </a:solidFill>
                          <a:effectLst/>
                          <a:latin typeface="Microsoft YaHei" charset="0"/>
                        </a:rPr>
                        <a:t>序号</a:t>
                      </a:r>
                      <a:br>
                        <a:rPr lang="ja-JP" altLang="en-US" sz="900" b="1" i="0" u="none" strike="noStrike" dirty="0">
                          <a:solidFill>
                            <a:srgbClr val="000000"/>
                          </a:solidFill>
                          <a:effectLst/>
                          <a:latin typeface="Microsoft YaHei" charset="0"/>
                        </a:rPr>
                      </a:br>
                      <a:r>
                        <a:rPr lang="en-US" altLang="ja-JP" sz="900" b="1" i="0" u="none" strike="noStrike" dirty="0">
                          <a:solidFill>
                            <a:srgbClr val="000000"/>
                          </a:solidFill>
                          <a:effectLst/>
                          <a:latin typeface="Microsoft YaHei" charset="0"/>
                        </a:rPr>
                        <a:t>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dirty="0">
                          <a:solidFill>
                            <a:srgbClr val="000000"/>
                          </a:solidFill>
                          <a:effectLst/>
                          <a:latin typeface="Microsoft YaHei" charset="0"/>
                        </a:rPr>
                        <a:t>专利局</a:t>
                      </a:r>
                      <a:br>
                        <a:rPr lang="en-US" sz="900" b="1" i="0" u="none" strike="noStrike" dirty="0">
                          <a:solidFill>
                            <a:srgbClr val="000000"/>
                          </a:solidFill>
                          <a:effectLst/>
                          <a:latin typeface="Microsoft YaHei" charset="0"/>
                        </a:rPr>
                      </a:br>
                      <a:r>
                        <a:rPr lang="en-US" sz="900" b="1" i="0" u="none" strike="noStrike" dirty="0" err="1">
                          <a:solidFill>
                            <a:srgbClr val="000000"/>
                          </a:solidFill>
                          <a:effectLst/>
                          <a:latin typeface="Microsoft YaHei" charset="0"/>
                        </a:rPr>
                        <a:t>Abbrv</a:t>
                      </a:r>
                      <a:r>
                        <a:rPr lang="en-US" sz="900" b="1"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数据库</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Database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数据类型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著录项</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Bibliography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全文</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Full Text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PDF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摘要附图</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Abstract image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全文附图</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Fulltext</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image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专利家族</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Family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专利引用</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Citation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法律数据</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INPADOC 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专利局法律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Official</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法律过滤</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 filter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301289">
                <a:tc>
                  <a:txBody>
                    <a:bodyPr/>
                    <a:lstStyle/>
                    <a:p>
                      <a:pPr algn="ctr" fontAlgn="ctr"/>
                      <a:r>
                        <a:rPr lang="en-US" sz="900" b="0" i="0" u="none" strike="noStrike">
                          <a:solidFill>
                            <a:srgbClr val="000000"/>
                          </a:solidFill>
                          <a:effectLst/>
                          <a:latin typeface="Microsoft YaHe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DK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丹麦</a:t>
                      </a:r>
                      <a:br>
                        <a:rPr lang="en-US" sz="900" b="0" i="0" u="none" strike="noStrike" dirty="0">
                          <a:solidFill>
                            <a:srgbClr val="000000"/>
                          </a:solidFill>
                          <a:effectLst/>
                          <a:latin typeface="Microsoft YaHei" charset="0"/>
                        </a:rPr>
                      </a:br>
                      <a:r>
                        <a:rPr lang="en-US" sz="900" b="0" i="0" u="none" strike="noStrike" dirty="0">
                          <a:solidFill>
                            <a:srgbClr val="000000"/>
                          </a:solidFill>
                          <a:effectLst/>
                          <a:latin typeface="Microsoft YaHei" charset="0"/>
                        </a:rPr>
                        <a:t>Denmark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017">
                <a:tc rowSpan="2">
                  <a:txBody>
                    <a:bodyPr/>
                    <a:lstStyle/>
                    <a:p>
                      <a:pPr algn="ctr" fontAlgn="ctr"/>
                      <a:r>
                        <a:rPr lang="en-US" sz="900" b="0" i="0" u="none" strike="noStrike">
                          <a:solidFill>
                            <a:srgbClr val="000000"/>
                          </a:solidFill>
                          <a:effectLst/>
                          <a:latin typeface="Microsoft YaHei" charset="0"/>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西班牙</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Spain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869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8690">
                <a:tc rowSpan="2">
                  <a:txBody>
                    <a:bodyPr/>
                    <a:lstStyle/>
                    <a:p>
                      <a:pPr algn="ctr" fontAlgn="ctr"/>
                      <a:r>
                        <a:rPr lang="en-US" sz="900" b="0" i="0" u="none" strike="noStrike">
                          <a:solidFill>
                            <a:srgbClr val="000000"/>
                          </a:solidFill>
                          <a:effectLst/>
                          <a:latin typeface="Microsoft YaHei" charset="0"/>
                        </a:rPr>
                        <a:t>15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FI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芬兰</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Finland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1857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017">
                <a:tc rowSpan="2">
                  <a:txBody>
                    <a:bodyPr/>
                    <a:lstStyle/>
                    <a:p>
                      <a:pPr algn="ctr" fontAlgn="ctr"/>
                      <a:r>
                        <a:rPr lang="en-US" sz="900" b="0" i="0" u="none" strike="noStrike">
                          <a:solidFill>
                            <a:srgbClr val="000000"/>
                          </a:solidFill>
                          <a:effectLst/>
                          <a:latin typeface="Microsoft YaHei" charset="0"/>
                        </a:rPr>
                        <a:t>16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FR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法国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France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1859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017">
                <a:tc rowSpan="2">
                  <a:txBody>
                    <a:bodyPr/>
                    <a:lstStyle/>
                    <a:p>
                      <a:pPr algn="ctr" fontAlgn="ctr"/>
                      <a:r>
                        <a:rPr lang="en-US" sz="900" b="0" i="0" u="none" strike="noStrike">
                          <a:solidFill>
                            <a:srgbClr val="000000"/>
                          </a:solidFill>
                          <a:effectLst/>
                          <a:latin typeface="Microsoft YaHei" charset="0"/>
                        </a:rPr>
                        <a:t>17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GB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英国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Great Britain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1782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1782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4017">
                <a:tc rowSpan="2">
                  <a:txBody>
                    <a:bodyPr/>
                    <a:lstStyle/>
                    <a:p>
                      <a:pPr algn="ctr" fontAlgn="ctr"/>
                      <a:r>
                        <a:rPr lang="en-US" sz="900" b="0" i="0" u="none" strike="noStrike">
                          <a:solidFill>
                            <a:srgbClr val="000000"/>
                          </a:solidFill>
                          <a:effectLst/>
                          <a:latin typeface="Microsoft YaHei" charset="0"/>
                        </a:rPr>
                        <a:t>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HK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香港</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Hongkong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01289">
                <a:tc>
                  <a:txBody>
                    <a:bodyPr/>
                    <a:lstStyle/>
                    <a:p>
                      <a:pPr algn="ctr" fontAlgn="ctr"/>
                      <a:r>
                        <a:rPr lang="en-US" sz="900" b="0" i="0" u="none" strike="noStrike">
                          <a:solidFill>
                            <a:srgbClr val="000000"/>
                          </a:solidFill>
                          <a:effectLst/>
                          <a:latin typeface="Microsoft YaHei" charset="0"/>
                        </a:rPr>
                        <a:t>19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爱尔兰</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Ireland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charset="0"/>
                        </a:rPr>
                        <a:t>2002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4017">
                <a:tc rowSpan="2">
                  <a:txBody>
                    <a:bodyPr/>
                    <a:lstStyle/>
                    <a:p>
                      <a:pPr algn="ctr" fontAlgn="ctr"/>
                      <a:r>
                        <a:rPr lang="en-US" sz="900" b="0" i="0" u="none" strike="noStrike">
                          <a:solidFill>
                            <a:srgbClr val="000000"/>
                          </a:solidFill>
                          <a:effectLst/>
                          <a:latin typeface="Microsoft YaHei" charset="0"/>
                        </a:rPr>
                        <a:t>20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IL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以色列</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Israel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01289">
                <a:tc>
                  <a:txBody>
                    <a:bodyPr/>
                    <a:lstStyle/>
                    <a:p>
                      <a:pPr algn="ctr" fontAlgn="ctr"/>
                      <a:r>
                        <a:rPr lang="en-US" sz="900" b="0" i="0" u="none" strike="noStrike">
                          <a:solidFill>
                            <a:srgbClr val="000000"/>
                          </a:solidFill>
                          <a:effectLst/>
                          <a:latin typeface="Microsoft YaHei" charset="0"/>
                        </a:rPr>
                        <a:t>21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印度</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India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01289">
                <a:tc>
                  <a:txBody>
                    <a:bodyPr/>
                    <a:lstStyle/>
                    <a:p>
                      <a:pPr algn="ctr" fontAlgn="ctr"/>
                      <a:r>
                        <a:rPr lang="en-US" sz="900" b="0" i="0" u="none" strike="noStrike">
                          <a:solidFill>
                            <a:srgbClr val="000000"/>
                          </a:solidFill>
                          <a:effectLst/>
                          <a:latin typeface="Microsoft YaHei" charset="0"/>
                        </a:rPr>
                        <a:t>22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意大利</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Italy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98690">
                <a:tc rowSpan="2">
                  <a:txBody>
                    <a:bodyPr/>
                    <a:lstStyle/>
                    <a:p>
                      <a:pPr algn="ctr" fontAlgn="ctr"/>
                      <a:r>
                        <a:rPr lang="en-US" sz="900" b="0" i="0" u="none" strike="noStrike">
                          <a:solidFill>
                            <a:srgbClr val="000000"/>
                          </a:solidFill>
                          <a:effectLst/>
                          <a:latin typeface="Microsoft YaHei" charset="0"/>
                        </a:rPr>
                        <a:t>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JP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日本</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Japan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327146">
                <a:tc rowSpan="2">
                  <a:txBody>
                    <a:bodyPr/>
                    <a:lstStyle/>
                    <a:p>
                      <a:pPr algn="ctr" fontAlgn="ctr"/>
                      <a:r>
                        <a:rPr lang="en-US" sz="900" b="0" i="0" u="none" strike="noStrike" dirty="0">
                          <a:solidFill>
                            <a:srgbClr val="000000"/>
                          </a:solidFill>
                          <a:effectLst/>
                          <a:latin typeface="Microsoft YaHei" charset="0"/>
                        </a:rPr>
                        <a:t>24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KR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韩国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Korea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40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354402831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CA2017-38DB-4A2F-B64C-7BB37F5A3B23}"/>
              </a:ext>
            </a:extLst>
          </p:cNvPr>
          <p:cNvSpPr/>
          <p:nvPr/>
        </p:nvSpPr>
        <p:spPr>
          <a:xfrm>
            <a:off x="350520" y="29452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专利主要国家数据</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3</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4" name="Table 2">
            <a:extLst>
              <a:ext uri="{FF2B5EF4-FFF2-40B4-BE49-F238E27FC236}">
                <a16:creationId xmlns:a16="http://schemas.microsoft.com/office/drawing/2014/main" id="{69D4DB66-F9E1-41C8-B87B-CE0A4D7A0E9E}"/>
              </a:ext>
            </a:extLst>
          </p:cNvPr>
          <p:cNvGraphicFramePr>
            <a:graphicFrameLocks noGrp="1"/>
          </p:cNvGraphicFramePr>
          <p:nvPr>
            <p:extLst>
              <p:ext uri="{D42A27DB-BD31-4B8C-83A1-F6EECF244321}">
                <p14:modId xmlns:p14="http://schemas.microsoft.com/office/powerpoint/2010/main" val="2944375569"/>
              </p:ext>
            </p:extLst>
          </p:nvPr>
        </p:nvGraphicFramePr>
        <p:xfrm>
          <a:off x="602841" y="1005095"/>
          <a:ext cx="11411104" cy="5721628"/>
        </p:xfrm>
        <a:graphic>
          <a:graphicData uri="http://schemas.openxmlformats.org/drawingml/2006/table">
            <a:tbl>
              <a:tblPr/>
              <a:tblGrid>
                <a:gridCol w="639787">
                  <a:extLst>
                    <a:ext uri="{9D8B030D-6E8A-4147-A177-3AD203B41FA5}">
                      <a16:colId xmlns:a16="http://schemas.microsoft.com/office/drawing/2014/main" val="20000"/>
                    </a:ext>
                  </a:extLst>
                </a:gridCol>
                <a:gridCol w="639787">
                  <a:extLst>
                    <a:ext uri="{9D8B030D-6E8A-4147-A177-3AD203B41FA5}">
                      <a16:colId xmlns:a16="http://schemas.microsoft.com/office/drawing/2014/main" val="20001"/>
                    </a:ext>
                  </a:extLst>
                </a:gridCol>
                <a:gridCol w="983551">
                  <a:extLst>
                    <a:ext uri="{9D8B030D-6E8A-4147-A177-3AD203B41FA5}">
                      <a16:colId xmlns:a16="http://schemas.microsoft.com/office/drawing/2014/main" val="20002"/>
                    </a:ext>
                  </a:extLst>
                </a:gridCol>
                <a:gridCol w="1375062">
                  <a:extLst>
                    <a:ext uri="{9D8B030D-6E8A-4147-A177-3AD203B41FA5}">
                      <a16:colId xmlns:a16="http://schemas.microsoft.com/office/drawing/2014/main" val="20003"/>
                    </a:ext>
                  </a:extLst>
                </a:gridCol>
                <a:gridCol w="983551">
                  <a:extLst>
                    <a:ext uri="{9D8B030D-6E8A-4147-A177-3AD203B41FA5}">
                      <a16:colId xmlns:a16="http://schemas.microsoft.com/office/drawing/2014/main" val="20004"/>
                    </a:ext>
                  </a:extLst>
                </a:gridCol>
                <a:gridCol w="754374">
                  <a:extLst>
                    <a:ext uri="{9D8B030D-6E8A-4147-A177-3AD203B41FA5}">
                      <a16:colId xmlns:a16="http://schemas.microsoft.com/office/drawing/2014/main" val="20005"/>
                    </a:ext>
                  </a:extLst>
                </a:gridCol>
                <a:gridCol w="754374">
                  <a:extLst>
                    <a:ext uri="{9D8B030D-6E8A-4147-A177-3AD203B41FA5}">
                      <a16:colId xmlns:a16="http://schemas.microsoft.com/office/drawing/2014/main" val="20006"/>
                    </a:ext>
                  </a:extLst>
                </a:gridCol>
                <a:gridCol w="754374">
                  <a:extLst>
                    <a:ext uri="{9D8B030D-6E8A-4147-A177-3AD203B41FA5}">
                      <a16:colId xmlns:a16="http://schemas.microsoft.com/office/drawing/2014/main" val="20007"/>
                    </a:ext>
                  </a:extLst>
                </a:gridCol>
                <a:gridCol w="754374">
                  <a:extLst>
                    <a:ext uri="{9D8B030D-6E8A-4147-A177-3AD203B41FA5}">
                      <a16:colId xmlns:a16="http://schemas.microsoft.com/office/drawing/2014/main" val="20008"/>
                    </a:ext>
                  </a:extLst>
                </a:gridCol>
                <a:gridCol w="754374">
                  <a:extLst>
                    <a:ext uri="{9D8B030D-6E8A-4147-A177-3AD203B41FA5}">
                      <a16:colId xmlns:a16="http://schemas.microsoft.com/office/drawing/2014/main" val="20009"/>
                    </a:ext>
                  </a:extLst>
                </a:gridCol>
                <a:gridCol w="754374">
                  <a:extLst>
                    <a:ext uri="{9D8B030D-6E8A-4147-A177-3AD203B41FA5}">
                      <a16:colId xmlns:a16="http://schemas.microsoft.com/office/drawing/2014/main" val="20010"/>
                    </a:ext>
                  </a:extLst>
                </a:gridCol>
                <a:gridCol w="754374">
                  <a:extLst>
                    <a:ext uri="{9D8B030D-6E8A-4147-A177-3AD203B41FA5}">
                      <a16:colId xmlns:a16="http://schemas.microsoft.com/office/drawing/2014/main" val="20011"/>
                    </a:ext>
                  </a:extLst>
                </a:gridCol>
                <a:gridCol w="754374">
                  <a:extLst>
                    <a:ext uri="{9D8B030D-6E8A-4147-A177-3AD203B41FA5}">
                      <a16:colId xmlns:a16="http://schemas.microsoft.com/office/drawing/2014/main" val="20012"/>
                    </a:ext>
                  </a:extLst>
                </a:gridCol>
                <a:gridCol w="754374">
                  <a:extLst>
                    <a:ext uri="{9D8B030D-6E8A-4147-A177-3AD203B41FA5}">
                      <a16:colId xmlns:a16="http://schemas.microsoft.com/office/drawing/2014/main" val="20013"/>
                    </a:ext>
                  </a:extLst>
                </a:gridCol>
              </a:tblGrid>
              <a:tr h="540051">
                <a:tc>
                  <a:txBody>
                    <a:bodyPr/>
                    <a:lstStyle/>
                    <a:p>
                      <a:pPr algn="ctr" fontAlgn="ctr"/>
                      <a:r>
                        <a:rPr lang="ja-JP" altLang="en-US" sz="900" b="1" i="0" u="none" strike="noStrike" dirty="0">
                          <a:solidFill>
                            <a:srgbClr val="000000"/>
                          </a:solidFill>
                          <a:effectLst/>
                          <a:latin typeface="Microsoft YaHei" charset="0"/>
                        </a:rPr>
                        <a:t>序号</a:t>
                      </a:r>
                      <a:br>
                        <a:rPr lang="ja-JP" altLang="en-US" sz="900" b="1" i="0" u="none" strike="noStrike" dirty="0">
                          <a:solidFill>
                            <a:srgbClr val="000000"/>
                          </a:solidFill>
                          <a:effectLst/>
                          <a:latin typeface="Microsoft YaHei" charset="0"/>
                        </a:rPr>
                      </a:br>
                      <a:r>
                        <a:rPr lang="en-US" altLang="ja-JP" sz="900" b="1" i="0" u="none" strike="noStrike" dirty="0">
                          <a:solidFill>
                            <a:srgbClr val="000000"/>
                          </a:solidFill>
                          <a:effectLst/>
                          <a:latin typeface="Microsoft YaHei" charset="0"/>
                        </a:rPr>
                        <a:t>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专利局</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Abbrv.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dirty="0" err="1">
                          <a:solidFill>
                            <a:srgbClr val="000000"/>
                          </a:solidFill>
                          <a:effectLst/>
                          <a:latin typeface="Microsoft YaHei" charset="0"/>
                        </a:rPr>
                        <a:t>数据库</a:t>
                      </a:r>
                      <a:br>
                        <a:rPr lang="en-US" sz="900" b="1" i="0" u="none" strike="noStrike" dirty="0">
                          <a:solidFill>
                            <a:srgbClr val="000000"/>
                          </a:solidFill>
                          <a:effectLst/>
                          <a:latin typeface="Microsoft YaHei" charset="0"/>
                        </a:rPr>
                      </a:br>
                      <a:r>
                        <a:rPr lang="en-US" sz="900" b="1" i="0" u="none" strike="noStrike" dirty="0">
                          <a:solidFill>
                            <a:srgbClr val="000000"/>
                          </a:solidFill>
                          <a:effectLst/>
                          <a:latin typeface="Microsoft YaHei" charset="0"/>
                        </a:rPr>
                        <a:t>Database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数据类型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著录项</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Bibliography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全文</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Full Text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PDF</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摘要附图</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Abstract image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全文附图</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Fulltext</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image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专利家族</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Family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专利引用</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Citation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法律数据</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INPADOC 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专利局法律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Official</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法律过滤</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 filter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290796">
                <a:tc rowSpan="2">
                  <a:txBody>
                    <a:bodyPr/>
                    <a:lstStyle/>
                    <a:p>
                      <a:pPr algn="ctr" fontAlgn="ctr"/>
                      <a:r>
                        <a:rPr lang="en-US" sz="900" b="0" i="0" u="none" strike="noStrike">
                          <a:solidFill>
                            <a:srgbClr val="000000"/>
                          </a:solidFill>
                          <a:effectLst/>
                          <a:latin typeface="Microsoft YaHei" charset="0"/>
                        </a:rPr>
                        <a:t>25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MO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dirty="0">
                          <a:solidFill>
                            <a:srgbClr val="000000"/>
                          </a:solidFill>
                          <a:effectLst/>
                          <a:latin typeface="Microsoft YaHei" charset="0"/>
                        </a:rPr>
                        <a:t>中国澳门</a:t>
                      </a:r>
                      <a:br>
                        <a:rPr lang="en-US" sz="900" b="0" i="0" u="none" strike="noStrike" dirty="0">
                          <a:solidFill>
                            <a:srgbClr val="000000"/>
                          </a:solidFill>
                          <a:effectLst/>
                          <a:latin typeface="Microsoft YaHei" charset="0"/>
                        </a:rPr>
                      </a:br>
                      <a:r>
                        <a:rPr lang="en-US" sz="900" b="0" i="0" u="none" strike="noStrike" dirty="0">
                          <a:solidFill>
                            <a:srgbClr val="000000"/>
                          </a:solidFill>
                          <a:effectLst/>
                          <a:latin typeface="Microsoft YaHei" charset="0"/>
                        </a:rPr>
                        <a:t>Macau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8024">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1569">
                <a:tc>
                  <a:txBody>
                    <a:bodyPr/>
                    <a:lstStyle/>
                    <a:p>
                      <a:pPr algn="ctr" fontAlgn="ctr"/>
                      <a:r>
                        <a:rPr lang="en-US" sz="900" b="0" i="0" u="none" strike="noStrike">
                          <a:solidFill>
                            <a:srgbClr val="000000"/>
                          </a:solidFill>
                          <a:effectLst/>
                          <a:latin typeface="Microsoft YaHei" charset="0"/>
                        </a:rPr>
                        <a:t>26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NL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荷兰</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Netherlands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2726">
                <a:tc rowSpan="2">
                  <a:txBody>
                    <a:bodyPr/>
                    <a:lstStyle/>
                    <a:p>
                      <a:pPr algn="ctr" fontAlgn="ctr"/>
                      <a:r>
                        <a:rPr lang="en-US" sz="900" b="0" i="0" u="none" strike="noStrike">
                          <a:solidFill>
                            <a:srgbClr val="000000"/>
                          </a:solidFill>
                          <a:effectLst/>
                          <a:latin typeface="Microsoft YaHei" charset="0"/>
                        </a:rPr>
                        <a:t>27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NO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挪威</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Norway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925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2726">
                <a:tc>
                  <a:txBody>
                    <a:bodyPr/>
                    <a:lstStyle/>
                    <a:p>
                      <a:pPr algn="ctr" fontAlgn="ctr"/>
                      <a:r>
                        <a:rPr lang="en-US" sz="900" b="0" i="0" u="none" strike="noStrike">
                          <a:solidFill>
                            <a:srgbClr val="000000"/>
                          </a:solidFill>
                          <a:effectLst/>
                          <a:latin typeface="Microsoft YaHei" charset="0"/>
                        </a:rPr>
                        <a:t>28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NZ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新西兰</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New Zealand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3112">
                <a:tc>
                  <a:txBody>
                    <a:bodyPr/>
                    <a:lstStyle/>
                    <a:p>
                      <a:pPr algn="ctr" fontAlgn="ctr"/>
                      <a:r>
                        <a:rPr lang="en-US" sz="900" b="0" i="0" u="none" strike="noStrike">
                          <a:solidFill>
                            <a:srgbClr val="000000"/>
                          </a:solidFill>
                          <a:effectLst/>
                          <a:latin typeface="Microsoft YaHei" charset="0"/>
                        </a:rPr>
                        <a:t>29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波兰</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Poland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3112">
                <a:tc rowSpan="2">
                  <a:txBody>
                    <a:bodyPr/>
                    <a:lstStyle/>
                    <a:p>
                      <a:pPr algn="ctr" fontAlgn="ctr"/>
                      <a:r>
                        <a:rPr lang="en-US" sz="900" b="0" i="0" u="none" strike="noStrike">
                          <a:solidFill>
                            <a:srgbClr val="000000"/>
                          </a:solidFill>
                          <a:effectLst/>
                          <a:latin typeface="Microsoft YaHei" charset="0"/>
                        </a:rPr>
                        <a:t>30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RU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俄罗斯</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Russia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4925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49255">
                <a:tc rowSpan="2">
                  <a:txBody>
                    <a:bodyPr/>
                    <a:lstStyle/>
                    <a:p>
                      <a:pPr algn="ctr" fontAlgn="ctr"/>
                      <a:r>
                        <a:rPr lang="en-US" sz="900" b="0" i="0" u="none" strike="noStrike">
                          <a:solidFill>
                            <a:srgbClr val="000000"/>
                          </a:solidFill>
                          <a:effectLst/>
                          <a:latin typeface="Microsoft YaHei" charset="0"/>
                        </a:rPr>
                        <a:t>31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瑞典</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Sweden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4925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49255">
                <a:tc rowSpan="2">
                  <a:txBody>
                    <a:bodyPr/>
                    <a:lstStyle/>
                    <a:p>
                      <a:pPr algn="ctr" fontAlgn="ctr"/>
                      <a:r>
                        <a:rPr lang="en-US" sz="900" b="0" i="0" u="none" strike="noStrike">
                          <a:solidFill>
                            <a:srgbClr val="000000"/>
                          </a:solidFill>
                          <a:effectLst/>
                          <a:latin typeface="Microsoft YaHei" charset="0"/>
                        </a:rPr>
                        <a:t>32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SG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新加坡</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Singapore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4925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49255">
                <a:tc rowSpan="2">
                  <a:txBody>
                    <a:bodyPr/>
                    <a:lstStyle/>
                    <a:p>
                      <a:pPr algn="ctr" fontAlgn="ctr"/>
                      <a:r>
                        <a:rPr lang="en-US" sz="900" b="0" i="0" u="none" strike="noStrike">
                          <a:solidFill>
                            <a:srgbClr val="000000"/>
                          </a:solidFill>
                          <a:effectLst/>
                          <a:latin typeface="Microsoft YaHei" charset="0"/>
                        </a:rPr>
                        <a:t>33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泰国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Thailand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4925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38868">
                <a:tc rowSpan="2">
                  <a:txBody>
                    <a:bodyPr/>
                    <a:lstStyle/>
                    <a:p>
                      <a:pPr algn="ctr" fontAlgn="ctr"/>
                      <a:r>
                        <a:rPr lang="en-US" sz="900" b="0" i="0" u="none" strike="noStrike">
                          <a:solidFill>
                            <a:srgbClr val="000000"/>
                          </a:solidFill>
                          <a:effectLst/>
                          <a:latin typeface="Microsoft YaHei" charset="0"/>
                        </a:rPr>
                        <a:t>34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TW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中国台湾</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Taiwan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886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38868">
                <a:tc rowSpan="2">
                  <a:txBody>
                    <a:bodyPr/>
                    <a:lstStyle/>
                    <a:p>
                      <a:pPr algn="ctr" fontAlgn="ctr"/>
                      <a:r>
                        <a:rPr lang="en-US" sz="900" b="0" i="0" u="none" strike="noStrike">
                          <a:solidFill>
                            <a:srgbClr val="000000"/>
                          </a:solidFill>
                          <a:effectLst/>
                          <a:latin typeface="Microsoft YaHei" charset="0"/>
                        </a:rPr>
                        <a:t>35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dirty="0">
                          <a:solidFill>
                            <a:srgbClr val="000000"/>
                          </a:solidFill>
                          <a:effectLst/>
                          <a:latin typeface="Microsoft YaHei" charset="0"/>
                        </a:rPr>
                        <a:t>US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900" b="0" i="0" u="none" strike="noStrike">
                          <a:solidFill>
                            <a:srgbClr val="000000"/>
                          </a:solidFill>
                          <a:effectLst/>
                          <a:latin typeface="Microsoft YaHei" charset="0"/>
                        </a:rPr>
                        <a:t>美国</a:t>
                      </a:r>
                      <a:br>
                        <a:rPr lang="en-US" sz="900" b="0" i="0" u="none" strike="noStrike">
                          <a:solidFill>
                            <a:srgbClr val="000000"/>
                          </a:solidFill>
                          <a:effectLst/>
                          <a:latin typeface="Microsoft YaHei" charset="0"/>
                        </a:rPr>
                      </a:br>
                      <a:r>
                        <a:rPr lang="en-US" sz="900" b="0" i="0" u="none" strike="noStrike">
                          <a:solidFill>
                            <a:srgbClr val="000000"/>
                          </a:solidFill>
                          <a:effectLst/>
                          <a:latin typeface="Microsoft YaHei" charset="0"/>
                        </a:rPr>
                        <a:t>United States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1790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1790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3886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03353055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F7EDE1F-A033-432F-95D5-8714A03C14F3}"/>
              </a:ext>
            </a:extLst>
          </p:cNvPr>
          <p:cNvSpPr/>
          <p:nvPr/>
        </p:nvSpPr>
        <p:spPr>
          <a:xfrm>
            <a:off x="350520" y="29452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专利其他国家数据</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Table 1">
            <a:extLst>
              <a:ext uri="{FF2B5EF4-FFF2-40B4-BE49-F238E27FC236}">
                <a16:creationId xmlns:a16="http://schemas.microsoft.com/office/drawing/2014/main" id="{992A7308-7A79-4B40-BF19-7CFCECB0917D}"/>
              </a:ext>
            </a:extLst>
          </p:cNvPr>
          <p:cNvGraphicFramePr>
            <a:graphicFrameLocks noGrp="1"/>
          </p:cNvGraphicFramePr>
          <p:nvPr>
            <p:extLst>
              <p:ext uri="{D42A27DB-BD31-4B8C-83A1-F6EECF244321}">
                <p14:modId xmlns:p14="http://schemas.microsoft.com/office/powerpoint/2010/main" val="3095653139"/>
              </p:ext>
            </p:extLst>
          </p:nvPr>
        </p:nvGraphicFramePr>
        <p:xfrm>
          <a:off x="602842" y="1014148"/>
          <a:ext cx="11420162" cy="5694473"/>
        </p:xfrm>
        <a:graphic>
          <a:graphicData uri="http://schemas.openxmlformats.org/drawingml/2006/table">
            <a:tbl>
              <a:tblPr/>
              <a:tblGrid>
                <a:gridCol w="377527">
                  <a:extLst>
                    <a:ext uri="{9D8B030D-6E8A-4147-A177-3AD203B41FA5}">
                      <a16:colId xmlns:a16="http://schemas.microsoft.com/office/drawing/2014/main" val="20000"/>
                    </a:ext>
                  </a:extLst>
                </a:gridCol>
                <a:gridCol w="618723">
                  <a:extLst>
                    <a:ext uri="{9D8B030D-6E8A-4147-A177-3AD203B41FA5}">
                      <a16:colId xmlns:a16="http://schemas.microsoft.com/office/drawing/2014/main" val="20001"/>
                    </a:ext>
                  </a:extLst>
                </a:gridCol>
                <a:gridCol w="1499617">
                  <a:extLst>
                    <a:ext uri="{9D8B030D-6E8A-4147-A177-3AD203B41FA5}">
                      <a16:colId xmlns:a16="http://schemas.microsoft.com/office/drawing/2014/main" val="20002"/>
                    </a:ext>
                  </a:extLst>
                </a:gridCol>
                <a:gridCol w="1709354">
                  <a:extLst>
                    <a:ext uri="{9D8B030D-6E8A-4147-A177-3AD203B41FA5}">
                      <a16:colId xmlns:a16="http://schemas.microsoft.com/office/drawing/2014/main" val="20003"/>
                    </a:ext>
                  </a:extLst>
                </a:gridCol>
                <a:gridCol w="2170775">
                  <a:extLst>
                    <a:ext uri="{9D8B030D-6E8A-4147-A177-3AD203B41FA5}">
                      <a16:colId xmlns:a16="http://schemas.microsoft.com/office/drawing/2014/main" val="20004"/>
                    </a:ext>
                  </a:extLst>
                </a:gridCol>
                <a:gridCol w="1331829">
                  <a:extLst>
                    <a:ext uri="{9D8B030D-6E8A-4147-A177-3AD203B41FA5}">
                      <a16:colId xmlns:a16="http://schemas.microsoft.com/office/drawing/2014/main" val="20005"/>
                    </a:ext>
                  </a:extLst>
                </a:gridCol>
                <a:gridCol w="912354">
                  <a:extLst>
                    <a:ext uri="{9D8B030D-6E8A-4147-A177-3AD203B41FA5}">
                      <a16:colId xmlns:a16="http://schemas.microsoft.com/office/drawing/2014/main" val="20006"/>
                    </a:ext>
                  </a:extLst>
                </a:gridCol>
                <a:gridCol w="912354">
                  <a:extLst>
                    <a:ext uri="{9D8B030D-6E8A-4147-A177-3AD203B41FA5}">
                      <a16:colId xmlns:a16="http://schemas.microsoft.com/office/drawing/2014/main" val="20007"/>
                    </a:ext>
                  </a:extLst>
                </a:gridCol>
                <a:gridCol w="975275">
                  <a:extLst>
                    <a:ext uri="{9D8B030D-6E8A-4147-A177-3AD203B41FA5}">
                      <a16:colId xmlns:a16="http://schemas.microsoft.com/office/drawing/2014/main" val="20008"/>
                    </a:ext>
                  </a:extLst>
                </a:gridCol>
                <a:gridCol w="912354">
                  <a:extLst>
                    <a:ext uri="{9D8B030D-6E8A-4147-A177-3AD203B41FA5}">
                      <a16:colId xmlns:a16="http://schemas.microsoft.com/office/drawing/2014/main" val="20009"/>
                    </a:ext>
                  </a:extLst>
                </a:gridCol>
              </a:tblGrid>
              <a:tr h="507857">
                <a:tc>
                  <a:txBody>
                    <a:bodyPr/>
                    <a:lstStyle/>
                    <a:p>
                      <a:pPr algn="ctr" fontAlgn="ctr"/>
                      <a:r>
                        <a:rPr lang="ja-JP" altLang="en-US" sz="900" b="1" i="0" u="none" strike="noStrike" dirty="0">
                          <a:solidFill>
                            <a:srgbClr val="000000"/>
                          </a:solidFill>
                          <a:effectLst/>
                          <a:latin typeface="Microsoft YaHei" charset="0"/>
                        </a:rPr>
                        <a:t>序号</a:t>
                      </a:r>
                      <a:br>
                        <a:rPr lang="ja-JP" altLang="en-US" sz="900" b="1" i="0" u="none" strike="noStrike" dirty="0">
                          <a:solidFill>
                            <a:srgbClr val="000000"/>
                          </a:solidFill>
                          <a:effectLst/>
                          <a:latin typeface="Microsoft YaHei" charset="0"/>
                        </a:rPr>
                      </a:br>
                      <a:r>
                        <a:rPr lang="en-US" altLang="ja-JP" sz="900" b="1" i="0" u="none" strike="noStrike" dirty="0">
                          <a:solidFill>
                            <a:srgbClr val="000000"/>
                          </a:solidFill>
                          <a:effectLst/>
                          <a:latin typeface="Microsoft YaHei" charset="0"/>
                        </a:rPr>
                        <a:t>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专利局</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Abbrv.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gridSpan="2">
                  <a:txBody>
                    <a:bodyPr/>
                    <a:lstStyle/>
                    <a:p>
                      <a:pPr algn="ctr" fontAlgn="ctr"/>
                      <a:r>
                        <a:rPr lang="en-US" sz="900" b="1" i="0" u="none" strike="noStrike" dirty="0" err="1">
                          <a:solidFill>
                            <a:srgbClr val="000000"/>
                          </a:solidFill>
                          <a:effectLst/>
                          <a:latin typeface="Microsoft YaHei" charset="0"/>
                        </a:rPr>
                        <a:t>数据库</a:t>
                      </a:r>
                      <a:br>
                        <a:rPr lang="en-US" sz="900" b="1" i="0" u="none" strike="noStrike" dirty="0">
                          <a:solidFill>
                            <a:srgbClr val="000000"/>
                          </a:solidFill>
                          <a:effectLst/>
                          <a:latin typeface="Microsoft YaHei" charset="0"/>
                        </a:rPr>
                      </a:br>
                      <a:r>
                        <a:rPr lang="en-US" sz="900" b="1" i="0" u="none" strike="noStrike" dirty="0">
                          <a:solidFill>
                            <a:srgbClr val="000000"/>
                          </a:solidFill>
                          <a:effectLst/>
                          <a:latin typeface="Microsoft YaHei" charset="0"/>
                        </a:rPr>
                        <a:t>Database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hMerge="1">
                  <a:txBody>
                    <a:bodyPr/>
                    <a:lstStyle/>
                    <a:p>
                      <a:endParaRPr lang="en-US"/>
                    </a:p>
                  </a:txBody>
                  <a:tcPr/>
                </a:tc>
                <a:tc>
                  <a:txBody>
                    <a:bodyPr/>
                    <a:lstStyle/>
                    <a:p>
                      <a:pPr algn="ctr" fontAlgn="ctr"/>
                      <a:r>
                        <a:rPr lang="en-US" sz="900" b="1" i="0" u="none" strike="noStrike">
                          <a:solidFill>
                            <a:srgbClr val="000000"/>
                          </a:solidFill>
                          <a:effectLst/>
                          <a:latin typeface="Microsoft YaHei" charset="0"/>
                        </a:rPr>
                        <a:t>数据类型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著录项</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Bibliography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专利家族</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Family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专利引用</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Citation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法律数据</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INPADOC 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法律过滤</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 filter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216109">
                <a:tc>
                  <a:txBody>
                    <a:bodyPr/>
                    <a:lstStyle/>
                    <a:p>
                      <a:pPr algn="ctr" fontAlgn="ctr"/>
                      <a:r>
                        <a:rPr lang="en-US" sz="900" b="0" i="0" u="none" strike="noStrike">
                          <a:solidFill>
                            <a:srgbClr val="000000"/>
                          </a:solidFill>
                          <a:effectLst/>
                          <a:latin typeface="Microsoft YaHei" charset="0"/>
                        </a:rPr>
                        <a:t>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dirty="0">
                          <a:solidFill>
                            <a:srgbClr val="000000"/>
                          </a:solidFill>
                          <a:effectLst/>
                          <a:latin typeface="Microsoft YaHei" charset="0"/>
                        </a:rPr>
                        <a:t>亚美尼亚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Armenia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6109">
                <a:tc>
                  <a:txBody>
                    <a:bodyPr/>
                    <a:lstStyle/>
                    <a:p>
                      <a:pPr algn="ctr" fontAlgn="ctr"/>
                      <a:r>
                        <a:rPr lang="en-US" sz="900" b="0" i="0" u="none" strike="noStrike">
                          <a:solidFill>
                            <a:srgbClr val="000000"/>
                          </a:solidFill>
                          <a:effectLst/>
                          <a:latin typeface="Microsoft YaHei" charset="0"/>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非洲地区知识产权组织</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ARIPO</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109">
                <a:tc>
                  <a:txBody>
                    <a:bodyPr/>
                    <a:lstStyle/>
                    <a:p>
                      <a:pPr algn="ctr" fontAlgn="ctr"/>
                      <a:r>
                        <a:rPr lang="en-US" sz="900" b="0" i="0" u="none" strike="noStrike">
                          <a:solidFill>
                            <a:srgbClr val="000000"/>
                          </a:solidFill>
                          <a:effectLst/>
                          <a:latin typeface="Microsoft YaHei" charset="0"/>
                        </a:rPr>
                        <a:t>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阿根廷</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Argentina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6109">
                <a:tc>
                  <a:txBody>
                    <a:bodyPr/>
                    <a:lstStyle/>
                    <a:p>
                      <a:pPr algn="ctr" fontAlgn="ctr"/>
                      <a:r>
                        <a:rPr lang="en-US" sz="900" b="0" i="0" u="none" strike="noStrike">
                          <a:solidFill>
                            <a:srgbClr val="000000"/>
                          </a:solidFill>
                          <a:effectLst/>
                          <a:latin typeface="Microsoft YaHei" charset="0"/>
                        </a:rPr>
                        <a:t>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icrosoft YaHei" charset="0"/>
                        </a:rPr>
                        <a:t>波黑</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Bosnia and Herzegovina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6109">
                <a:tc>
                  <a:txBody>
                    <a:bodyPr/>
                    <a:lstStyle/>
                    <a:p>
                      <a:pPr algn="ctr" fontAlgn="ctr"/>
                      <a:r>
                        <a:rPr lang="en-US" sz="900" b="0" i="0" u="none" strike="noStrike">
                          <a:solidFill>
                            <a:srgbClr val="000000"/>
                          </a:solidFill>
                          <a:effectLst/>
                          <a:latin typeface="Microsoft YaHei" charset="0"/>
                        </a:rPr>
                        <a:t>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比利时</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Belgium</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1862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6109">
                <a:tc>
                  <a:txBody>
                    <a:bodyPr/>
                    <a:lstStyle/>
                    <a:p>
                      <a:pPr algn="ctr" fontAlgn="ctr"/>
                      <a:r>
                        <a:rPr lang="en-US" sz="900" b="0" i="0" u="none" strike="noStrike">
                          <a:solidFill>
                            <a:srgbClr val="000000"/>
                          </a:solidFill>
                          <a:effectLst/>
                          <a:latin typeface="Microsoft YaHei" charset="0"/>
                        </a:rPr>
                        <a:t>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保加利亚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Bulgaria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6109">
                <a:tc>
                  <a:txBody>
                    <a:bodyPr/>
                    <a:lstStyle/>
                    <a:p>
                      <a:pPr algn="ctr" fontAlgn="ctr"/>
                      <a:r>
                        <a:rPr lang="en-US" sz="900" b="0" i="0" u="none" strike="noStrike">
                          <a:solidFill>
                            <a:srgbClr val="000000"/>
                          </a:solidFill>
                          <a:effectLst/>
                          <a:latin typeface="Microsoft YaHei" charset="0"/>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白俄罗斯</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Belarus</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6109">
                <a:tc>
                  <a:txBody>
                    <a:bodyPr/>
                    <a:lstStyle/>
                    <a:p>
                      <a:pPr algn="ctr" fontAlgn="ctr"/>
                      <a:r>
                        <a:rPr lang="en-US" sz="900" b="0" i="0" u="none" strike="noStrike">
                          <a:solidFill>
                            <a:srgbClr val="000000"/>
                          </a:solidFill>
                          <a:effectLst/>
                          <a:latin typeface="Microsoft YaHei" charset="0"/>
                        </a:rPr>
                        <a:t>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智利</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Chile</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6109">
                <a:tc>
                  <a:txBody>
                    <a:bodyPr/>
                    <a:lstStyle/>
                    <a:p>
                      <a:pPr algn="ctr" fontAlgn="ctr"/>
                      <a:r>
                        <a:rPr lang="en-US" sz="900" b="0" i="0" u="none" strike="noStrike">
                          <a:solidFill>
                            <a:srgbClr val="000000"/>
                          </a:solidFill>
                          <a:effectLst/>
                          <a:latin typeface="Microsoft YaHei" charset="0"/>
                        </a:rPr>
                        <a:t>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哥伦比亚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Colombia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6109">
                <a:tc>
                  <a:txBody>
                    <a:bodyPr/>
                    <a:lstStyle/>
                    <a:p>
                      <a:pPr algn="ctr" fontAlgn="ctr"/>
                      <a:r>
                        <a:rPr lang="en-US" sz="900" b="0" i="0" u="none" strike="noStrike">
                          <a:solidFill>
                            <a:srgbClr val="000000"/>
                          </a:solidFill>
                          <a:effectLst/>
                          <a:latin typeface="Microsoft YaHei" charset="0"/>
                        </a:rPr>
                        <a:t>10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哥斯达黎加</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CostaRica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6109">
                <a:tc>
                  <a:txBody>
                    <a:bodyPr/>
                    <a:lstStyle/>
                    <a:p>
                      <a:pPr algn="ctr" fontAlgn="ctr"/>
                      <a:r>
                        <a:rPr lang="en-US" sz="900" b="0" i="0" u="none" strike="noStrike">
                          <a:solidFill>
                            <a:srgbClr val="000000"/>
                          </a:solidFill>
                          <a:effectLst/>
                          <a:latin typeface="Microsoft YaHei" charset="0"/>
                        </a:rPr>
                        <a:t>11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捷克斯洛伐克</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CzechSlovak Rep.</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6109">
                <a:tc>
                  <a:txBody>
                    <a:bodyPr/>
                    <a:lstStyle/>
                    <a:p>
                      <a:pPr algn="ctr" fontAlgn="ctr"/>
                      <a:r>
                        <a:rPr lang="en-US" sz="900" b="0" i="0" u="none" strike="noStrike">
                          <a:solidFill>
                            <a:srgbClr val="000000"/>
                          </a:solidFill>
                          <a:effectLst/>
                          <a:latin typeface="Microsoft YaHei" charset="0"/>
                        </a:rPr>
                        <a:t>12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古巴</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Cuba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6109">
                <a:tc>
                  <a:txBody>
                    <a:bodyPr/>
                    <a:lstStyle/>
                    <a:p>
                      <a:pPr algn="ctr" fontAlgn="ctr"/>
                      <a:r>
                        <a:rPr lang="en-US" sz="900" b="0" i="0" u="none" strike="noStrike">
                          <a:solidFill>
                            <a:srgbClr val="000000"/>
                          </a:solidFill>
                          <a:effectLst/>
                          <a:latin typeface="Microsoft YaHei" charset="0"/>
                        </a:rPr>
                        <a:t>13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塞浦路斯</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Cyprus</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6109">
                <a:tc>
                  <a:txBody>
                    <a:bodyPr/>
                    <a:lstStyle/>
                    <a:p>
                      <a:pPr algn="ctr" fontAlgn="ctr"/>
                      <a:r>
                        <a:rPr lang="en-US" sz="900" b="0" i="0" u="none" strike="noStrike">
                          <a:solidFill>
                            <a:srgbClr val="000000"/>
                          </a:solidFill>
                          <a:effectLst/>
                          <a:latin typeface="Microsoft YaHei" charset="0"/>
                        </a:rPr>
                        <a:t>14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捷克斯洛伐克</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Czech Rep.</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6109">
                <a:tc>
                  <a:txBody>
                    <a:bodyPr/>
                    <a:lstStyle/>
                    <a:p>
                      <a:pPr algn="ctr" fontAlgn="ctr"/>
                      <a:r>
                        <a:rPr lang="en-US" sz="900" b="0" i="0" u="none" strike="noStrike">
                          <a:solidFill>
                            <a:srgbClr val="000000"/>
                          </a:solidFill>
                          <a:effectLst/>
                          <a:latin typeface="Microsoft YaHei" charset="0"/>
                        </a:rPr>
                        <a:t>15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DO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多米尼加</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Dominica Rep.</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6109">
                <a:tc>
                  <a:txBody>
                    <a:bodyPr/>
                    <a:lstStyle/>
                    <a:p>
                      <a:pPr algn="ctr" fontAlgn="ctr"/>
                      <a:r>
                        <a:rPr lang="en-US" sz="900" b="0" i="0" u="none" strike="noStrike">
                          <a:solidFill>
                            <a:srgbClr val="000000"/>
                          </a:solidFill>
                          <a:effectLst/>
                          <a:latin typeface="Microsoft YaHei" charset="0"/>
                        </a:rPr>
                        <a:t>16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DZ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阿尔及利亚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Algeria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6109">
                <a:tc>
                  <a:txBody>
                    <a:bodyPr/>
                    <a:lstStyle/>
                    <a:p>
                      <a:pPr algn="ctr" fontAlgn="ctr"/>
                      <a:r>
                        <a:rPr lang="en-US" sz="900" b="0" i="0" u="none" strike="noStrike">
                          <a:solidFill>
                            <a:srgbClr val="000000"/>
                          </a:solidFill>
                          <a:effectLst/>
                          <a:latin typeface="Microsoft YaHei" charset="0"/>
                        </a:rPr>
                        <a:t>17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欧亚专利局</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EAPO</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6109">
                <a:tc>
                  <a:txBody>
                    <a:bodyPr/>
                    <a:lstStyle/>
                    <a:p>
                      <a:pPr algn="ctr" fontAlgn="ctr"/>
                      <a:r>
                        <a:rPr lang="en-US" sz="900" b="0" i="0" u="none" strike="noStrike">
                          <a:solidFill>
                            <a:srgbClr val="000000"/>
                          </a:solidFill>
                          <a:effectLst/>
                          <a:latin typeface="Microsoft YaHei" charset="0"/>
                        </a:rPr>
                        <a:t>18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厄瓜多尔</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Ecuador</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6109">
                <a:tc>
                  <a:txBody>
                    <a:bodyPr/>
                    <a:lstStyle/>
                    <a:p>
                      <a:pPr algn="ctr" fontAlgn="ctr"/>
                      <a:r>
                        <a:rPr lang="en-US" sz="900" b="0" i="0" u="none" strike="noStrike">
                          <a:solidFill>
                            <a:srgbClr val="000000"/>
                          </a:solidFill>
                          <a:effectLst/>
                          <a:latin typeface="Microsoft YaHei" charset="0"/>
                        </a:rPr>
                        <a:t>19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爱沙尼亚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Estonia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6109">
                <a:tc>
                  <a:txBody>
                    <a:bodyPr/>
                    <a:lstStyle/>
                    <a:p>
                      <a:pPr algn="ctr" fontAlgn="ctr"/>
                      <a:r>
                        <a:rPr lang="en-US" sz="900" b="0" i="0" u="none" strike="noStrike">
                          <a:solidFill>
                            <a:srgbClr val="000000"/>
                          </a:solidFill>
                          <a:effectLst/>
                          <a:latin typeface="Microsoft YaHei" charset="0"/>
                        </a:rPr>
                        <a:t>20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埃及</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Egypt</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6109">
                <a:tc>
                  <a:txBody>
                    <a:bodyPr/>
                    <a:lstStyle/>
                    <a:p>
                      <a:pPr algn="ctr" fontAlgn="ctr"/>
                      <a:r>
                        <a:rPr lang="en-US" sz="900" b="0" i="0" u="none" strike="noStrike">
                          <a:solidFill>
                            <a:srgbClr val="000000"/>
                          </a:solidFill>
                          <a:effectLst/>
                          <a:latin typeface="Microsoft YaHei" charset="0"/>
                        </a:rPr>
                        <a:t>21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GCC</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GCC</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16109">
                <a:tc>
                  <a:txBody>
                    <a:bodyPr/>
                    <a:lstStyle/>
                    <a:p>
                      <a:pPr algn="ctr" fontAlgn="ctr"/>
                      <a:r>
                        <a:rPr lang="en-US" sz="900" b="0" i="0" u="none" strike="noStrike">
                          <a:solidFill>
                            <a:srgbClr val="000000"/>
                          </a:solidFill>
                          <a:effectLst/>
                          <a:latin typeface="Microsoft YaHei" charset="0"/>
                        </a:rPr>
                        <a:t>22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格鲁吉亚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Georgia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16109">
                <a:tc>
                  <a:txBody>
                    <a:bodyPr/>
                    <a:lstStyle/>
                    <a:p>
                      <a:pPr algn="ctr" fontAlgn="ctr"/>
                      <a:r>
                        <a:rPr lang="en-US" sz="900" b="0" i="0" u="none" strike="noStrike">
                          <a:solidFill>
                            <a:srgbClr val="000000"/>
                          </a:solidFill>
                          <a:effectLst/>
                          <a:latin typeface="Microsoft YaHei" charset="0"/>
                        </a:rPr>
                        <a:t>23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希腊</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Greece</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216109">
                <a:tc>
                  <a:txBody>
                    <a:bodyPr/>
                    <a:lstStyle/>
                    <a:p>
                      <a:pPr algn="ctr" fontAlgn="ctr"/>
                      <a:r>
                        <a:rPr lang="en-US" sz="900" b="0" i="0" u="none" strike="noStrike">
                          <a:solidFill>
                            <a:srgbClr val="000000"/>
                          </a:solidFill>
                          <a:effectLst/>
                          <a:latin typeface="Microsoft YaHei" charset="0"/>
                        </a:rPr>
                        <a:t>24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危地马拉</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Guatemala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824003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6C8EA4C-6BCC-4309-90FC-33F4813F2ED0}"/>
              </a:ext>
            </a:extLst>
          </p:cNvPr>
          <p:cNvSpPr/>
          <p:nvPr/>
        </p:nvSpPr>
        <p:spPr>
          <a:xfrm>
            <a:off x="350520" y="29452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专利其他国家数据</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2</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graphicFrame>
        <p:nvGraphicFramePr>
          <p:cNvPr id="3" name="Table 1">
            <a:extLst>
              <a:ext uri="{FF2B5EF4-FFF2-40B4-BE49-F238E27FC236}">
                <a16:creationId xmlns:a16="http://schemas.microsoft.com/office/drawing/2014/main" id="{79DDF8D1-DD79-4D75-AECC-61B6BD319051}"/>
              </a:ext>
            </a:extLst>
          </p:cNvPr>
          <p:cNvGraphicFramePr>
            <a:graphicFrameLocks noGrp="1"/>
          </p:cNvGraphicFramePr>
          <p:nvPr>
            <p:extLst>
              <p:ext uri="{D42A27DB-BD31-4B8C-83A1-F6EECF244321}">
                <p14:modId xmlns:p14="http://schemas.microsoft.com/office/powerpoint/2010/main" val="2549307918"/>
              </p:ext>
            </p:extLst>
          </p:nvPr>
        </p:nvGraphicFramePr>
        <p:xfrm>
          <a:off x="593787" y="959823"/>
          <a:ext cx="11411108" cy="5748805"/>
        </p:xfrm>
        <a:graphic>
          <a:graphicData uri="http://schemas.openxmlformats.org/drawingml/2006/table">
            <a:tbl>
              <a:tblPr/>
              <a:tblGrid>
                <a:gridCol w="377227">
                  <a:extLst>
                    <a:ext uri="{9D8B030D-6E8A-4147-A177-3AD203B41FA5}">
                      <a16:colId xmlns:a16="http://schemas.microsoft.com/office/drawing/2014/main" val="20000"/>
                    </a:ext>
                  </a:extLst>
                </a:gridCol>
                <a:gridCol w="618234">
                  <a:extLst>
                    <a:ext uri="{9D8B030D-6E8A-4147-A177-3AD203B41FA5}">
                      <a16:colId xmlns:a16="http://schemas.microsoft.com/office/drawing/2014/main" val="20001"/>
                    </a:ext>
                  </a:extLst>
                </a:gridCol>
                <a:gridCol w="1498429">
                  <a:extLst>
                    <a:ext uri="{9D8B030D-6E8A-4147-A177-3AD203B41FA5}">
                      <a16:colId xmlns:a16="http://schemas.microsoft.com/office/drawing/2014/main" val="20002"/>
                    </a:ext>
                  </a:extLst>
                </a:gridCol>
                <a:gridCol w="1707998">
                  <a:extLst>
                    <a:ext uri="{9D8B030D-6E8A-4147-A177-3AD203B41FA5}">
                      <a16:colId xmlns:a16="http://schemas.microsoft.com/office/drawing/2014/main" val="20003"/>
                    </a:ext>
                  </a:extLst>
                </a:gridCol>
                <a:gridCol w="2169052">
                  <a:extLst>
                    <a:ext uri="{9D8B030D-6E8A-4147-A177-3AD203B41FA5}">
                      <a16:colId xmlns:a16="http://schemas.microsoft.com/office/drawing/2014/main" val="20004"/>
                    </a:ext>
                  </a:extLst>
                </a:gridCol>
                <a:gridCol w="1330772">
                  <a:extLst>
                    <a:ext uri="{9D8B030D-6E8A-4147-A177-3AD203B41FA5}">
                      <a16:colId xmlns:a16="http://schemas.microsoft.com/office/drawing/2014/main" val="20005"/>
                    </a:ext>
                  </a:extLst>
                </a:gridCol>
                <a:gridCol w="911631">
                  <a:extLst>
                    <a:ext uri="{9D8B030D-6E8A-4147-A177-3AD203B41FA5}">
                      <a16:colId xmlns:a16="http://schemas.microsoft.com/office/drawing/2014/main" val="20006"/>
                    </a:ext>
                  </a:extLst>
                </a:gridCol>
                <a:gridCol w="911631">
                  <a:extLst>
                    <a:ext uri="{9D8B030D-6E8A-4147-A177-3AD203B41FA5}">
                      <a16:colId xmlns:a16="http://schemas.microsoft.com/office/drawing/2014/main" val="20007"/>
                    </a:ext>
                  </a:extLst>
                </a:gridCol>
                <a:gridCol w="974503">
                  <a:extLst>
                    <a:ext uri="{9D8B030D-6E8A-4147-A177-3AD203B41FA5}">
                      <a16:colId xmlns:a16="http://schemas.microsoft.com/office/drawing/2014/main" val="20008"/>
                    </a:ext>
                  </a:extLst>
                </a:gridCol>
                <a:gridCol w="911631">
                  <a:extLst>
                    <a:ext uri="{9D8B030D-6E8A-4147-A177-3AD203B41FA5}">
                      <a16:colId xmlns:a16="http://schemas.microsoft.com/office/drawing/2014/main" val="20009"/>
                    </a:ext>
                  </a:extLst>
                </a:gridCol>
              </a:tblGrid>
              <a:tr h="497492">
                <a:tc>
                  <a:txBody>
                    <a:bodyPr/>
                    <a:lstStyle/>
                    <a:p>
                      <a:pPr algn="ctr" fontAlgn="ctr"/>
                      <a:r>
                        <a:rPr lang="ja-JP" altLang="en-US" sz="900" b="1" i="0" u="none" strike="noStrike" dirty="0">
                          <a:solidFill>
                            <a:srgbClr val="000000"/>
                          </a:solidFill>
                          <a:effectLst/>
                          <a:latin typeface="Microsoft YaHei" charset="0"/>
                        </a:rPr>
                        <a:t>序号</a:t>
                      </a:r>
                      <a:br>
                        <a:rPr lang="ja-JP" altLang="en-US" sz="900" b="1" i="0" u="none" strike="noStrike" dirty="0">
                          <a:solidFill>
                            <a:srgbClr val="000000"/>
                          </a:solidFill>
                          <a:effectLst/>
                          <a:latin typeface="Microsoft YaHei" charset="0"/>
                        </a:rPr>
                      </a:br>
                      <a:r>
                        <a:rPr lang="en-US" altLang="ja-JP" sz="900" b="1" i="0" u="none" strike="noStrike" dirty="0">
                          <a:solidFill>
                            <a:srgbClr val="000000"/>
                          </a:solidFill>
                          <a:effectLst/>
                          <a:latin typeface="Microsoft YaHei" charset="0"/>
                        </a:rPr>
                        <a:t>No.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a:txBody>
                    <a:bodyPr/>
                    <a:lstStyle/>
                    <a:p>
                      <a:pPr algn="ctr" fontAlgn="ctr"/>
                      <a:r>
                        <a:rPr lang="en-US" sz="900" b="1" i="0" u="none" strike="noStrike" dirty="0">
                          <a:solidFill>
                            <a:srgbClr val="000000"/>
                          </a:solidFill>
                          <a:effectLst/>
                          <a:latin typeface="Microsoft YaHei" charset="0"/>
                        </a:rPr>
                        <a:t>专利局</a:t>
                      </a:r>
                      <a:br>
                        <a:rPr lang="en-US" sz="900" b="1" i="0" u="none" strike="noStrike" dirty="0">
                          <a:solidFill>
                            <a:srgbClr val="000000"/>
                          </a:solidFill>
                          <a:effectLst/>
                          <a:latin typeface="Microsoft YaHei" charset="0"/>
                        </a:rPr>
                      </a:br>
                      <a:r>
                        <a:rPr lang="en-US" sz="900" b="1" i="0" u="none" strike="noStrike" dirty="0" err="1">
                          <a:solidFill>
                            <a:srgbClr val="000000"/>
                          </a:solidFill>
                          <a:effectLst/>
                          <a:latin typeface="Microsoft YaHei" charset="0"/>
                        </a:rPr>
                        <a:t>Abbrv</a:t>
                      </a:r>
                      <a:r>
                        <a:rPr lang="en-US" sz="900" b="1"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gridSpan="2">
                  <a:txBody>
                    <a:bodyPr/>
                    <a:lstStyle/>
                    <a:p>
                      <a:pPr algn="ctr" fontAlgn="ctr"/>
                      <a:r>
                        <a:rPr lang="en-US" sz="900" b="1" i="0" u="none" strike="noStrike" dirty="0">
                          <a:solidFill>
                            <a:srgbClr val="000000"/>
                          </a:solidFill>
                          <a:effectLst/>
                          <a:latin typeface="Microsoft YaHei" charset="0"/>
                        </a:rPr>
                        <a:t>数据库</a:t>
                      </a:r>
                      <a:br>
                        <a:rPr lang="en-US" sz="900" b="1" i="0" u="none" strike="noStrike" dirty="0">
                          <a:solidFill>
                            <a:srgbClr val="000000"/>
                          </a:solidFill>
                          <a:effectLst/>
                          <a:latin typeface="Microsoft YaHei" charset="0"/>
                        </a:rPr>
                      </a:br>
                      <a:r>
                        <a:rPr lang="en-US" sz="900" b="1" i="0" u="none" strike="noStrike" dirty="0">
                          <a:solidFill>
                            <a:srgbClr val="000000"/>
                          </a:solidFill>
                          <a:effectLst/>
                          <a:latin typeface="Microsoft YaHei" charset="0"/>
                        </a:rPr>
                        <a:t>Database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hMerge="1">
                  <a:txBody>
                    <a:bodyPr/>
                    <a:lstStyle/>
                    <a:p>
                      <a:endParaRPr lang="en-US"/>
                    </a:p>
                  </a:txBody>
                  <a:tcPr/>
                </a:tc>
                <a:tc>
                  <a:txBody>
                    <a:bodyPr/>
                    <a:lstStyle/>
                    <a:p>
                      <a:pPr algn="ctr" fontAlgn="ctr"/>
                      <a:r>
                        <a:rPr lang="en-US" sz="900" b="1" i="0" u="none" strike="noStrike">
                          <a:solidFill>
                            <a:srgbClr val="000000"/>
                          </a:solidFill>
                          <a:effectLst/>
                          <a:latin typeface="Microsoft YaHei" charset="0"/>
                        </a:rPr>
                        <a:t>数据类型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 Type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著录项</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Bibliography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专利家族</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Family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专利引用</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Citation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法律数据</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INPADOC legal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法律过滤</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 filter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221108">
                <a:tc>
                  <a:txBody>
                    <a:bodyPr/>
                    <a:lstStyle/>
                    <a:p>
                      <a:pPr algn="ctr" fontAlgn="ctr"/>
                      <a:r>
                        <a:rPr lang="en-US" sz="900" b="0" i="0" u="none" strike="noStrike">
                          <a:solidFill>
                            <a:srgbClr val="000000"/>
                          </a:solidFill>
                          <a:effectLst/>
                          <a:latin typeface="Microsoft YaHei" charset="0"/>
                        </a:rPr>
                        <a:t>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HN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洪都拉斯</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Honduras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1108">
                <a:tc>
                  <a:txBody>
                    <a:bodyPr/>
                    <a:lstStyle/>
                    <a:p>
                      <a:pPr algn="ctr" fontAlgn="ctr"/>
                      <a:r>
                        <a:rPr lang="en-US" sz="900" b="0" i="0" u="none" strike="noStrike">
                          <a:solidFill>
                            <a:srgbClr val="000000"/>
                          </a:solidFill>
                          <a:effectLst/>
                          <a:latin typeface="Microsoft YaHei" charset="0"/>
                        </a:rPr>
                        <a:t>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HR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克罗地亚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Croatia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21108">
                <a:tc>
                  <a:txBody>
                    <a:bodyPr/>
                    <a:lstStyle/>
                    <a:p>
                      <a:pPr algn="ctr" fontAlgn="ctr"/>
                      <a:r>
                        <a:rPr lang="en-US" sz="900" b="0" i="0" u="none" strike="noStrike">
                          <a:solidFill>
                            <a:srgbClr val="000000"/>
                          </a:solidFill>
                          <a:effectLst/>
                          <a:latin typeface="Microsoft YaHei" charset="0"/>
                        </a:rPr>
                        <a:t>27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HU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匈牙利</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Hungary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Appl./Patent/Utility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1913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21108">
                <a:tc>
                  <a:txBody>
                    <a:bodyPr/>
                    <a:lstStyle/>
                    <a:p>
                      <a:pPr algn="ctr" fontAlgn="ctr"/>
                      <a:r>
                        <a:rPr lang="en-US" sz="900" b="0" i="0" u="none" strike="noStrike">
                          <a:solidFill>
                            <a:srgbClr val="000000"/>
                          </a:solidFill>
                          <a:effectLst/>
                          <a:latin typeface="Microsoft YaHei" charset="0"/>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印度尼西亚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Indonesia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1991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21108">
                <a:tc>
                  <a:txBody>
                    <a:bodyPr/>
                    <a:lstStyle/>
                    <a:p>
                      <a:pPr algn="ctr" fontAlgn="ctr"/>
                      <a:r>
                        <a:rPr lang="en-US" sz="900" b="0" i="0" u="none" strike="noStrike">
                          <a:solidFill>
                            <a:srgbClr val="000000"/>
                          </a:solidFill>
                          <a:effectLst/>
                          <a:latin typeface="Microsoft YaHei" charset="0"/>
                        </a:rPr>
                        <a:t>29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冰岛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Iceland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1925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21108">
                <a:tc>
                  <a:txBody>
                    <a:bodyPr/>
                    <a:lstStyle/>
                    <a:p>
                      <a:pPr algn="ctr" fontAlgn="ctr"/>
                      <a:r>
                        <a:rPr lang="en-US" sz="900" b="0" i="0" u="none" strike="noStrike">
                          <a:solidFill>
                            <a:srgbClr val="000000"/>
                          </a:solidFill>
                          <a:effectLst/>
                          <a:latin typeface="Microsoft YaHei" charset="0"/>
                        </a:rPr>
                        <a:t>30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JO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约旦</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Jordan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21108">
                <a:tc>
                  <a:txBody>
                    <a:bodyPr/>
                    <a:lstStyle/>
                    <a:p>
                      <a:pPr algn="ctr" fontAlgn="ctr"/>
                      <a:r>
                        <a:rPr lang="en-US" sz="900" b="0" i="0" u="none" strike="noStrike">
                          <a:solidFill>
                            <a:srgbClr val="000000"/>
                          </a:solidFill>
                          <a:effectLst/>
                          <a:latin typeface="Microsoft YaHei" charset="0"/>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KE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肯尼亚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Kenya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21108">
                <a:tc>
                  <a:txBody>
                    <a:bodyPr/>
                    <a:lstStyle/>
                    <a:p>
                      <a:pPr algn="ctr" fontAlgn="ctr"/>
                      <a:r>
                        <a:rPr lang="en-US" sz="900" b="0" i="0" u="none" strike="noStrike">
                          <a:solidFill>
                            <a:srgbClr val="000000"/>
                          </a:solidFill>
                          <a:effectLst/>
                          <a:latin typeface="Microsoft YaHei" charset="0"/>
                        </a:rPr>
                        <a:t>32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KG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吉尔吉吉斯坦</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Kyrgyzstan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21108">
                <a:tc>
                  <a:txBody>
                    <a:bodyPr/>
                    <a:lstStyle/>
                    <a:p>
                      <a:pPr algn="ctr" fontAlgn="ctr"/>
                      <a:r>
                        <a:rPr lang="en-US" sz="900" b="0" i="0" u="none" strike="noStrike">
                          <a:solidFill>
                            <a:srgbClr val="000000"/>
                          </a:solidFill>
                          <a:effectLst/>
                          <a:latin typeface="Microsoft YaHei" charset="0"/>
                        </a:rPr>
                        <a:t>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KZ</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哈萨克斯坦</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Kazakstan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21108">
                <a:tc>
                  <a:txBody>
                    <a:bodyPr/>
                    <a:lstStyle/>
                    <a:p>
                      <a:pPr algn="ctr" fontAlgn="ctr"/>
                      <a:r>
                        <a:rPr lang="en-US" sz="900" b="0" i="0" u="none" strike="noStrike">
                          <a:solidFill>
                            <a:srgbClr val="000000"/>
                          </a:solidFill>
                          <a:effectLst/>
                          <a:latin typeface="Microsoft YaHei" charset="0"/>
                        </a:rPr>
                        <a:t>34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LT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icrosoft YaHei" charset="0"/>
                        </a:rPr>
                        <a:t>立陶宛</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Lithuania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21108">
                <a:tc>
                  <a:txBody>
                    <a:bodyPr/>
                    <a:lstStyle/>
                    <a:p>
                      <a:pPr algn="ctr" fontAlgn="ctr"/>
                      <a:r>
                        <a:rPr lang="en-US" sz="900" b="0" i="0" u="none" strike="noStrike">
                          <a:solidFill>
                            <a:srgbClr val="000000"/>
                          </a:solidFill>
                          <a:effectLst/>
                          <a:latin typeface="Microsoft YaHei" charset="0"/>
                        </a:rPr>
                        <a:t>35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LU</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卢森堡</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Luxembourg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1933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21108">
                <a:tc>
                  <a:txBody>
                    <a:bodyPr/>
                    <a:lstStyle/>
                    <a:p>
                      <a:pPr algn="ctr" fontAlgn="ctr"/>
                      <a:r>
                        <a:rPr lang="en-US" sz="900" b="0" i="0" u="none" strike="noStrike">
                          <a:solidFill>
                            <a:srgbClr val="000000"/>
                          </a:solidFill>
                          <a:effectLst/>
                          <a:latin typeface="Microsoft YaHei" charset="0"/>
                        </a:rPr>
                        <a:t>36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LV</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拉脱维亚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Latvia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21108">
                <a:tc>
                  <a:txBody>
                    <a:bodyPr/>
                    <a:lstStyle/>
                    <a:p>
                      <a:pPr algn="ctr" fontAlgn="ctr"/>
                      <a:r>
                        <a:rPr lang="en-US" sz="900" b="0" i="0" u="none" strike="noStrike">
                          <a:solidFill>
                            <a:srgbClr val="000000"/>
                          </a:solidFill>
                          <a:effectLst/>
                          <a:latin typeface="Microsoft YaHei" charset="0"/>
                        </a:rPr>
                        <a:t>37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TW" altLang="en-US" sz="900" b="0" i="0" u="none" strike="noStrike">
                          <a:solidFill>
                            <a:srgbClr val="000000"/>
                          </a:solidFill>
                          <a:effectLst/>
                          <a:latin typeface="Microsoft YaHei" charset="0"/>
                        </a:rPr>
                        <a:t>摩洛哥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Morocco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21108">
                <a:tc>
                  <a:txBody>
                    <a:bodyPr/>
                    <a:lstStyle/>
                    <a:p>
                      <a:pPr algn="ctr" fontAlgn="ctr"/>
                      <a:r>
                        <a:rPr lang="en-US" sz="900" b="0" i="0" u="none" strike="noStrike">
                          <a:solidFill>
                            <a:srgbClr val="000000"/>
                          </a:solidFill>
                          <a:effectLst/>
                          <a:latin typeface="Microsoft YaHei" charset="0"/>
                        </a:rPr>
                        <a:t>38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MC</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摩纳哥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Monaco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1958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21108">
                <a:tc>
                  <a:txBody>
                    <a:bodyPr/>
                    <a:lstStyle/>
                    <a:p>
                      <a:pPr algn="ctr" fontAlgn="ctr"/>
                      <a:r>
                        <a:rPr lang="en-US" sz="900" b="0" i="0" u="none" strike="noStrike">
                          <a:solidFill>
                            <a:srgbClr val="000000"/>
                          </a:solidFill>
                          <a:effectLst/>
                          <a:latin typeface="Microsoft YaHei" charset="0"/>
                        </a:rPr>
                        <a:t>39</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MD</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摩尔多瓦</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Moldova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1994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21108">
                <a:tc>
                  <a:txBody>
                    <a:bodyPr/>
                    <a:lstStyle/>
                    <a:p>
                      <a:pPr algn="ctr" fontAlgn="ctr"/>
                      <a:r>
                        <a:rPr lang="en-US" sz="900" b="0" i="0" u="none" strike="noStrike">
                          <a:solidFill>
                            <a:srgbClr val="000000"/>
                          </a:solidFill>
                          <a:effectLst/>
                          <a:latin typeface="Microsoft YaHei" charset="0"/>
                        </a:rPr>
                        <a:t>40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黑山共和国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Montenegro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386937">
                <a:tc>
                  <a:txBody>
                    <a:bodyPr/>
                    <a:lstStyle/>
                    <a:p>
                      <a:pPr algn="ctr" fontAlgn="ctr"/>
                      <a:r>
                        <a:rPr lang="en-US" sz="900" b="0" i="0" u="none" strike="noStrike">
                          <a:solidFill>
                            <a:srgbClr val="000000"/>
                          </a:solidFill>
                          <a:effectLst/>
                          <a:latin typeface="Microsoft YaHei" charset="0"/>
                        </a:rPr>
                        <a:t>41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MK</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前南斯拉夫马其顿共和国</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The former Yugoslav Republic of Macedonia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2016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21108">
                <a:tc>
                  <a:txBody>
                    <a:bodyPr/>
                    <a:lstStyle/>
                    <a:p>
                      <a:pPr algn="ctr" fontAlgn="ctr"/>
                      <a:r>
                        <a:rPr lang="en-US" sz="900" b="0" i="0" u="none" strike="noStrike">
                          <a:solidFill>
                            <a:srgbClr val="000000"/>
                          </a:solidFill>
                          <a:effectLst/>
                          <a:latin typeface="Microsoft YaHei" charset="0"/>
                        </a:rPr>
                        <a:t>42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蒙古</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Mongolia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21108">
                <a:tc>
                  <a:txBody>
                    <a:bodyPr/>
                    <a:lstStyle/>
                    <a:p>
                      <a:pPr algn="ctr" fontAlgn="ctr"/>
                      <a:r>
                        <a:rPr lang="en-US" sz="900" b="0" i="0" u="none" strike="noStrike">
                          <a:solidFill>
                            <a:srgbClr val="000000"/>
                          </a:solidFill>
                          <a:effectLst/>
                          <a:latin typeface="Microsoft YaHei" charset="0"/>
                        </a:rPr>
                        <a:t>43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马耳他</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Malta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1926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r h="221108">
                <a:tc>
                  <a:txBody>
                    <a:bodyPr/>
                    <a:lstStyle/>
                    <a:p>
                      <a:pPr algn="ctr" fontAlgn="ctr"/>
                      <a:r>
                        <a:rPr lang="en-US" sz="900" b="0" i="0" u="none" strike="noStrike">
                          <a:solidFill>
                            <a:srgbClr val="000000"/>
                          </a:solidFill>
                          <a:effectLst/>
                          <a:latin typeface="Microsoft YaHei" charset="0"/>
                        </a:rPr>
                        <a:t>44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MW</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马拉维</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Malawi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221108">
                <a:tc>
                  <a:txBody>
                    <a:bodyPr/>
                    <a:lstStyle/>
                    <a:p>
                      <a:pPr algn="ctr" fontAlgn="ctr"/>
                      <a:r>
                        <a:rPr lang="en-US" sz="900" b="0" i="0" u="none" strike="noStrike">
                          <a:solidFill>
                            <a:srgbClr val="000000"/>
                          </a:solidFill>
                          <a:effectLst/>
                          <a:latin typeface="Microsoft YaHei" charset="0"/>
                        </a:rPr>
                        <a:t>45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MX</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墨西哥</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Mexico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Appl./Patent/Design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1"/>
                  </a:ext>
                </a:extLst>
              </a:tr>
              <a:tr h="221108">
                <a:tc>
                  <a:txBody>
                    <a:bodyPr/>
                    <a:lstStyle/>
                    <a:p>
                      <a:pPr algn="ctr" fontAlgn="ctr"/>
                      <a:r>
                        <a:rPr lang="en-US" sz="900" b="0" i="0" u="none" strike="noStrike">
                          <a:solidFill>
                            <a:srgbClr val="000000"/>
                          </a:solidFill>
                          <a:effectLst/>
                          <a:latin typeface="Microsoft YaHei" charset="0"/>
                        </a:rPr>
                        <a:t>46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马来西亚</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Malaysia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1953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2"/>
                  </a:ext>
                </a:extLst>
              </a:tr>
              <a:tr h="221108">
                <a:tc>
                  <a:txBody>
                    <a:bodyPr/>
                    <a:lstStyle/>
                    <a:p>
                      <a:pPr algn="ctr" fontAlgn="ctr"/>
                      <a:r>
                        <a:rPr lang="en-US" sz="900" b="0" i="0" u="none" strike="noStrike">
                          <a:solidFill>
                            <a:srgbClr val="000000"/>
                          </a:solidFill>
                          <a:effectLst/>
                          <a:latin typeface="Microsoft YaHei" charset="0"/>
                        </a:rPr>
                        <a:t>47</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NI</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尼加拉瓜</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Nicaragua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33633537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993D10-401D-4893-8BE1-A985698C472C}"/>
              </a:ext>
            </a:extLst>
          </p:cNvPr>
          <p:cNvGraphicFramePr>
            <a:graphicFrameLocks noGrp="1"/>
          </p:cNvGraphicFramePr>
          <p:nvPr>
            <p:extLst>
              <p:ext uri="{D42A27DB-BD31-4B8C-83A1-F6EECF244321}">
                <p14:modId xmlns:p14="http://schemas.microsoft.com/office/powerpoint/2010/main" val="3509257493"/>
              </p:ext>
            </p:extLst>
          </p:nvPr>
        </p:nvGraphicFramePr>
        <p:xfrm>
          <a:off x="599035" y="947638"/>
          <a:ext cx="11414912" cy="5751929"/>
        </p:xfrm>
        <a:graphic>
          <a:graphicData uri="http://schemas.openxmlformats.org/drawingml/2006/table">
            <a:tbl>
              <a:tblPr/>
              <a:tblGrid>
                <a:gridCol w="377352">
                  <a:extLst>
                    <a:ext uri="{9D8B030D-6E8A-4147-A177-3AD203B41FA5}">
                      <a16:colId xmlns:a16="http://schemas.microsoft.com/office/drawing/2014/main" val="20000"/>
                    </a:ext>
                  </a:extLst>
                </a:gridCol>
                <a:gridCol w="618439">
                  <a:extLst>
                    <a:ext uri="{9D8B030D-6E8A-4147-A177-3AD203B41FA5}">
                      <a16:colId xmlns:a16="http://schemas.microsoft.com/office/drawing/2014/main" val="20001"/>
                    </a:ext>
                  </a:extLst>
                </a:gridCol>
                <a:gridCol w="1498929">
                  <a:extLst>
                    <a:ext uri="{9D8B030D-6E8A-4147-A177-3AD203B41FA5}">
                      <a16:colId xmlns:a16="http://schemas.microsoft.com/office/drawing/2014/main" val="20002"/>
                    </a:ext>
                  </a:extLst>
                </a:gridCol>
                <a:gridCol w="1708568">
                  <a:extLst>
                    <a:ext uri="{9D8B030D-6E8A-4147-A177-3AD203B41FA5}">
                      <a16:colId xmlns:a16="http://schemas.microsoft.com/office/drawing/2014/main" val="20003"/>
                    </a:ext>
                  </a:extLst>
                </a:gridCol>
                <a:gridCol w="2169777">
                  <a:extLst>
                    <a:ext uri="{9D8B030D-6E8A-4147-A177-3AD203B41FA5}">
                      <a16:colId xmlns:a16="http://schemas.microsoft.com/office/drawing/2014/main" val="20004"/>
                    </a:ext>
                  </a:extLst>
                </a:gridCol>
                <a:gridCol w="1331216">
                  <a:extLst>
                    <a:ext uri="{9D8B030D-6E8A-4147-A177-3AD203B41FA5}">
                      <a16:colId xmlns:a16="http://schemas.microsoft.com/office/drawing/2014/main" val="20005"/>
                    </a:ext>
                  </a:extLst>
                </a:gridCol>
                <a:gridCol w="911935">
                  <a:extLst>
                    <a:ext uri="{9D8B030D-6E8A-4147-A177-3AD203B41FA5}">
                      <a16:colId xmlns:a16="http://schemas.microsoft.com/office/drawing/2014/main" val="20006"/>
                    </a:ext>
                  </a:extLst>
                </a:gridCol>
                <a:gridCol w="911935">
                  <a:extLst>
                    <a:ext uri="{9D8B030D-6E8A-4147-A177-3AD203B41FA5}">
                      <a16:colId xmlns:a16="http://schemas.microsoft.com/office/drawing/2014/main" val="20007"/>
                    </a:ext>
                  </a:extLst>
                </a:gridCol>
                <a:gridCol w="974826">
                  <a:extLst>
                    <a:ext uri="{9D8B030D-6E8A-4147-A177-3AD203B41FA5}">
                      <a16:colId xmlns:a16="http://schemas.microsoft.com/office/drawing/2014/main" val="20008"/>
                    </a:ext>
                  </a:extLst>
                </a:gridCol>
                <a:gridCol w="911935">
                  <a:extLst>
                    <a:ext uri="{9D8B030D-6E8A-4147-A177-3AD203B41FA5}">
                      <a16:colId xmlns:a16="http://schemas.microsoft.com/office/drawing/2014/main" val="20009"/>
                    </a:ext>
                  </a:extLst>
                </a:gridCol>
              </a:tblGrid>
              <a:tr h="474929">
                <a:tc>
                  <a:txBody>
                    <a:bodyPr/>
                    <a:lstStyle/>
                    <a:p>
                      <a:pPr algn="ctr" fontAlgn="ctr"/>
                      <a:r>
                        <a:rPr lang="ja-JP" altLang="en-US" sz="900" b="1" i="0" u="none" strike="noStrike" dirty="0">
                          <a:solidFill>
                            <a:srgbClr val="000000"/>
                          </a:solidFill>
                          <a:effectLst/>
                          <a:latin typeface="Microsoft YaHei" charset="0"/>
                        </a:rPr>
                        <a:t>序号</a:t>
                      </a:r>
                      <a:br>
                        <a:rPr lang="ja-JP" altLang="en-US" sz="900" b="1" i="0" u="none" strike="noStrike" dirty="0">
                          <a:solidFill>
                            <a:srgbClr val="000000"/>
                          </a:solidFill>
                          <a:effectLst/>
                          <a:latin typeface="Microsoft YaHei" charset="0"/>
                        </a:rPr>
                      </a:br>
                      <a:r>
                        <a:rPr lang="en-US" altLang="ja-JP" sz="900" b="1" i="0" u="none" strike="noStrike" dirty="0">
                          <a:solidFill>
                            <a:srgbClr val="000000"/>
                          </a:solidFill>
                          <a:effectLst/>
                          <a:latin typeface="Microsoft YaHei" charset="0"/>
                        </a:rPr>
                        <a:t>No.</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dirty="0">
                          <a:solidFill>
                            <a:srgbClr val="000000"/>
                          </a:solidFill>
                          <a:effectLst/>
                          <a:latin typeface="Microsoft YaHei" charset="0"/>
                        </a:rPr>
                        <a:t>专利局</a:t>
                      </a:r>
                      <a:br>
                        <a:rPr lang="en-US" sz="900" b="1" i="0" u="none" strike="noStrike" dirty="0">
                          <a:solidFill>
                            <a:srgbClr val="000000"/>
                          </a:solidFill>
                          <a:effectLst/>
                          <a:latin typeface="Microsoft YaHei" charset="0"/>
                        </a:rPr>
                      </a:br>
                      <a:r>
                        <a:rPr lang="en-US" sz="900" b="1" i="0" u="none" strike="noStrike" dirty="0" err="1">
                          <a:solidFill>
                            <a:srgbClr val="000000"/>
                          </a:solidFill>
                          <a:effectLst/>
                          <a:latin typeface="Microsoft YaHei" charset="0"/>
                        </a:rPr>
                        <a:t>Abbrv</a:t>
                      </a:r>
                      <a:r>
                        <a:rPr lang="en-US" sz="900" b="1"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gridSpan="2">
                  <a:txBody>
                    <a:bodyPr/>
                    <a:lstStyle/>
                    <a:p>
                      <a:pPr algn="ctr" fontAlgn="ctr"/>
                      <a:r>
                        <a:rPr lang="en-US" sz="900" b="1" i="0" u="none" strike="noStrike" dirty="0">
                          <a:solidFill>
                            <a:srgbClr val="000000"/>
                          </a:solidFill>
                          <a:effectLst/>
                          <a:latin typeface="Microsoft YaHei" charset="0"/>
                        </a:rPr>
                        <a:t>数据库</a:t>
                      </a:r>
                      <a:br>
                        <a:rPr lang="en-US" sz="900" b="1" i="0" u="none" strike="noStrike" dirty="0">
                          <a:solidFill>
                            <a:srgbClr val="000000"/>
                          </a:solidFill>
                          <a:effectLst/>
                          <a:latin typeface="Microsoft YaHei" charset="0"/>
                        </a:rPr>
                      </a:br>
                      <a:r>
                        <a:rPr lang="en-US" sz="900" b="1" i="0" u="none" strike="noStrike" dirty="0">
                          <a:solidFill>
                            <a:srgbClr val="000000"/>
                          </a:solidFill>
                          <a:effectLst/>
                          <a:latin typeface="Microsoft YaHei" charset="0"/>
                        </a:rPr>
                        <a:t>Database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hMerge="1">
                  <a:txBody>
                    <a:bodyPr/>
                    <a:lstStyle/>
                    <a:p>
                      <a:endParaRPr lang="en-US"/>
                    </a:p>
                  </a:txBody>
                  <a:tcPr/>
                </a:tc>
                <a:tc>
                  <a:txBody>
                    <a:bodyPr/>
                    <a:lstStyle/>
                    <a:p>
                      <a:pPr algn="ctr" fontAlgn="ctr"/>
                      <a:r>
                        <a:rPr lang="en-US" sz="900" b="1" i="0" u="none" strike="noStrike">
                          <a:solidFill>
                            <a:srgbClr val="000000"/>
                          </a:solidFill>
                          <a:effectLst/>
                          <a:latin typeface="Microsoft YaHei" charset="0"/>
                        </a:rPr>
                        <a:t>数据类型</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Data Type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著录项</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Bibliography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专利家族</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Family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专利引用</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Citation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法律数据</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INPADOC 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en-US" sz="900" b="1" i="0" u="none" strike="noStrike">
                          <a:solidFill>
                            <a:srgbClr val="000000"/>
                          </a:solidFill>
                          <a:effectLst/>
                          <a:latin typeface="Microsoft YaHei" charset="0"/>
                        </a:rPr>
                        <a:t>法律过滤</a:t>
                      </a:r>
                      <a:br>
                        <a:rPr lang="en-US" sz="900" b="1" i="0" u="none" strike="noStrike">
                          <a:solidFill>
                            <a:srgbClr val="000000"/>
                          </a:solidFill>
                          <a:effectLst/>
                          <a:latin typeface="Microsoft YaHei" charset="0"/>
                        </a:rPr>
                      </a:br>
                      <a:r>
                        <a:rPr lang="en-US" sz="900" b="1" i="0" u="none" strike="noStrike">
                          <a:solidFill>
                            <a:srgbClr val="000000"/>
                          </a:solidFill>
                          <a:effectLst/>
                          <a:latin typeface="Microsoft YaHei" charset="0"/>
                        </a:rPr>
                        <a:t>Legal filter</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211080">
                <a:tc>
                  <a:txBody>
                    <a:bodyPr/>
                    <a:lstStyle/>
                    <a:p>
                      <a:pPr algn="ctr" fontAlgn="ctr"/>
                      <a:r>
                        <a:rPr lang="en-US" sz="900" b="0" i="0" u="none" strike="noStrike">
                          <a:solidFill>
                            <a:srgbClr val="000000"/>
                          </a:solidFill>
                          <a:effectLst/>
                          <a:latin typeface="Microsoft YaHei" charset="0"/>
                        </a:rPr>
                        <a:t>48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OA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OAPI</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OAPI</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1080">
                <a:tc>
                  <a:txBody>
                    <a:bodyPr/>
                    <a:lstStyle/>
                    <a:p>
                      <a:pPr algn="ctr" fontAlgn="ctr"/>
                      <a:r>
                        <a:rPr lang="en-US" sz="900" b="0" i="0" u="none" strike="noStrike">
                          <a:solidFill>
                            <a:srgbClr val="000000"/>
                          </a:solidFill>
                          <a:effectLst/>
                          <a:latin typeface="Microsoft YaHei" charset="0"/>
                        </a:rPr>
                        <a:t>49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巴拿马</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Panama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1080">
                <a:tc>
                  <a:txBody>
                    <a:bodyPr/>
                    <a:lstStyle/>
                    <a:p>
                      <a:pPr algn="ctr" fontAlgn="ctr"/>
                      <a:r>
                        <a:rPr lang="en-US" sz="900" b="0" i="0" u="none" strike="noStrike">
                          <a:solidFill>
                            <a:srgbClr val="000000"/>
                          </a:solidFill>
                          <a:effectLst/>
                          <a:latin typeface="Microsoft YaHei" charset="0"/>
                        </a:rPr>
                        <a:t>50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秘鲁</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Peru</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1080">
                <a:tc>
                  <a:txBody>
                    <a:bodyPr/>
                    <a:lstStyle/>
                    <a:p>
                      <a:pPr algn="ctr" fontAlgn="ctr"/>
                      <a:r>
                        <a:rPr lang="en-US" sz="900" b="0" i="0" u="none" strike="noStrike">
                          <a:solidFill>
                            <a:srgbClr val="000000"/>
                          </a:solidFill>
                          <a:effectLst/>
                          <a:latin typeface="Microsoft YaHei" charset="0"/>
                        </a:rPr>
                        <a:t>51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菲律宾</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Philippines</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1080">
                <a:tc>
                  <a:txBody>
                    <a:bodyPr/>
                    <a:lstStyle/>
                    <a:p>
                      <a:pPr algn="ctr" fontAlgn="ctr"/>
                      <a:r>
                        <a:rPr lang="en-US" sz="900" b="0" i="0" u="none" strike="noStrike">
                          <a:solidFill>
                            <a:srgbClr val="000000"/>
                          </a:solidFill>
                          <a:effectLst/>
                          <a:latin typeface="Microsoft YaHei" charset="0"/>
                        </a:rPr>
                        <a:t>52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葡萄牙</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Portugal</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1080">
                <a:tc>
                  <a:txBody>
                    <a:bodyPr/>
                    <a:lstStyle/>
                    <a:p>
                      <a:pPr algn="ctr" fontAlgn="ctr"/>
                      <a:r>
                        <a:rPr lang="en-US" sz="900" b="0" i="0" u="none" strike="noStrike">
                          <a:solidFill>
                            <a:srgbClr val="000000"/>
                          </a:solidFill>
                          <a:effectLst/>
                          <a:latin typeface="Microsoft YaHei" charset="0"/>
                        </a:rPr>
                        <a:t>53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RO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罗马尼亚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Romania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1080">
                <a:tc>
                  <a:txBody>
                    <a:bodyPr/>
                    <a:lstStyle/>
                    <a:p>
                      <a:pPr algn="ctr" fontAlgn="ctr"/>
                      <a:r>
                        <a:rPr lang="en-US" sz="900" b="0" i="0" u="none" strike="noStrike">
                          <a:solidFill>
                            <a:srgbClr val="000000"/>
                          </a:solidFill>
                          <a:effectLst/>
                          <a:latin typeface="Microsoft YaHei" charset="0"/>
                        </a:rPr>
                        <a:t>54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塞尔维亚共和国</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Republic of Serbia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Appl./Patent/Design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1080">
                <a:tc>
                  <a:txBody>
                    <a:bodyPr/>
                    <a:lstStyle/>
                    <a:p>
                      <a:pPr algn="ctr" fontAlgn="ctr"/>
                      <a:r>
                        <a:rPr lang="en-US" sz="900" b="0" i="0" u="none" strike="noStrike">
                          <a:solidFill>
                            <a:srgbClr val="000000"/>
                          </a:solidFill>
                          <a:effectLst/>
                          <a:latin typeface="Microsoft YaHei" charset="0"/>
                        </a:rPr>
                        <a:t>55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沙特阿拉伯</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Saudi Arabia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1080">
                <a:tc>
                  <a:txBody>
                    <a:bodyPr/>
                    <a:lstStyle/>
                    <a:p>
                      <a:pPr algn="ctr" fontAlgn="ctr"/>
                      <a:r>
                        <a:rPr lang="en-US" sz="900" b="0" i="0" u="none" strike="noStrike">
                          <a:solidFill>
                            <a:srgbClr val="000000"/>
                          </a:solidFill>
                          <a:effectLst/>
                          <a:latin typeface="Microsoft YaHei" charset="0"/>
                        </a:rPr>
                        <a:t>56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斯洛文尼</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Slovenia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1080">
                <a:tc>
                  <a:txBody>
                    <a:bodyPr/>
                    <a:lstStyle/>
                    <a:p>
                      <a:pPr algn="ctr" fontAlgn="ctr"/>
                      <a:r>
                        <a:rPr lang="en-US" sz="900" b="0" i="0" u="none" strike="noStrike">
                          <a:solidFill>
                            <a:srgbClr val="000000"/>
                          </a:solidFill>
                          <a:effectLst/>
                          <a:latin typeface="Microsoft YaHei" charset="0"/>
                        </a:rPr>
                        <a:t>57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斯洛伐克</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Slovakia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1080">
                <a:tc>
                  <a:txBody>
                    <a:bodyPr/>
                    <a:lstStyle/>
                    <a:p>
                      <a:pPr algn="ctr" fontAlgn="ctr"/>
                      <a:r>
                        <a:rPr lang="en-US" sz="900" b="0" i="0" u="none" strike="noStrike">
                          <a:solidFill>
                            <a:srgbClr val="000000"/>
                          </a:solidFill>
                          <a:effectLst/>
                          <a:latin typeface="Microsoft YaHei" charset="0"/>
                        </a:rPr>
                        <a:t>58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圣玛尼诺</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SanMarino</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2000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1080">
                <a:tc>
                  <a:txBody>
                    <a:bodyPr/>
                    <a:lstStyle/>
                    <a:p>
                      <a:pPr algn="ctr" fontAlgn="ctr"/>
                      <a:r>
                        <a:rPr lang="en-US" sz="900" b="0" i="0" u="none" strike="noStrike">
                          <a:solidFill>
                            <a:srgbClr val="000000"/>
                          </a:solidFill>
                          <a:effectLst/>
                          <a:latin typeface="Microsoft YaHei" charset="0"/>
                        </a:rPr>
                        <a:t>59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前苏联</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Soviet Union</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1080">
                <a:tc>
                  <a:txBody>
                    <a:bodyPr/>
                    <a:lstStyle/>
                    <a:p>
                      <a:pPr algn="ctr" fontAlgn="ctr"/>
                      <a:r>
                        <a:rPr lang="en-US" sz="900" b="0" i="0" u="none" strike="noStrike">
                          <a:solidFill>
                            <a:srgbClr val="000000"/>
                          </a:solidFill>
                          <a:effectLst/>
                          <a:latin typeface="Microsoft YaHei" charset="0"/>
                        </a:rPr>
                        <a:t>60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塞尔瓦多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ElSalvador</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1080">
                <a:tc>
                  <a:txBody>
                    <a:bodyPr/>
                    <a:lstStyle/>
                    <a:p>
                      <a:pPr algn="ctr" fontAlgn="ctr"/>
                      <a:r>
                        <a:rPr lang="en-US" sz="900" b="0" i="0" u="none" strike="noStrike">
                          <a:solidFill>
                            <a:srgbClr val="000000"/>
                          </a:solidFill>
                          <a:effectLst/>
                          <a:latin typeface="Microsoft YaHei" charset="0"/>
                        </a:rPr>
                        <a:t>61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TJ</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塔吉克斯坦</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Tajikstan</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1080">
                <a:tc>
                  <a:txBody>
                    <a:bodyPr/>
                    <a:lstStyle/>
                    <a:p>
                      <a:pPr algn="ctr" fontAlgn="ctr"/>
                      <a:r>
                        <a:rPr lang="en-US" sz="900" b="0" i="0" u="none" strike="noStrike">
                          <a:solidFill>
                            <a:srgbClr val="000000"/>
                          </a:solidFill>
                          <a:effectLst/>
                          <a:latin typeface="Microsoft YaHei" charset="0"/>
                        </a:rPr>
                        <a:t>62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突尼斯</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Tunisia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1080">
                <a:tc>
                  <a:txBody>
                    <a:bodyPr/>
                    <a:lstStyle/>
                    <a:p>
                      <a:pPr algn="ctr" fontAlgn="ctr"/>
                      <a:r>
                        <a:rPr lang="en-US" sz="900" b="0" i="0" u="none" strike="noStrike">
                          <a:solidFill>
                            <a:srgbClr val="000000"/>
                          </a:solidFill>
                          <a:effectLst/>
                          <a:latin typeface="Microsoft YaHei" charset="0"/>
                        </a:rPr>
                        <a:t>63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土耳其</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Turkey</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1080">
                <a:tc>
                  <a:txBody>
                    <a:bodyPr/>
                    <a:lstStyle/>
                    <a:p>
                      <a:pPr algn="ctr" fontAlgn="ctr"/>
                      <a:r>
                        <a:rPr lang="en-US" sz="900" b="0" i="0" u="none" strike="noStrike">
                          <a:solidFill>
                            <a:srgbClr val="000000"/>
                          </a:solidFill>
                          <a:effectLst/>
                          <a:latin typeface="Microsoft YaHei" charset="0"/>
                        </a:rPr>
                        <a:t>64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特立尼达和多巴哥</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Trinidad and Tobago</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1080">
                <a:tc>
                  <a:txBody>
                    <a:bodyPr/>
                    <a:lstStyle/>
                    <a:p>
                      <a:pPr algn="ctr" fontAlgn="ctr"/>
                      <a:r>
                        <a:rPr lang="en-US" sz="900" b="0" i="0" u="none" strike="noStrike">
                          <a:solidFill>
                            <a:srgbClr val="000000"/>
                          </a:solidFill>
                          <a:effectLst/>
                          <a:latin typeface="Microsoft YaHei" charset="0"/>
                        </a:rPr>
                        <a:t>65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UA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乌克兰</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Ukraine</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1080">
                <a:tc>
                  <a:txBody>
                    <a:bodyPr/>
                    <a:lstStyle/>
                    <a:p>
                      <a:pPr algn="ctr" fontAlgn="ctr"/>
                      <a:r>
                        <a:rPr lang="en-US" sz="900" b="0" i="0" u="none" strike="noStrike">
                          <a:solidFill>
                            <a:srgbClr val="000000"/>
                          </a:solidFill>
                          <a:effectLst/>
                          <a:latin typeface="Microsoft YaHei" charset="0"/>
                        </a:rPr>
                        <a:t>66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UY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乌拉圭</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Uruguay</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Appl./Utility/Design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2000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1080">
                <a:tc>
                  <a:txBody>
                    <a:bodyPr/>
                    <a:lstStyle/>
                    <a:p>
                      <a:pPr algn="ctr" fontAlgn="ctr"/>
                      <a:r>
                        <a:rPr lang="en-US" sz="900" b="0" i="0" u="none" strike="noStrike">
                          <a:solidFill>
                            <a:srgbClr val="000000"/>
                          </a:solidFill>
                          <a:effectLst/>
                          <a:latin typeface="Microsoft YaHei" charset="0"/>
                        </a:rPr>
                        <a:t>67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UZ</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乌兹别克斯坦</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Uzbekistan</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1997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1080">
                <a:tc>
                  <a:txBody>
                    <a:bodyPr/>
                    <a:lstStyle/>
                    <a:p>
                      <a:pPr algn="ctr" fontAlgn="ctr"/>
                      <a:r>
                        <a:rPr lang="en-US" sz="900" b="0" i="0" u="none" strike="noStrike">
                          <a:solidFill>
                            <a:srgbClr val="000000"/>
                          </a:solidFill>
                          <a:effectLst/>
                          <a:latin typeface="Microsoft YaHei" charset="0"/>
                        </a:rPr>
                        <a:t>68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VN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越南</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Vietnam</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11080">
                <a:tc>
                  <a:txBody>
                    <a:bodyPr/>
                    <a:lstStyle/>
                    <a:p>
                      <a:pPr algn="ctr" fontAlgn="ctr"/>
                      <a:r>
                        <a:rPr lang="en-US" sz="900" b="0" i="0" u="none" strike="noStrike">
                          <a:solidFill>
                            <a:srgbClr val="000000"/>
                          </a:solidFill>
                          <a:effectLst/>
                          <a:latin typeface="Microsoft YaHei" charset="0"/>
                        </a:rPr>
                        <a:t>69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YU</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南斯拉夫</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Yugoslavia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Appl./Patent/Utility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11080">
                <a:tc>
                  <a:txBody>
                    <a:bodyPr/>
                    <a:lstStyle/>
                    <a:p>
                      <a:pPr algn="ctr" fontAlgn="ctr"/>
                      <a:r>
                        <a:rPr lang="en-US" sz="900" b="0" i="0" u="none" strike="noStrike">
                          <a:solidFill>
                            <a:srgbClr val="000000"/>
                          </a:solidFill>
                          <a:effectLst/>
                          <a:latin typeface="Microsoft YaHei" charset="0"/>
                        </a:rPr>
                        <a:t>70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ZA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南非</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South Africa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211080">
                <a:tc>
                  <a:txBody>
                    <a:bodyPr/>
                    <a:lstStyle/>
                    <a:p>
                      <a:pPr algn="ctr" fontAlgn="ctr"/>
                      <a:r>
                        <a:rPr lang="en-US" sz="900" b="0" i="0" u="none" strike="noStrike">
                          <a:solidFill>
                            <a:srgbClr val="000000"/>
                          </a:solidFill>
                          <a:effectLst/>
                          <a:latin typeface="Microsoft YaHei" charset="0"/>
                        </a:rPr>
                        <a:t>71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ZM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赞比亚</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Zambia</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Patent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211080">
                <a:tc>
                  <a:txBody>
                    <a:bodyPr/>
                    <a:lstStyle/>
                    <a:p>
                      <a:pPr algn="ctr" fontAlgn="ctr"/>
                      <a:r>
                        <a:rPr lang="en-US" sz="900" b="0" i="0" u="none" strike="noStrike">
                          <a:solidFill>
                            <a:srgbClr val="000000"/>
                          </a:solidFill>
                          <a:effectLst/>
                          <a:latin typeface="Microsoft YaHei" charset="0"/>
                        </a:rPr>
                        <a:t>72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ZW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900" b="0" i="0" u="none" strike="noStrike">
                          <a:solidFill>
                            <a:srgbClr val="000000"/>
                          </a:solidFill>
                          <a:effectLst/>
                          <a:latin typeface="Microsoft YaHei" charset="0"/>
                        </a:rPr>
                        <a:t>津巴布韦</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Zimbabwe</a:t>
                      </a:r>
                    </a:p>
                  </a:txBody>
                  <a:tcPr marL="0" marR="0" marT="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Appl.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1980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icrosoft YaHei" charset="0"/>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
        <p:nvSpPr>
          <p:cNvPr id="3" name="矩形 2">
            <a:extLst>
              <a:ext uri="{FF2B5EF4-FFF2-40B4-BE49-F238E27FC236}">
                <a16:creationId xmlns:a16="http://schemas.microsoft.com/office/drawing/2014/main" id="{EC9AF823-4683-43FA-809F-725F2301C680}"/>
              </a:ext>
            </a:extLst>
          </p:cNvPr>
          <p:cNvSpPr/>
          <p:nvPr/>
        </p:nvSpPr>
        <p:spPr>
          <a:xfrm>
            <a:off x="350520" y="29452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1-</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专利其他国家数据</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3</a:t>
            </a:r>
            <a:endParaRPr lang="zh-CN" altLang="en-US" sz="3200" b="1"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0392049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8397685-CF40-4963-A45D-F1E70DE45D0A}"/>
              </a:ext>
            </a:extLst>
          </p:cNvPr>
          <p:cNvSpPr/>
          <p:nvPr/>
        </p:nvSpPr>
        <p:spPr>
          <a:xfrm>
            <a:off x="-121920" y="27928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2-</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商标数据详情</a:t>
            </a:r>
          </a:p>
        </p:txBody>
      </p:sp>
      <p:graphicFrame>
        <p:nvGraphicFramePr>
          <p:cNvPr id="5" name="Table 5">
            <a:extLst>
              <a:ext uri="{FF2B5EF4-FFF2-40B4-BE49-F238E27FC236}">
                <a16:creationId xmlns:a16="http://schemas.microsoft.com/office/drawing/2014/main" id="{F2CC3752-9E93-47C3-9568-ADEF3E6BEFC0}"/>
              </a:ext>
            </a:extLst>
          </p:cNvPr>
          <p:cNvGraphicFramePr>
            <a:graphicFrameLocks noGrp="1"/>
          </p:cNvGraphicFramePr>
          <p:nvPr>
            <p:extLst>
              <p:ext uri="{D42A27DB-BD31-4B8C-83A1-F6EECF244321}">
                <p14:modId xmlns:p14="http://schemas.microsoft.com/office/powerpoint/2010/main" val="3095288235"/>
              </p:ext>
            </p:extLst>
          </p:nvPr>
        </p:nvGraphicFramePr>
        <p:xfrm>
          <a:off x="658470" y="1025961"/>
          <a:ext cx="11273997" cy="5655501"/>
        </p:xfrm>
        <a:graphic>
          <a:graphicData uri="http://schemas.openxmlformats.org/drawingml/2006/table">
            <a:tbl>
              <a:tblPr/>
              <a:tblGrid>
                <a:gridCol w="422068">
                  <a:extLst>
                    <a:ext uri="{9D8B030D-6E8A-4147-A177-3AD203B41FA5}">
                      <a16:colId xmlns:a16="http://schemas.microsoft.com/office/drawing/2014/main" val="20000"/>
                    </a:ext>
                  </a:extLst>
                </a:gridCol>
                <a:gridCol w="816992">
                  <a:extLst>
                    <a:ext uri="{9D8B030D-6E8A-4147-A177-3AD203B41FA5}">
                      <a16:colId xmlns:a16="http://schemas.microsoft.com/office/drawing/2014/main" val="20001"/>
                    </a:ext>
                  </a:extLst>
                </a:gridCol>
                <a:gridCol w="1816891">
                  <a:extLst>
                    <a:ext uri="{9D8B030D-6E8A-4147-A177-3AD203B41FA5}">
                      <a16:colId xmlns:a16="http://schemas.microsoft.com/office/drawing/2014/main" val="20002"/>
                    </a:ext>
                  </a:extLst>
                </a:gridCol>
                <a:gridCol w="1255971">
                  <a:extLst>
                    <a:ext uri="{9D8B030D-6E8A-4147-A177-3AD203B41FA5}">
                      <a16:colId xmlns:a16="http://schemas.microsoft.com/office/drawing/2014/main" val="20003"/>
                    </a:ext>
                  </a:extLst>
                </a:gridCol>
                <a:gridCol w="1304749">
                  <a:extLst>
                    <a:ext uri="{9D8B030D-6E8A-4147-A177-3AD203B41FA5}">
                      <a16:colId xmlns:a16="http://schemas.microsoft.com/office/drawing/2014/main" val="20004"/>
                    </a:ext>
                  </a:extLst>
                </a:gridCol>
                <a:gridCol w="422068">
                  <a:extLst>
                    <a:ext uri="{9D8B030D-6E8A-4147-A177-3AD203B41FA5}">
                      <a16:colId xmlns:a16="http://schemas.microsoft.com/office/drawing/2014/main" val="20006"/>
                    </a:ext>
                  </a:extLst>
                </a:gridCol>
                <a:gridCol w="963318">
                  <a:extLst>
                    <a:ext uri="{9D8B030D-6E8A-4147-A177-3AD203B41FA5}">
                      <a16:colId xmlns:a16="http://schemas.microsoft.com/office/drawing/2014/main" val="20007"/>
                    </a:ext>
                  </a:extLst>
                </a:gridCol>
                <a:gridCol w="1865664">
                  <a:extLst>
                    <a:ext uri="{9D8B030D-6E8A-4147-A177-3AD203B41FA5}">
                      <a16:colId xmlns:a16="http://schemas.microsoft.com/office/drawing/2014/main" val="20008"/>
                    </a:ext>
                  </a:extLst>
                </a:gridCol>
                <a:gridCol w="1128987">
                  <a:extLst>
                    <a:ext uri="{9D8B030D-6E8A-4147-A177-3AD203B41FA5}">
                      <a16:colId xmlns:a16="http://schemas.microsoft.com/office/drawing/2014/main" val="20009"/>
                    </a:ext>
                  </a:extLst>
                </a:gridCol>
                <a:gridCol w="1277289">
                  <a:extLst>
                    <a:ext uri="{9D8B030D-6E8A-4147-A177-3AD203B41FA5}">
                      <a16:colId xmlns:a16="http://schemas.microsoft.com/office/drawing/2014/main" val="20010"/>
                    </a:ext>
                  </a:extLst>
                </a:gridCol>
              </a:tblGrid>
              <a:tr h="439137">
                <a:tc>
                  <a:txBody>
                    <a:bodyPr/>
                    <a:lstStyle/>
                    <a:p>
                      <a:pPr algn="ctr" fontAlgn="ctr"/>
                      <a:r>
                        <a:rPr lang="ja-JP" altLang="en-US" sz="1050" b="1" i="0" u="none" strike="noStrike" dirty="0">
                          <a:solidFill>
                            <a:srgbClr val="000000"/>
                          </a:solidFill>
                          <a:effectLst/>
                          <a:latin typeface="微软雅黑" panose="020B0503020204020204" pitchFamily="34" charset="-122"/>
                        </a:rPr>
                        <a:t>序号</a:t>
                      </a:r>
                      <a:endParaRPr lang="en-US" altLang="ja-JP" sz="1050" b="1" i="0" u="none" strike="noStrike" dirty="0">
                        <a:solidFill>
                          <a:srgbClr val="000000"/>
                        </a:solidFill>
                        <a:effectLst/>
                        <a:latin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国家</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国家名</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年份范围</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数据量</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ja-JP" altLang="en-US" sz="1050" b="1" i="0" u="none" strike="noStrike" dirty="0">
                          <a:solidFill>
                            <a:srgbClr val="000000"/>
                          </a:solidFill>
                          <a:effectLst/>
                          <a:latin typeface="微软雅黑" panose="020B0503020204020204" pitchFamily="34" charset="-122"/>
                        </a:rPr>
                        <a:t>序号</a:t>
                      </a:r>
                      <a:endParaRPr lang="en-US" altLang="ja-JP" sz="1050" b="1" i="0" u="none" strike="noStrike" dirty="0">
                        <a:solidFill>
                          <a:srgbClr val="000000"/>
                        </a:solidFill>
                        <a:effectLst/>
                        <a:latin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国家</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国家名</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年份范围</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a:txBody>
                    <a:bodyPr/>
                    <a:lstStyle/>
                    <a:p>
                      <a:pPr algn="ctr" fontAlgn="ctr"/>
                      <a:r>
                        <a:rPr lang="zh-CN" altLang="en-US" sz="1050" b="1" i="0" u="none" strike="noStrike" dirty="0">
                          <a:solidFill>
                            <a:srgbClr val="000000"/>
                          </a:solidFill>
                          <a:effectLst/>
                          <a:latin typeface="微软雅黑" panose="020B0503020204020204" pitchFamily="34" charset="-122"/>
                        </a:rPr>
                        <a:t>数据量</a:t>
                      </a:r>
                      <a:endParaRPr lang="en-US" sz="1050" b="1" i="0" u="none" strike="noStrike" dirty="0">
                        <a:solidFill>
                          <a:srgbClr val="000000"/>
                        </a:solidFill>
                        <a:effectLst/>
                        <a:latin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234028">
                <a:tc>
                  <a:txBody>
                    <a:bodyPr/>
                    <a:lstStyle/>
                    <a:p>
                      <a:pPr algn="ctr" rtl="0" fontAlgn="ctr"/>
                      <a:r>
                        <a:rPr lang="en-US" altLang="zh-CN" sz="1050" b="0" i="0" u="none" strike="noStrike" dirty="0">
                          <a:solidFill>
                            <a:srgbClr val="000000"/>
                          </a:solidFill>
                          <a:effectLst/>
                          <a:latin typeface="微软雅黑" panose="020B0503020204020204" pitchFamily="34" charset="-122"/>
                        </a:rPr>
                        <a:t>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CN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中国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1978-Now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23169811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SK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斯洛伐克</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1859-Now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116605</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4028">
                <a:tc>
                  <a:txBody>
                    <a:bodyPr/>
                    <a:lstStyle/>
                    <a:p>
                      <a:pPr algn="ctr" rtl="0" fontAlgn="ctr"/>
                      <a:r>
                        <a:rPr lang="is-IS" sz="1050" b="0" i="0" u="none" strike="noStrike" dirty="0">
                          <a:solidFill>
                            <a:srgbClr val="000000"/>
                          </a:solidFill>
                          <a:effectLst/>
                          <a:latin typeface="微软雅黑" panose="020B0503020204020204" pitchFamily="34" charset="-122"/>
                        </a:rPr>
                        <a:t>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AU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澳大利亚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1906-Now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1639054</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HU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匈牙利</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1895-Now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115781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4028">
                <a:tc>
                  <a:txBody>
                    <a:bodyPr/>
                    <a:lstStyle/>
                    <a:p>
                      <a:pPr algn="ctr" rtl="0" fontAlgn="ctr"/>
                      <a:r>
                        <a:rPr lang="en-US" altLang="zh-CN" sz="1050" b="0" i="0" u="none" strike="noStrike" dirty="0">
                          <a:solidFill>
                            <a:srgbClr val="000000"/>
                          </a:solidFill>
                          <a:effectLst/>
                          <a:latin typeface="微软雅黑" panose="020B0503020204020204" pitchFamily="34" charset="-122"/>
                        </a:rPr>
                        <a:t>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JP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日本</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1949-Now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2074279</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CY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塞浦路斯</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85249</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TW</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中国台湾</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1953-Now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1936066</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KH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柬埔寨</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1991</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76111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HK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香港</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050" b="0" i="0" u="none" strike="noStrike" dirty="0">
                          <a:solidFill>
                            <a:srgbClr val="000000"/>
                          </a:solidFill>
                          <a:effectLst/>
                          <a:latin typeface="微软雅黑" panose="020B0503020204020204" pitchFamily="34" charset="-122"/>
                        </a:rPr>
                        <a:t>1978-2004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355386</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LT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立陶宛</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1991</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i-FI" sz="1050" b="0" i="0" u="none" strike="noStrike" dirty="0">
                          <a:solidFill>
                            <a:srgbClr val="000000"/>
                          </a:solidFill>
                          <a:effectLst/>
                          <a:latin typeface="微软雅黑" panose="020B0503020204020204" pitchFamily="34" charset="-122"/>
                        </a:rPr>
                        <a:t>77618</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IT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意大利</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1989-Now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050" b="0" i="0" u="none" strike="noStrike" dirty="0">
                          <a:solidFill>
                            <a:srgbClr val="000000"/>
                          </a:solidFill>
                          <a:effectLst/>
                          <a:latin typeface="微软雅黑" panose="020B0503020204020204" pitchFamily="34" charset="-122"/>
                        </a:rPr>
                        <a:t>1459586</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阿根廷</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1893-Now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329260</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EM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欧盟</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1996</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1691244</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CO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哥伦比亚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191437</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GB</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英国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i-FI" sz="1050" b="0" i="0" u="none" strike="noStrike" dirty="0">
                          <a:solidFill>
                            <a:srgbClr val="000000"/>
                          </a:solidFill>
                          <a:effectLst/>
                          <a:latin typeface="微软雅黑" panose="020B0503020204020204" pitchFamily="34" charset="-122"/>
                        </a:rPr>
                        <a:t>1197925</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TN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突尼斯</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1961</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i-FI" sz="1050" b="0" i="0" u="none" strike="noStrike" dirty="0">
                          <a:solidFill>
                            <a:srgbClr val="000000"/>
                          </a:solidFill>
                          <a:effectLst/>
                          <a:latin typeface="微软雅黑" panose="020B0503020204020204" pitchFamily="34" charset="-122"/>
                        </a:rPr>
                        <a:t>76987</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US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美国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1884-Now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9062792</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32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西班牙</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1890-Now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74077</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10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KR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韩国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微软雅黑" panose="020B0503020204020204" pitchFamily="34" charset="-122"/>
                        </a:rPr>
                        <a:t>1947-Now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i-FI" sz="1050" b="0" i="0" u="none" strike="noStrike" dirty="0">
                          <a:solidFill>
                            <a:srgbClr val="000000"/>
                          </a:solidFill>
                          <a:effectLst/>
                          <a:latin typeface="微软雅黑" panose="020B0503020204020204" pitchFamily="34" charset="-122"/>
                        </a:rPr>
                        <a:t>3457182</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MX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墨西哥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1891-Now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514484</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7400">
                <a:tc>
                  <a:txBody>
                    <a:bodyPr/>
                    <a:lstStyle/>
                    <a:p>
                      <a:pPr algn="ctr" rtl="0" fontAlgn="ctr"/>
                      <a:r>
                        <a:rPr lang="cs-CZ" sz="1050" b="0" i="0" u="none" strike="noStrike" dirty="0">
                          <a:solidFill>
                            <a:srgbClr val="000000"/>
                          </a:solidFill>
                          <a:effectLst/>
                          <a:latin typeface="微软雅黑" panose="020B0503020204020204" pitchFamily="34" charset="-122"/>
                        </a:rPr>
                        <a:t>11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BR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巴西</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3255300</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050" b="0" i="0" u="none" strike="noStrike" dirty="0">
                          <a:solidFill>
                            <a:srgbClr val="000000"/>
                          </a:solidFill>
                          <a:effectLst/>
                          <a:latin typeface="微软雅黑" panose="020B0503020204020204" pitchFamily="34" charset="-122"/>
                        </a:rPr>
                        <a:t>34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RU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俄罗斯</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微软雅黑" panose="020B0503020204020204" pitchFamily="34" charset="-122"/>
                        </a:rPr>
                        <a:t>1923-Now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558399</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7400">
                <a:tc>
                  <a:txBody>
                    <a:bodyPr/>
                    <a:lstStyle/>
                    <a:p>
                      <a:pPr algn="ctr" rtl="0" fontAlgn="ctr"/>
                      <a:r>
                        <a:rPr lang="is-IS" sz="1050" b="0" i="0" u="none" strike="noStrike" dirty="0">
                          <a:solidFill>
                            <a:srgbClr val="000000"/>
                          </a:solidFill>
                          <a:effectLst/>
                          <a:latin typeface="微软雅黑" panose="020B0503020204020204" pitchFamily="34" charset="-122"/>
                        </a:rPr>
                        <a:t>12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MY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马来西亚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1913-Now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790080</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LV</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拉脱维亚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1992-Now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60947</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4028">
                <a:tc>
                  <a:txBody>
                    <a:bodyPr/>
                    <a:lstStyle/>
                    <a:p>
                      <a:pPr algn="ctr" rtl="0" fontAlgn="ctr"/>
                      <a:r>
                        <a:rPr lang="is-IS" sz="1050" b="0" i="0" u="none" strike="noStrike" dirty="0">
                          <a:solidFill>
                            <a:srgbClr val="000000"/>
                          </a:solidFill>
                          <a:effectLst/>
                          <a:latin typeface="微软雅黑" panose="020B0503020204020204" pitchFamily="34" charset="-122"/>
                        </a:rPr>
                        <a:t>13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TR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土耳其</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kern="1200" dirty="0">
                          <a:solidFill>
                            <a:srgbClr val="000000"/>
                          </a:solidFill>
                          <a:effectLst/>
                          <a:latin typeface="微软雅黑" panose="020B0503020204020204" pitchFamily="34" charset="-122"/>
                          <a:ea typeface="+mn-ea"/>
                          <a:cs typeface="+mn-cs"/>
                        </a:rPr>
                        <a:t>1931-Now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1385228</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36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EE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爱沙尼亚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1992-Now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uk-UA" sz="1050" b="0" i="0" u="none" strike="noStrike" dirty="0">
                          <a:solidFill>
                            <a:srgbClr val="000000"/>
                          </a:solidFill>
                          <a:effectLst/>
                          <a:latin typeface="微软雅黑" panose="020B0503020204020204" pitchFamily="34" charset="-122"/>
                        </a:rPr>
                        <a:t>57772</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34028">
                <a:tc>
                  <a:txBody>
                    <a:bodyPr/>
                    <a:lstStyle/>
                    <a:p>
                      <a:pPr algn="ctr" rtl="0" fontAlgn="ctr"/>
                      <a:r>
                        <a:rPr lang="en-US" altLang="zh-CN" sz="1050" b="0" i="0" u="none" strike="noStrike" dirty="0">
                          <a:solidFill>
                            <a:srgbClr val="000000"/>
                          </a:solidFill>
                          <a:effectLst/>
                          <a:latin typeface="微软雅黑" panose="020B0503020204020204" pitchFamily="34" charset="-122"/>
                        </a:rPr>
                        <a:t>14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FR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法国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kern="1200" dirty="0">
                          <a:solidFill>
                            <a:srgbClr val="000000"/>
                          </a:solidFill>
                          <a:effectLst/>
                          <a:latin typeface="微软雅黑" panose="020B0503020204020204" pitchFamily="34" charset="-122"/>
                          <a:ea typeface="+mn-ea"/>
                          <a:cs typeface="+mn-cs"/>
                        </a:rPr>
                        <a:t>1961</a:t>
                      </a:r>
                      <a:r>
                        <a:rPr lang="mr-IN" sz="1050" b="0" i="0" u="none" strike="noStrike" kern="1200" dirty="0">
                          <a:solidFill>
                            <a:srgbClr val="000000"/>
                          </a:solidFill>
                          <a:effectLst/>
                          <a:latin typeface="微软雅黑" panose="020B0503020204020204" pitchFamily="34" charset="-122"/>
                          <a:ea typeface="+mn-ea"/>
                          <a:cs typeface="+mn-cs"/>
                        </a:rPr>
                        <a:t>-</a:t>
                      </a:r>
                      <a:r>
                        <a:rPr lang="mr-IN" sz="1050" b="0" i="0" u="none" strike="noStrike" kern="1200" dirty="0" err="1">
                          <a:solidFill>
                            <a:srgbClr val="000000"/>
                          </a:solidFill>
                          <a:effectLst/>
                          <a:latin typeface="微软雅黑" panose="020B0503020204020204" pitchFamily="34" charset="-122"/>
                          <a:ea typeface="+mn-ea"/>
                          <a:cs typeface="+mn-cs"/>
                        </a:rPr>
                        <a:t>Now</a:t>
                      </a:r>
                      <a:endParaRPr lang="mr-IN" sz="1050" b="0" i="0" u="none" strike="noStrike" kern="1200" dirty="0">
                        <a:solidFill>
                          <a:srgbClr val="000000"/>
                        </a:solidFill>
                        <a:effectLst/>
                        <a:latin typeface="微软雅黑" panose="020B0503020204020204" pitchFamily="34" charset="-122"/>
                        <a:ea typeface="+mn-ea"/>
                        <a:cs typeface="+mn-cs"/>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2640833</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37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MT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马尔他</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1914</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48423</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34028">
                <a:tc>
                  <a:txBody>
                    <a:bodyPr/>
                    <a:lstStyle/>
                    <a:p>
                      <a:pPr algn="ctr" rtl="0" fontAlgn="ctr"/>
                      <a:r>
                        <a:rPr lang="en-US" altLang="zh-CN" sz="1050" b="0" i="0" u="none" strike="noStrike" dirty="0">
                          <a:solidFill>
                            <a:srgbClr val="000000"/>
                          </a:solidFill>
                          <a:effectLst/>
                          <a:latin typeface="微软雅黑" panose="020B0503020204020204" pitchFamily="34" charset="-122"/>
                        </a:rPr>
                        <a:t>15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SE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瑞典</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kern="1200" dirty="0">
                          <a:solidFill>
                            <a:srgbClr val="000000"/>
                          </a:solidFill>
                          <a:effectLst/>
                          <a:latin typeface="微软雅黑" panose="020B0503020204020204" pitchFamily="34" charset="-122"/>
                          <a:ea typeface="+mn-ea"/>
                          <a:cs typeface="+mn-cs"/>
                        </a:rPr>
                        <a:t>1884</a:t>
                      </a:r>
                      <a:r>
                        <a:rPr lang="mr-IN" altLang="zh-CN" sz="1050" b="0" i="0" u="none" strike="noStrike" kern="1200" dirty="0">
                          <a:solidFill>
                            <a:srgbClr val="000000"/>
                          </a:solidFill>
                          <a:effectLst/>
                          <a:latin typeface="微软雅黑" panose="020B0503020204020204" pitchFamily="34" charset="-122"/>
                          <a:ea typeface="+mn-ea"/>
                          <a:cs typeface="+mn-cs"/>
                        </a:rPr>
                        <a:t>-</a:t>
                      </a:r>
                      <a:r>
                        <a:rPr lang="mr-IN" altLang="zh-CN" sz="1050" b="0" i="0" u="none" strike="noStrike" kern="1200" dirty="0" err="1">
                          <a:solidFill>
                            <a:srgbClr val="000000"/>
                          </a:solidFill>
                          <a:effectLst/>
                          <a:latin typeface="微软雅黑" panose="020B0503020204020204" pitchFamily="34" charset="-122"/>
                          <a:ea typeface="+mn-ea"/>
                          <a:cs typeface="+mn-cs"/>
                        </a:rPr>
                        <a:t>Now</a:t>
                      </a:r>
                      <a:endParaRPr lang="mr-IN" altLang="zh-CN" sz="1050" b="0" i="0" u="none" strike="noStrike" kern="1200" dirty="0">
                        <a:solidFill>
                          <a:srgbClr val="000000"/>
                        </a:solidFill>
                        <a:effectLst/>
                        <a:latin typeface="微软雅黑" panose="020B0503020204020204" pitchFamily="34" charset="-122"/>
                        <a:ea typeface="+mn-ea"/>
                        <a:cs typeface="+mn-cs"/>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449339</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RS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塞尔维亚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微软雅黑" panose="020B0503020204020204" pitchFamily="34" charset="-122"/>
                        </a:rPr>
                        <a:t>1921-Now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50411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7400">
                <a:tc>
                  <a:txBody>
                    <a:bodyPr/>
                    <a:lstStyle/>
                    <a:p>
                      <a:pPr algn="ctr" rtl="0" fontAlgn="ctr"/>
                      <a:r>
                        <a:rPr lang="en-US" altLang="zh-CN" sz="1050" b="0" i="0" u="none" strike="noStrike" dirty="0">
                          <a:solidFill>
                            <a:srgbClr val="000000"/>
                          </a:solidFill>
                          <a:effectLst/>
                          <a:latin typeface="微软雅黑" panose="020B0503020204020204" pitchFamily="34" charset="-122"/>
                        </a:rPr>
                        <a:t>16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RO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罗马尼亚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kern="1200" dirty="0">
                          <a:solidFill>
                            <a:srgbClr val="000000"/>
                          </a:solidFill>
                          <a:effectLst/>
                          <a:latin typeface="微软雅黑" panose="020B0503020204020204" pitchFamily="34" charset="-122"/>
                          <a:ea typeface="+mn-ea"/>
                          <a:cs typeface="+mn-cs"/>
                        </a:rPr>
                        <a:t>1899-Now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200231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uk-UA" sz="1050" b="0" i="0" u="none" strike="noStrike" dirty="0">
                          <a:solidFill>
                            <a:srgbClr val="000000"/>
                          </a:solidFill>
                          <a:effectLst/>
                          <a:latin typeface="微软雅黑" panose="020B0503020204020204" pitchFamily="34" charset="-122"/>
                        </a:rPr>
                        <a:t>39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IS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冰岛</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1905-Now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nl-NL" sz="1050" b="0" i="0" u="none" strike="noStrike" dirty="0">
                          <a:solidFill>
                            <a:srgbClr val="000000"/>
                          </a:solidFill>
                          <a:effectLst/>
                          <a:latin typeface="微软雅黑" panose="020B0503020204020204" pitchFamily="34" charset="-122"/>
                        </a:rPr>
                        <a:t>29850</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34028">
                <a:tc>
                  <a:txBody>
                    <a:bodyPr/>
                    <a:lstStyle/>
                    <a:p>
                      <a:pPr algn="ctr" rtl="0" fontAlgn="ctr"/>
                      <a:r>
                        <a:rPr lang="en-US" altLang="zh-CN" sz="1050" b="0" i="0" u="none" strike="noStrike" dirty="0">
                          <a:solidFill>
                            <a:srgbClr val="000000"/>
                          </a:solidFill>
                          <a:effectLst/>
                          <a:latin typeface="微软雅黑" panose="020B0503020204020204" pitchFamily="34" charset="-122"/>
                        </a:rPr>
                        <a:t>17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摩洛哥</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kern="1200" dirty="0">
                          <a:solidFill>
                            <a:srgbClr val="000000"/>
                          </a:solidFill>
                          <a:effectLst/>
                          <a:latin typeface="微软雅黑" panose="020B0503020204020204" pitchFamily="34" charset="-122"/>
                          <a:ea typeface="+mn-ea"/>
                          <a:cs typeface="+mn-cs"/>
                        </a:rPr>
                        <a:t>1954-Now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168731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SI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斯洛文尼</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1990</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fi-FI" sz="1050" b="0" i="0" u="none" strike="noStrike" dirty="0">
                          <a:solidFill>
                            <a:srgbClr val="000000"/>
                          </a:solidFill>
                          <a:effectLst/>
                          <a:latin typeface="微软雅黑" panose="020B0503020204020204" pitchFamily="34" charset="-122"/>
                        </a:rPr>
                        <a:t>47933</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34028">
                <a:tc>
                  <a:txBody>
                    <a:bodyPr/>
                    <a:lstStyle/>
                    <a:p>
                      <a:pPr algn="ctr" rtl="0" fontAlgn="ctr"/>
                      <a:r>
                        <a:rPr lang="fi-FI" sz="1050" b="0" i="0" u="none" strike="noStrike" dirty="0">
                          <a:solidFill>
                            <a:srgbClr val="000000"/>
                          </a:solidFill>
                          <a:effectLst/>
                          <a:latin typeface="微软雅黑" panose="020B0503020204020204" pitchFamily="34" charset="-122"/>
                        </a:rPr>
                        <a:t>18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DE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德国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fi-FI" sz="1050" b="0" i="0" u="none" strike="noStrike" kern="1200" dirty="0">
                          <a:solidFill>
                            <a:srgbClr val="000000"/>
                          </a:solidFill>
                          <a:effectLst/>
                          <a:latin typeface="微软雅黑" panose="020B0503020204020204" pitchFamily="34" charset="-122"/>
                          <a:ea typeface="+mn-ea"/>
                          <a:cs typeface="+mn-cs"/>
                        </a:rPr>
                        <a:t>1875-Now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1916262</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HR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克罗地亚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1970-Now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050" b="0" i="0" u="none" strike="noStrike" dirty="0">
                          <a:solidFill>
                            <a:srgbClr val="000000"/>
                          </a:solidFill>
                          <a:effectLst/>
                          <a:latin typeface="微软雅黑" panose="020B0503020204020204" pitchFamily="34" charset="-122"/>
                        </a:rPr>
                        <a:t>42021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34028">
                <a:tc>
                  <a:txBody>
                    <a:bodyPr/>
                    <a:lstStyle/>
                    <a:p>
                      <a:pPr algn="ctr" rtl="0" fontAlgn="ctr"/>
                      <a:r>
                        <a:rPr lang="en-US" altLang="zh-CN" sz="1050" b="0" i="0" u="none" strike="noStrike" dirty="0">
                          <a:solidFill>
                            <a:srgbClr val="000000"/>
                          </a:solidFill>
                          <a:effectLst/>
                          <a:latin typeface="微软雅黑" panose="020B0503020204020204" pitchFamily="34" charset="-122"/>
                        </a:rPr>
                        <a:t>19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CA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加拿大</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kern="1200" dirty="0">
                          <a:solidFill>
                            <a:srgbClr val="000000"/>
                          </a:solidFill>
                          <a:effectLst/>
                          <a:latin typeface="微软雅黑" panose="020B0503020204020204" pitchFamily="34" charset="-122"/>
                          <a:ea typeface="+mn-ea"/>
                          <a:cs typeface="+mn-cs"/>
                        </a:rPr>
                        <a:t>1996</a:t>
                      </a:r>
                      <a:r>
                        <a:rPr lang="mr-IN" sz="1050" b="0" i="0" u="none" strike="noStrike" kern="1200" dirty="0">
                          <a:solidFill>
                            <a:srgbClr val="000000"/>
                          </a:solidFill>
                          <a:effectLst/>
                          <a:latin typeface="微软雅黑" panose="020B0503020204020204" pitchFamily="34" charset="-122"/>
                          <a:ea typeface="+mn-ea"/>
                          <a:cs typeface="+mn-cs"/>
                        </a:rPr>
                        <a:t>-</a:t>
                      </a:r>
                      <a:r>
                        <a:rPr lang="mr-IN" sz="1050" b="0" i="0" u="none" strike="noStrike" kern="1200" dirty="0" err="1">
                          <a:solidFill>
                            <a:srgbClr val="000000"/>
                          </a:solidFill>
                          <a:effectLst/>
                          <a:latin typeface="微软雅黑" panose="020B0503020204020204" pitchFamily="34" charset="-122"/>
                          <a:ea typeface="+mn-ea"/>
                          <a:cs typeface="+mn-cs"/>
                        </a:rPr>
                        <a:t>Now</a:t>
                      </a:r>
                      <a:endParaRPr lang="mr-IN" sz="1050" b="0" i="0" u="none" strike="noStrike" kern="1200" dirty="0">
                        <a:solidFill>
                          <a:srgbClr val="000000"/>
                        </a:solidFill>
                        <a:effectLst/>
                        <a:latin typeface="微软雅黑" panose="020B0503020204020204" pitchFamily="34" charset="-122"/>
                        <a:ea typeface="+mn-ea"/>
                        <a:cs typeface="+mn-cs"/>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1500757</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42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GE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格鲁吉亚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1900-Now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33389</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34028">
                <a:tc>
                  <a:txBody>
                    <a:bodyPr/>
                    <a:lstStyle/>
                    <a:p>
                      <a:pPr algn="ctr" rtl="0" fontAlgn="ctr"/>
                      <a:r>
                        <a:rPr lang="is-IS" sz="1050" b="0" i="0" u="none" strike="noStrike" dirty="0">
                          <a:solidFill>
                            <a:srgbClr val="000000"/>
                          </a:solidFill>
                          <a:effectLst/>
                          <a:latin typeface="微软雅黑" panose="020B0503020204020204" pitchFamily="34" charset="-122"/>
                        </a:rPr>
                        <a:t>20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WO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世界知识产权组织</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kern="1200" dirty="0">
                          <a:solidFill>
                            <a:srgbClr val="000000"/>
                          </a:solidFill>
                          <a:effectLst/>
                          <a:latin typeface="微软雅黑" panose="020B0503020204020204" pitchFamily="34" charset="-122"/>
                          <a:ea typeface="+mn-ea"/>
                          <a:cs typeface="+mn-cs"/>
                        </a:rPr>
                        <a:t>1946-Now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942083</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MK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马其顿共和国</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pl-PL" altLang="zh-CN" sz="1050" b="0" i="0" u="none" strike="noStrike" dirty="0">
                          <a:solidFill>
                            <a:srgbClr val="000000"/>
                          </a:solidFill>
                          <a:effectLst/>
                          <a:latin typeface="微软雅黑" panose="020B0503020204020204" pitchFamily="34" charset="-122"/>
                        </a:rPr>
                        <a:t>1900-Now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31554</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34028">
                <a:tc>
                  <a:txBody>
                    <a:bodyPr/>
                    <a:lstStyle/>
                    <a:p>
                      <a:pPr algn="ctr" rtl="0" fontAlgn="ctr"/>
                      <a:r>
                        <a:rPr lang="cs-CZ" sz="1050" b="0" i="0" u="none" strike="noStrike" dirty="0">
                          <a:solidFill>
                            <a:srgbClr val="000000"/>
                          </a:solidFill>
                          <a:effectLst/>
                          <a:latin typeface="微软雅黑" panose="020B0503020204020204" pitchFamily="34" charset="-122"/>
                        </a:rPr>
                        <a:t>21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FI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芬兰</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kern="1200" dirty="0">
                          <a:solidFill>
                            <a:srgbClr val="000000"/>
                          </a:solidFill>
                          <a:effectLst/>
                          <a:latin typeface="微软雅黑" panose="020B0503020204020204" pitchFamily="34" charset="-122"/>
                          <a:ea typeface="+mn-ea"/>
                          <a:cs typeface="+mn-cs"/>
                        </a:rPr>
                        <a:t>1891-Now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cs-CZ" sz="1050" b="0" i="0" u="none" strike="noStrike" dirty="0">
                          <a:solidFill>
                            <a:srgbClr val="000000"/>
                          </a:solidFill>
                          <a:effectLst/>
                          <a:latin typeface="微软雅黑" panose="020B0503020204020204" pitchFamily="34" charset="-122"/>
                        </a:rPr>
                        <a:t>172942</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BA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波黑</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1992-Now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23810</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234028">
                <a:tc>
                  <a:txBody>
                    <a:bodyPr/>
                    <a:lstStyle/>
                    <a:p>
                      <a:pPr algn="ctr" rtl="0" fontAlgn="ctr"/>
                      <a:r>
                        <a:rPr lang="is-IS" sz="1050" b="0" i="0" u="none" strike="noStrike" dirty="0">
                          <a:solidFill>
                            <a:srgbClr val="000000"/>
                          </a:solidFill>
                          <a:effectLst/>
                          <a:latin typeface="微软雅黑" panose="020B0503020204020204" pitchFamily="34" charset="-122"/>
                        </a:rPr>
                        <a:t>22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IE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爱尔兰</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1986</a:t>
                      </a:r>
                      <a:r>
                        <a:rPr lang="mr-IN" sz="1050" b="0" i="0" u="none" strike="noStrike" dirty="0">
                          <a:solidFill>
                            <a:srgbClr val="000000"/>
                          </a:solidFill>
                          <a:effectLst/>
                          <a:latin typeface="微软雅黑" panose="020B0503020204020204" pitchFamily="34" charset="-122"/>
                        </a:rPr>
                        <a:t>-</a:t>
                      </a:r>
                      <a:r>
                        <a:rPr lang="mr-IN" sz="1050" b="0" i="0" u="none" strike="noStrike" dirty="0" err="1">
                          <a:solidFill>
                            <a:srgbClr val="000000"/>
                          </a:solidFill>
                          <a:effectLst/>
                          <a:latin typeface="微软雅黑" panose="020B0503020204020204" pitchFamily="34" charset="-122"/>
                        </a:rPr>
                        <a:t>Now</a:t>
                      </a:r>
                      <a:endParaRPr lang="mr-I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161691</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阿尔巴尼亚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altLang="zh-CN" sz="1050" b="0" i="0" u="none" strike="noStrike" dirty="0">
                          <a:solidFill>
                            <a:srgbClr val="000000"/>
                          </a:solidFill>
                          <a:effectLst/>
                          <a:latin typeface="微软雅黑" panose="020B0503020204020204" pitchFamily="34" charset="-122"/>
                        </a:rPr>
                        <a:t>1990</a:t>
                      </a:r>
                      <a:r>
                        <a:rPr lang="mr-IN" altLang="zh-CN" sz="1050" b="0" i="0" u="none" strike="noStrike" dirty="0">
                          <a:solidFill>
                            <a:srgbClr val="000000"/>
                          </a:solidFill>
                          <a:effectLst/>
                          <a:latin typeface="微软雅黑" panose="020B0503020204020204" pitchFamily="34" charset="-122"/>
                        </a:rPr>
                        <a:t>-</a:t>
                      </a:r>
                      <a:r>
                        <a:rPr lang="mr-IN" altLang="zh-CN" sz="1050" b="0" i="0" u="none" strike="noStrike" dirty="0" err="1">
                          <a:solidFill>
                            <a:srgbClr val="000000"/>
                          </a:solidFill>
                          <a:effectLst/>
                          <a:latin typeface="微软雅黑" panose="020B0503020204020204" pitchFamily="34" charset="-122"/>
                        </a:rPr>
                        <a:t>Now</a:t>
                      </a:r>
                      <a:endParaRPr lang="mr-IN" altLang="zh-CN" sz="1050" b="0" i="0" u="none" strike="noStrike" dirty="0">
                        <a:solidFill>
                          <a:srgbClr val="000000"/>
                        </a:solidFill>
                        <a:effectLst/>
                        <a:latin typeface="微软雅黑" panose="020B0503020204020204" pitchFamily="34" charset="-122"/>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13358</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234028">
                <a:tc>
                  <a:txBody>
                    <a:bodyPr/>
                    <a:lstStyle/>
                    <a:p>
                      <a:pPr algn="ctr" rtl="0" fontAlgn="ctr"/>
                      <a:r>
                        <a:rPr lang="is-IS" sz="1050" b="0" i="0" u="none" strike="noStrike" dirty="0">
                          <a:solidFill>
                            <a:srgbClr val="000000"/>
                          </a:solidFill>
                          <a:effectLst/>
                          <a:latin typeface="微软雅黑" panose="020B0503020204020204" pitchFamily="34" charset="-122"/>
                        </a:rPr>
                        <a:t>23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BG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保加利亚</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pl-PL" sz="1050" b="0" i="0" u="none" strike="noStrike" dirty="0">
                          <a:solidFill>
                            <a:srgbClr val="000000"/>
                          </a:solidFill>
                          <a:effectLst/>
                          <a:latin typeface="微软雅黑" panose="020B0503020204020204" pitchFamily="34" charset="-122"/>
                        </a:rPr>
                        <a:t>1948-Now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is-IS" sz="1050" b="0" i="0" u="none" strike="noStrike" dirty="0">
                          <a:solidFill>
                            <a:srgbClr val="000000"/>
                          </a:solidFill>
                          <a:effectLst/>
                          <a:latin typeface="微软雅黑" panose="020B0503020204020204" pitchFamily="34" charset="-122"/>
                        </a:rPr>
                        <a:t>140094</a:t>
                      </a:r>
                    </a:p>
                  </a:txBody>
                  <a:tcPr marL="12700" marR="12700" marT="12700"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b="0" i="0" u="none" strike="noStrike" dirty="0">
                          <a:solidFill>
                            <a:srgbClr val="000000"/>
                          </a:solidFill>
                          <a:effectLst/>
                          <a:latin typeface="微软雅黑" panose="020B0503020204020204" pitchFamily="34" charset="-122"/>
                        </a:rPr>
                        <a:t>AP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zh-CN" altLang="en-US" sz="1050" b="0" i="0" u="none" strike="noStrike" dirty="0">
                          <a:solidFill>
                            <a:srgbClr val="000000"/>
                          </a:solidFill>
                          <a:effectLst/>
                          <a:latin typeface="微软雅黑" panose="020B0503020204020204" pitchFamily="34" charset="-122"/>
                        </a:rPr>
                        <a:t>非洲地区工业产权组织</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50" b="0" i="0" u="none" strike="noStrike" dirty="0">
                          <a:solidFill>
                            <a:srgbClr val="000000"/>
                          </a:solidFill>
                          <a:effectLst/>
                          <a:latin typeface="微软雅黑" panose="020B0503020204020204" pitchFamily="34" charset="-122"/>
                        </a:rPr>
                        <a:t>1997-Now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r>
                        <a:rPr lang="is-IS" sz="1050" b="0" i="0" u="none" strike="noStrike" dirty="0">
                          <a:solidFill>
                            <a:srgbClr val="000000"/>
                          </a:solidFill>
                          <a:effectLst/>
                          <a:latin typeface="微软雅黑" panose="020B0503020204020204" pitchFamily="34" charset="-122"/>
                        </a:rPr>
                        <a:t>2317</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925283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2150BCC-8EC5-4963-B39A-020EAF967869}"/>
              </a:ext>
            </a:extLst>
          </p:cNvPr>
          <p:cNvSpPr/>
          <p:nvPr/>
        </p:nvSpPr>
        <p:spPr>
          <a:xfrm>
            <a:off x="545892" y="401777"/>
            <a:ext cx="426980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数据支撑企业创新研发</a:t>
            </a:r>
          </a:p>
        </p:txBody>
      </p:sp>
      <p:sp>
        <p:nvSpPr>
          <p:cNvPr id="9" name="文本框 8">
            <a:extLst>
              <a:ext uri="{FF2B5EF4-FFF2-40B4-BE49-F238E27FC236}">
                <a16:creationId xmlns:a16="http://schemas.microsoft.com/office/drawing/2014/main" id="{AF66CD42-19CF-43FB-AC2C-C9FA6825D4AC}"/>
              </a:ext>
            </a:extLst>
          </p:cNvPr>
          <p:cNvSpPr txBox="1"/>
          <p:nvPr/>
        </p:nvSpPr>
        <p:spPr>
          <a:xfrm>
            <a:off x="2064187" y="4614257"/>
            <a:ext cx="214226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核心价值观</a:t>
            </a:r>
          </a:p>
        </p:txBody>
      </p:sp>
      <p:sp>
        <p:nvSpPr>
          <p:cNvPr id="10" name="文本框 9">
            <a:extLst>
              <a:ext uri="{FF2B5EF4-FFF2-40B4-BE49-F238E27FC236}">
                <a16:creationId xmlns:a16="http://schemas.microsoft.com/office/drawing/2014/main" id="{17DFADE3-543E-4DBE-87CF-4F3B6739E941}"/>
              </a:ext>
            </a:extLst>
          </p:cNvPr>
          <p:cNvSpPr txBox="1"/>
          <p:nvPr/>
        </p:nvSpPr>
        <p:spPr>
          <a:xfrm>
            <a:off x="2525852" y="3495747"/>
            <a:ext cx="99462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使命</a:t>
            </a:r>
          </a:p>
        </p:txBody>
      </p:sp>
      <p:grpSp>
        <p:nvGrpSpPr>
          <p:cNvPr id="12" name="组合 11">
            <a:extLst>
              <a:ext uri="{FF2B5EF4-FFF2-40B4-BE49-F238E27FC236}">
                <a16:creationId xmlns:a16="http://schemas.microsoft.com/office/drawing/2014/main" id="{099E11C5-13D3-41CE-BD2B-2DA0C78A6819}"/>
              </a:ext>
            </a:extLst>
          </p:cNvPr>
          <p:cNvGrpSpPr/>
          <p:nvPr/>
        </p:nvGrpSpPr>
        <p:grpSpPr>
          <a:xfrm>
            <a:off x="1292984" y="2002521"/>
            <a:ext cx="10028778" cy="3825954"/>
            <a:chOff x="2134380" y="2433596"/>
            <a:chExt cx="7112209" cy="2857980"/>
          </a:xfrm>
        </p:grpSpPr>
        <p:sp>
          <p:nvSpPr>
            <p:cNvPr id="13" name="椭圆 12">
              <a:extLst>
                <a:ext uri="{FF2B5EF4-FFF2-40B4-BE49-F238E27FC236}">
                  <a16:creationId xmlns:a16="http://schemas.microsoft.com/office/drawing/2014/main" id="{53024621-1BA0-46E9-97E6-E1418DE66018}"/>
                </a:ext>
              </a:extLst>
            </p:cNvPr>
            <p:cNvSpPr/>
            <p:nvPr/>
          </p:nvSpPr>
          <p:spPr>
            <a:xfrm>
              <a:off x="4789443" y="5025894"/>
              <a:ext cx="1756183" cy="265682"/>
            </a:xfrm>
            <a:prstGeom prst="ellipse">
              <a:avLst/>
            </a:prstGeom>
            <a:gradFill flip="none" rotWithShape="1">
              <a:gsLst>
                <a:gs pos="0">
                  <a:schemeClr val="tx1">
                    <a:alpha val="62000"/>
                  </a:schemeClr>
                </a:gs>
                <a:gs pos="100000">
                  <a:srgbClr val="FFFFFF">
                    <a:alpha val="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14" name="组合 13">
              <a:extLst>
                <a:ext uri="{FF2B5EF4-FFF2-40B4-BE49-F238E27FC236}">
                  <a16:creationId xmlns:a16="http://schemas.microsoft.com/office/drawing/2014/main" id="{9E397018-3995-4720-92C1-54AFAD2BC577}"/>
                </a:ext>
              </a:extLst>
            </p:cNvPr>
            <p:cNvGrpSpPr/>
            <p:nvPr/>
          </p:nvGrpSpPr>
          <p:grpSpPr>
            <a:xfrm>
              <a:off x="4853724" y="2451440"/>
              <a:ext cx="1616382" cy="2709799"/>
              <a:chOff x="3546995" y="2016281"/>
              <a:chExt cx="1616382" cy="2709799"/>
            </a:xfrm>
          </p:grpSpPr>
          <p:sp>
            <p:nvSpPr>
              <p:cNvPr id="159" name="Freeform 33">
                <a:extLst>
                  <a:ext uri="{FF2B5EF4-FFF2-40B4-BE49-F238E27FC236}">
                    <a16:creationId xmlns:a16="http://schemas.microsoft.com/office/drawing/2014/main" id="{BA989E53-EAAA-40D1-8F42-B63E94EFB853}"/>
                  </a:ext>
                </a:extLst>
              </p:cNvPr>
              <p:cNvSpPr>
                <a:spLocks/>
              </p:cNvSpPr>
              <p:nvPr/>
            </p:nvSpPr>
            <p:spPr bwMode="auto">
              <a:xfrm>
                <a:off x="3546995" y="2016281"/>
                <a:ext cx="1616382" cy="2028724"/>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0" name="Freeform 33">
                <a:extLst>
                  <a:ext uri="{FF2B5EF4-FFF2-40B4-BE49-F238E27FC236}">
                    <a16:creationId xmlns:a16="http://schemas.microsoft.com/office/drawing/2014/main" id="{F013F418-280C-40B7-879E-63EAC48A3E8E}"/>
                  </a:ext>
                </a:extLst>
              </p:cNvPr>
              <p:cNvSpPr>
                <a:spLocks/>
              </p:cNvSpPr>
              <p:nvPr/>
            </p:nvSpPr>
            <p:spPr bwMode="auto">
              <a:xfrm>
                <a:off x="3587885" y="2067602"/>
                <a:ext cx="1534601" cy="1926082"/>
              </a:xfrm>
              <a:custGeom>
                <a:avLst/>
                <a:gdLst>
                  <a:gd name="T0" fmla="*/ 249 w 498"/>
                  <a:gd name="T1" fmla="*/ 0 h 625"/>
                  <a:gd name="T2" fmla="*/ 0 w 498"/>
                  <a:gd name="T3" fmla="*/ 240 h 625"/>
                  <a:gd name="T4" fmla="*/ 17 w 498"/>
                  <a:gd name="T5" fmla="*/ 328 h 625"/>
                  <a:gd name="T6" fmla="*/ 17 w 498"/>
                  <a:gd name="T7" fmla="*/ 328 h 625"/>
                  <a:gd name="T8" fmla="*/ 31 w 498"/>
                  <a:gd name="T9" fmla="*/ 356 h 625"/>
                  <a:gd name="T10" fmla="*/ 95 w 498"/>
                  <a:gd name="T11" fmla="*/ 488 h 625"/>
                  <a:gd name="T12" fmla="*/ 108 w 498"/>
                  <a:gd name="T13" fmla="*/ 539 h 625"/>
                  <a:gd name="T14" fmla="*/ 115 w 498"/>
                  <a:gd name="T15" fmla="*/ 588 h 625"/>
                  <a:gd name="T16" fmla="*/ 153 w 498"/>
                  <a:gd name="T17" fmla="*/ 625 h 625"/>
                  <a:gd name="T18" fmla="*/ 249 w 498"/>
                  <a:gd name="T19" fmla="*/ 625 h 625"/>
                  <a:gd name="T20" fmla="*/ 344 w 498"/>
                  <a:gd name="T21" fmla="*/ 625 h 625"/>
                  <a:gd name="T22" fmla="*/ 382 w 498"/>
                  <a:gd name="T23" fmla="*/ 588 h 625"/>
                  <a:gd name="T24" fmla="*/ 390 w 498"/>
                  <a:gd name="T25" fmla="*/ 539 h 625"/>
                  <a:gd name="T26" fmla="*/ 403 w 498"/>
                  <a:gd name="T27" fmla="*/ 488 h 625"/>
                  <a:gd name="T28" fmla="*/ 467 w 498"/>
                  <a:gd name="T29" fmla="*/ 356 h 625"/>
                  <a:gd name="T30" fmla="*/ 480 w 498"/>
                  <a:gd name="T31" fmla="*/ 328 h 625"/>
                  <a:gd name="T32" fmla="*/ 480 w 498"/>
                  <a:gd name="T33" fmla="*/ 328 h 625"/>
                  <a:gd name="T34" fmla="*/ 498 w 498"/>
                  <a:gd name="T35" fmla="*/ 240 h 625"/>
                  <a:gd name="T36" fmla="*/ 249 w 498"/>
                  <a:gd name="T37" fmla="*/ 0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8" h="625">
                    <a:moveTo>
                      <a:pt x="249" y="0"/>
                    </a:moveTo>
                    <a:cubicBezTo>
                      <a:pt x="113" y="0"/>
                      <a:pt x="0" y="107"/>
                      <a:pt x="0" y="240"/>
                    </a:cubicBezTo>
                    <a:cubicBezTo>
                      <a:pt x="0" y="271"/>
                      <a:pt x="6" y="301"/>
                      <a:pt x="17" y="328"/>
                    </a:cubicBezTo>
                    <a:cubicBezTo>
                      <a:pt x="17" y="328"/>
                      <a:pt x="17" y="328"/>
                      <a:pt x="17" y="328"/>
                    </a:cubicBezTo>
                    <a:cubicBezTo>
                      <a:pt x="21" y="338"/>
                      <a:pt x="26" y="347"/>
                      <a:pt x="31" y="356"/>
                    </a:cubicBezTo>
                    <a:cubicBezTo>
                      <a:pt x="48" y="391"/>
                      <a:pt x="77" y="451"/>
                      <a:pt x="95" y="488"/>
                    </a:cubicBezTo>
                    <a:cubicBezTo>
                      <a:pt x="95" y="488"/>
                      <a:pt x="108" y="525"/>
                      <a:pt x="108" y="539"/>
                    </a:cubicBezTo>
                    <a:cubicBezTo>
                      <a:pt x="108" y="554"/>
                      <a:pt x="109" y="576"/>
                      <a:pt x="115" y="588"/>
                    </a:cubicBezTo>
                    <a:cubicBezTo>
                      <a:pt x="119" y="595"/>
                      <a:pt x="129" y="612"/>
                      <a:pt x="153" y="625"/>
                    </a:cubicBezTo>
                    <a:cubicBezTo>
                      <a:pt x="249" y="625"/>
                      <a:pt x="249" y="625"/>
                      <a:pt x="249" y="625"/>
                    </a:cubicBezTo>
                    <a:cubicBezTo>
                      <a:pt x="344" y="625"/>
                      <a:pt x="344" y="625"/>
                      <a:pt x="344" y="625"/>
                    </a:cubicBezTo>
                    <a:cubicBezTo>
                      <a:pt x="368" y="612"/>
                      <a:pt x="379" y="595"/>
                      <a:pt x="382" y="588"/>
                    </a:cubicBezTo>
                    <a:cubicBezTo>
                      <a:pt x="388" y="576"/>
                      <a:pt x="390" y="554"/>
                      <a:pt x="390" y="539"/>
                    </a:cubicBezTo>
                    <a:cubicBezTo>
                      <a:pt x="390" y="525"/>
                      <a:pt x="403" y="488"/>
                      <a:pt x="403" y="488"/>
                    </a:cubicBezTo>
                    <a:cubicBezTo>
                      <a:pt x="420" y="451"/>
                      <a:pt x="450" y="391"/>
                      <a:pt x="467" y="356"/>
                    </a:cubicBezTo>
                    <a:cubicBezTo>
                      <a:pt x="472" y="347"/>
                      <a:pt x="476" y="338"/>
                      <a:pt x="480" y="328"/>
                    </a:cubicBezTo>
                    <a:cubicBezTo>
                      <a:pt x="480" y="328"/>
                      <a:pt x="480" y="328"/>
                      <a:pt x="480" y="328"/>
                    </a:cubicBezTo>
                    <a:cubicBezTo>
                      <a:pt x="492" y="301"/>
                      <a:pt x="498" y="271"/>
                      <a:pt x="498" y="240"/>
                    </a:cubicBezTo>
                    <a:cubicBezTo>
                      <a:pt x="498" y="107"/>
                      <a:pt x="385" y="0"/>
                      <a:pt x="249" y="0"/>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161" name="组合 160">
                <a:extLst>
                  <a:ext uri="{FF2B5EF4-FFF2-40B4-BE49-F238E27FC236}">
                    <a16:creationId xmlns:a16="http://schemas.microsoft.com/office/drawing/2014/main" id="{09030F49-E74D-483A-841C-69E0B75679CC}"/>
                  </a:ext>
                </a:extLst>
              </p:cNvPr>
              <p:cNvGrpSpPr/>
              <p:nvPr/>
            </p:nvGrpSpPr>
            <p:grpSpPr>
              <a:xfrm>
                <a:off x="3999883" y="4025097"/>
                <a:ext cx="716912" cy="700983"/>
                <a:chOff x="3759201" y="3508375"/>
                <a:chExt cx="828024" cy="809626"/>
              </a:xfrm>
            </p:grpSpPr>
            <p:sp>
              <p:nvSpPr>
                <p:cNvPr id="162" name="Freeform 6">
                  <a:extLst>
                    <a:ext uri="{FF2B5EF4-FFF2-40B4-BE49-F238E27FC236}">
                      <a16:creationId xmlns:a16="http://schemas.microsoft.com/office/drawing/2014/main" id="{A0CFDB0E-A737-4E10-864F-CA7D6B84ADFC}"/>
                    </a:ext>
                  </a:extLst>
                </p:cNvPr>
                <p:cNvSpPr>
                  <a:spLocks/>
                </p:cNvSpPr>
                <p:nvPr/>
              </p:nvSpPr>
              <p:spPr bwMode="auto">
                <a:xfrm>
                  <a:off x="3764900" y="3508375"/>
                  <a:ext cx="822325" cy="757238"/>
                </a:xfrm>
                <a:custGeom>
                  <a:avLst/>
                  <a:gdLst>
                    <a:gd name="T0" fmla="*/ 216 w 220"/>
                    <a:gd name="T1" fmla="*/ 0 h 202"/>
                    <a:gd name="T2" fmla="*/ 213 w 220"/>
                    <a:gd name="T3" fmla="*/ 3 h 202"/>
                    <a:gd name="T4" fmla="*/ 213 w 220"/>
                    <a:gd name="T5" fmla="*/ 14 h 202"/>
                    <a:gd name="T6" fmla="*/ 211 w 220"/>
                    <a:gd name="T7" fmla="*/ 16 h 202"/>
                    <a:gd name="T8" fmla="*/ 218 w 220"/>
                    <a:gd name="T9" fmla="*/ 24 h 202"/>
                    <a:gd name="T10" fmla="*/ 217 w 220"/>
                    <a:gd name="T11" fmla="*/ 35 h 202"/>
                    <a:gd name="T12" fmla="*/ 210 w 220"/>
                    <a:gd name="T13" fmla="*/ 42 h 202"/>
                    <a:gd name="T14" fmla="*/ 209 w 220"/>
                    <a:gd name="T15" fmla="*/ 48 h 202"/>
                    <a:gd name="T16" fmla="*/ 217 w 220"/>
                    <a:gd name="T17" fmla="*/ 55 h 202"/>
                    <a:gd name="T18" fmla="*/ 216 w 220"/>
                    <a:gd name="T19" fmla="*/ 66 h 202"/>
                    <a:gd name="T20" fmla="*/ 210 w 220"/>
                    <a:gd name="T21" fmla="*/ 71 h 202"/>
                    <a:gd name="T22" fmla="*/ 210 w 220"/>
                    <a:gd name="T23" fmla="*/ 80 h 202"/>
                    <a:gd name="T24" fmla="*/ 218 w 220"/>
                    <a:gd name="T25" fmla="*/ 89 h 202"/>
                    <a:gd name="T26" fmla="*/ 214 w 220"/>
                    <a:gd name="T27" fmla="*/ 97 h 202"/>
                    <a:gd name="T28" fmla="*/ 209 w 220"/>
                    <a:gd name="T29" fmla="*/ 102 h 202"/>
                    <a:gd name="T30" fmla="*/ 210 w 220"/>
                    <a:gd name="T31" fmla="*/ 108 h 202"/>
                    <a:gd name="T32" fmla="*/ 217 w 220"/>
                    <a:gd name="T33" fmla="*/ 116 h 202"/>
                    <a:gd name="T34" fmla="*/ 215 w 220"/>
                    <a:gd name="T35" fmla="*/ 125 h 202"/>
                    <a:gd name="T36" fmla="*/ 209 w 220"/>
                    <a:gd name="T37" fmla="*/ 131 h 202"/>
                    <a:gd name="T38" fmla="*/ 209 w 220"/>
                    <a:gd name="T39" fmla="*/ 138 h 202"/>
                    <a:gd name="T40" fmla="*/ 214 w 220"/>
                    <a:gd name="T41" fmla="*/ 145 h 202"/>
                    <a:gd name="T42" fmla="*/ 206 w 220"/>
                    <a:gd name="T43" fmla="*/ 161 h 202"/>
                    <a:gd name="T44" fmla="*/ 159 w 220"/>
                    <a:gd name="T45" fmla="*/ 202 h 202"/>
                    <a:gd name="T46" fmla="*/ 61 w 220"/>
                    <a:gd name="T47" fmla="*/ 202 h 202"/>
                    <a:gd name="T48" fmla="*/ 13 w 220"/>
                    <a:gd name="T49" fmla="*/ 161 h 202"/>
                    <a:gd name="T50" fmla="*/ 12 w 220"/>
                    <a:gd name="T51" fmla="*/ 152 h 202"/>
                    <a:gd name="T52" fmla="*/ 9 w 220"/>
                    <a:gd name="T53" fmla="*/ 142 h 202"/>
                    <a:gd name="T54" fmla="*/ 2 w 220"/>
                    <a:gd name="T55" fmla="*/ 135 h 202"/>
                    <a:gd name="T56" fmla="*/ 5 w 220"/>
                    <a:gd name="T57" fmla="*/ 126 h 202"/>
                    <a:gd name="T58" fmla="*/ 8 w 220"/>
                    <a:gd name="T59" fmla="*/ 119 h 202"/>
                    <a:gd name="T60" fmla="*/ 4 w 220"/>
                    <a:gd name="T61" fmla="*/ 108 h 202"/>
                    <a:gd name="T62" fmla="*/ 3 w 220"/>
                    <a:gd name="T63" fmla="*/ 97 h 202"/>
                    <a:gd name="T64" fmla="*/ 8 w 220"/>
                    <a:gd name="T65" fmla="*/ 91 h 202"/>
                    <a:gd name="T66" fmla="*/ 8 w 220"/>
                    <a:gd name="T67" fmla="*/ 85 h 202"/>
                    <a:gd name="T68" fmla="*/ 2 w 220"/>
                    <a:gd name="T69" fmla="*/ 76 h 202"/>
                    <a:gd name="T70" fmla="*/ 5 w 220"/>
                    <a:gd name="T71" fmla="*/ 66 h 202"/>
                    <a:gd name="T72" fmla="*/ 9 w 220"/>
                    <a:gd name="T73" fmla="*/ 61 h 202"/>
                    <a:gd name="T74" fmla="*/ 8 w 220"/>
                    <a:gd name="T75" fmla="*/ 54 h 202"/>
                    <a:gd name="T76" fmla="*/ 2 w 220"/>
                    <a:gd name="T77" fmla="*/ 44 h 202"/>
                    <a:gd name="T78" fmla="*/ 2 w 220"/>
                    <a:gd name="T79" fmla="*/ 16 h 202"/>
                    <a:gd name="T80" fmla="*/ 2 w 220"/>
                    <a:gd name="T81" fmla="*/ 11 h 202"/>
                    <a:gd name="T82" fmla="*/ 2 w 220"/>
                    <a:gd name="T83" fmla="*/ 1 h 202"/>
                    <a:gd name="T84" fmla="*/ 0 w 220"/>
                    <a:gd name="T85" fmla="*/ 0 h 202"/>
                    <a:gd name="T86" fmla="*/ 216 w 220"/>
                    <a:gd name="T8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0" h="202">
                      <a:moveTo>
                        <a:pt x="216" y="0"/>
                      </a:moveTo>
                      <a:cubicBezTo>
                        <a:pt x="213" y="3"/>
                        <a:pt x="213" y="3"/>
                        <a:pt x="213" y="3"/>
                      </a:cubicBezTo>
                      <a:cubicBezTo>
                        <a:pt x="213" y="14"/>
                        <a:pt x="213" y="14"/>
                        <a:pt x="213" y="14"/>
                      </a:cubicBezTo>
                      <a:cubicBezTo>
                        <a:pt x="211" y="16"/>
                        <a:pt x="211" y="16"/>
                        <a:pt x="211" y="16"/>
                      </a:cubicBezTo>
                      <a:cubicBezTo>
                        <a:pt x="211" y="16"/>
                        <a:pt x="216" y="20"/>
                        <a:pt x="218" y="24"/>
                      </a:cubicBezTo>
                      <a:cubicBezTo>
                        <a:pt x="220" y="28"/>
                        <a:pt x="220" y="33"/>
                        <a:pt x="217" y="35"/>
                      </a:cubicBezTo>
                      <a:cubicBezTo>
                        <a:pt x="214" y="38"/>
                        <a:pt x="210" y="39"/>
                        <a:pt x="210" y="42"/>
                      </a:cubicBezTo>
                      <a:cubicBezTo>
                        <a:pt x="210" y="44"/>
                        <a:pt x="209" y="48"/>
                        <a:pt x="209" y="48"/>
                      </a:cubicBezTo>
                      <a:cubicBezTo>
                        <a:pt x="209" y="48"/>
                        <a:pt x="216" y="51"/>
                        <a:pt x="217" y="55"/>
                      </a:cubicBezTo>
                      <a:cubicBezTo>
                        <a:pt x="219" y="60"/>
                        <a:pt x="218" y="64"/>
                        <a:pt x="216" y="66"/>
                      </a:cubicBezTo>
                      <a:cubicBezTo>
                        <a:pt x="213" y="67"/>
                        <a:pt x="210" y="71"/>
                        <a:pt x="210" y="71"/>
                      </a:cubicBezTo>
                      <a:cubicBezTo>
                        <a:pt x="210" y="80"/>
                        <a:pt x="210" y="80"/>
                        <a:pt x="210" y="80"/>
                      </a:cubicBezTo>
                      <a:cubicBezTo>
                        <a:pt x="210" y="80"/>
                        <a:pt x="218" y="85"/>
                        <a:pt x="218" y="89"/>
                      </a:cubicBezTo>
                      <a:cubicBezTo>
                        <a:pt x="218" y="94"/>
                        <a:pt x="214" y="97"/>
                        <a:pt x="214" y="97"/>
                      </a:cubicBezTo>
                      <a:cubicBezTo>
                        <a:pt x="209" y="102"/>
                        <a:pt x="209" y="102"/>
                        <a:pt x="209" y="102"/>
                      </a:cubicBezTo>
                      <a:cubicBezTo>
                        <a:pt x="210" y="108"/>
                        <a:pt x="210" y="108"/>
                        <a:pt x="210" y="108"/>
                      </a:cubicBezTo>
                      <a:cubicBezTo>
                        <a:pt x="210" y="108"/>
                        <a:pt x="216" y="112"/>
                        <a:pt x="217" y="116"/>
                      </a:cubicBezTo>
                      <a:cubicBezTo>
                        <a:pt x="218" y="120"/>
                        <a:pt x="217" y="123"/>
                        <a:pt x="215" y="125"/>
                      </a:cubicBezTo>
                      <a:cubicBezTo>
                        <a:pt x="213" y="127"/>
                        <a:pt x="209" y="131"/>
                        <a:pt x="209" y="131"/>
                      </a:cubicBezTo>
                      <a:cubicBezTo>
                        <a:pt x="209" y="138"/>
                        <a:pt x="209" y="138"/>
                        <a:pt x="209" y="138"/>
                      </a:cubicBezTo>
                      <a:cubicBezTo>
                        <a:pt x="209" y="138"/>
                        <a:pt x="213" y="141"/>
                        <a:pt x="214" y="145"/>
                      </a:cubicBezTo>
                      <a:cubicBezTo>
                        <a:pt x="214" y="148"/>
                        <a:pt x="209" y="158"/>
                        <a:pt x="206" y="161"/>
                      </a:cubicBezTo>
                      <a:cubicBezTo>
                        <a:pt x="203" y="163"/>
                        <a:pt x="159" y="202"/>
                        <a:pt x="159" y="202"/>
                      </a:cubicBezTo>
                      <a:cubicBezTo>
                        <a:pt x="61" y="202"/>
                        <a:pt x="61" y="202"/>
                        <a:pt x="61" y="202"/>
                      </a:cubicBezTo>
                      <a:cubicBezTo>
                        <a:pt x="13" y="161"/>
                        <a:pt x="13" y="161"/>
                        <a:pt x="13" y="161"/>
                      </a:cubicBezTo>
                      <a:cubicBezTo>
                        <a:pt x="13" y="161"/>
                        <a:pt x="12" y="155"/>
                        <a:pt x="12" y="152"/>
                      </a:cubicBezTo>
                      <a:cubicBezTo>
                        <a:pt x="11" y="149"/>
                        <a:pt x="12" y="144"/>
                        <a:pt x="9" y="142"/>
                      </a:cubicBezTo>
                      <a:cubicBezTo>
                        <a:pt x="7" y="140"/>
                        <a:pt x="2" y="139"/>
                        <a:pt x="2" y="135"/>
                      </a:cubicBezTo>
                      <a:cubicBezTo>
                        <a:pt x="2" y="130"/>
                        <a:pt x="3" y="127"/>
                        <a:pt x="5" y="126"/>
                      </a:cubicBezTo>
                      <a:cubicBezTo>
                        <a:pt x="7" y="125"/>
                        <a:pt x="9" y="122"/>
                        <a:pt x="8" y="119"/>
                      </a:cubicBezTo>
                      <a:cubicBezTo>
                        <a:pt x="8" y="116"/>
                        <a:pt x="6" y="112"/>
                        <a:pt x="4" y="108"/>
                      </a:cubicBezTo>
                      <a:cubicBezTo>
                        <a:pt x="2" y="104"/>
                        <a:pt x="2" y="100"/>
                        <a:pt x="3" y="97"/>
                      </a:cubicBezTo>
                      <a:cubicBezTo>
                        <a:pt x="5" y="94"/>
                        <a:pt x="8" y="91"/>
                        <a:pt x="8" y="91"/>
                      </a:cubicBezTo>
                      <a:cubicBezTo>
                        <a:pt x="8" y="85"/>
                        <a:pt x="8" y="85"/>
                        <a:pt x="8" y="85"/>
                      </a:cubicBezTo>
                      <a:cubicBezTo>
                        <a:pt x="8" y="85"/>
                        <a:pt x="2" y="81"/>
                        <a:pt x="2" y="76"/>
                      </a:cubicBezTo>
                      <a:cubicBezTo>
                        <a:pt x="2" y="70"/>
                        <a:pt x="3" y="67"/>
                        <a:pt x="5" y="66"/>
                      </a:cubicBezTo>
                      <a:cubicBezTo>
                        <a:pt x="7" y="64"/>
                        <a:pt x="9" y="61"/>
                        <a:pt x="9" y="61"/>
                      </a:cubicBezTo>
                      <a:cubicBezTo>
                        <a:pt x="9" y="61"/>
                        <a:pt x="10" y="57"/>
                        <a:pt x="8" y="54"/>
                      </a:cubicBezTo>
                      <a:cubicBezTo>
                        <a:pt x="7" y="52"/>
                        <a:pt x="3" y="48"/>
                        <a:pt x="2" y="44"/>
                      </a:cubicBezTo>
                      <a:cubicBezTo>
                        <a:pt x="2" y="16"/>
                        <a:pt x="2" y="16"/>
                        <a:pt x="2" y="16"/>
                      </a:cubicBezTo>
                      <a:cubicBezTo>
                        <a:pt x="2" y="16"/>
                        <a:pt x="2" y="14"/>
                        <a:pt x="2" y="11"/>
                      </a:cubicBezTo>
                      <a:cubicBezTo>
                        <a:pt x="2" y="8"/>
                        <a:pt x="2" y="1"/>
                        <a:pt x="2" y="1"/>
                      </a:cubicBezTo>
                      <a:cubicBezTo>
                        <a:pt x="0" y="0"/>
                        <a:pt x="0" y="0"/>
                        <a:pt x="0" y="0"/>
                      </a:cubicBezTo>
                      <a:lnTo>
                        <a:pt x="216" y="0"/>
                      </a:lnTo>
                      <a:close/>
                    </a:path>
                  </a:pathLst>
                </a:custGeom>
                <a:solidFill>
                  <a:srgbClr val="3032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3" name="Freeform 7">
                  <a:extLst>
                    <a:ext uri="{FF2B5EF4-FFF2-40B4-BE49-F238E27FC236}">
                      <a16:creationId xmlns:a16="http://schemas.microsoft.com/office/drawing/2014/main" id="{9F7B874F-BA82-4C89-BF0C-91A81E4B238B}"/>
                    </a:ext>
                  </a:extLst>
                </p:cNvPr>
                <p:cNvSpPr>
                  <a:spLocks/>
                </p:cNvSpPr>
                <p:nvPr/>
              </p:nvSpPr>
              <p:spPr bwMode="auto">
                <a:xfrm>
                  <a:off x="3996676" y="4268788"/>
                  <a:ext cx="350838" cy="49213"/>
                </a:xfrm>
                <a:custGeom>
                  <a:avLst/>
                  <a:gdLst>
                    <a:gd name="T0" fmla="*/ 0 w 94"/>
                    <a:gd name="T1" fmla="*/ 0 h 13"/>
                    <a:gd name="T2" fmla="*/ 94 w 94"/>
                    <a:gd name="T3" fmla="*/ 0 h 13"/>
                    <a:gd name="T4" fmla="*/ 85 w 94"/>
                    <a:gd name="T5" fmla="*/ 9 h 13"/>
                    <a:gd name="T6" fmla="*/ 74 w 94"/>
                    <a:gd name="T7" fmla="*/ 13 h 13"/>
                    <a:gd name="T8" fmla="*/ 19 w 94"/>
                    <a:gd name="T9" fmla="*/ 13 h 13"/>
                    <a:gd name="T10" fmla="*/ 8 w 94"/>
                    <a:gd name="T11" fmla="*/ 9 h 13"/>
                    <a:gd name="T12" fmla="*/ 0 w 9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94" h="13">
                      <a:moveTo>
                        <a:pt x="0" y="0"/>
                      </a:moveTo>
                      <a:cubicBezTo>
                        <a:pt x="94" y="0"/>
                        <a:pt x="94" y="0"/>
                        <a:pt x="94" y="0"/>
                      </a:cubicBezTo>
                      <a:cubicBezTo>
                        <a:pt x="94" y="0"/>
                        <a:pt x="88" y="6"/>
                        <a:pt x="85" y="9"/>
                      </a:cubicBezTo>
                      <a:cubicBezTo>
                        <a:pt x="82" y="11"/>
                        <a:pt x="77" y="13"/>
                        <a:pt x="74" y="13"/>
                      </a:cubicBezTo>
                      <a:cubicBezTo>
                        <a:pt x="71" y="13"/>
                        <a:pt x="19" y="13"/>
                        <a:pt x="19" y="13"/>
                      </a:cubicBezTo>
                      <a:cubicBezTo>
                        <a:pt x="19" y="13"/>
                        <a:pt x="11" y="13"/>
                        <a:pt x="8" y="9"/>
                      </a:cubicBezTo>
                      <a:cubicBezTo>
                        <a:pt x="5" y="6"/>
                        <a:pt x="0" y="0"/>
                        <a:pt x="0" y="0"/>
                      </a:cubicBezTo>
                      <a:close/>
                    </a:path>
                  </a:pathLst>
                </a:custGeom>
                <a:solidFill>
                  <a:srgbClr val="3936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4" name="Freeform 8">
                  <a:extLst>
                    <a:ext uri="{FF2B5EF4-FFF2-40B4-BE49-F238E27FC236}">
                      <a16:creationId xmlns:a16="http://schemas.microsoft.com/office/drawing/2014/main" id="{8DE432E6-8078-4DE3-AEFB-88B1B1A291FE}"/>
                    </a:ext>
                  </a:extLst>
                </p:cNvPr>
                <p:cNvSpPr>
                  <a:spLocks/>
                </p:cNvSpPr>
                <p:nvPr/>
              </p:nvSpPr>
              <p:spPr bwMode="auto">
                <a:xfrm>
                  <a:off x="4173538" y="3527425"/>
                  <a:ext cx="247650" cy="33338"/>
                </a:xfrm>
                <a:custGeom>
                  <a:avLst/>
                  <a:gdLst>
                    <a:gd name="T0" fmla="*/ 4 w 66"/>
                    <a:gd name="T1" fmla="*/ 1 h 9"/>
                    <a:gd name="T2" fmla="*/ 64 w 66"/>
                    <a:gd name="T3" fmla="*/ 1 h 9"/>
                    <a:gd name="T4" fmla="*/ 62 w 66"/>
                    <a:gd name="T5" fmla="*/ 7 h 9"/>
                    <a:gd name="T6" fmla="*/ 0 w 66"/>
                    <a:gd name="T7" fmla="*/ 9 h 9"/>
                    <a:gd name="T8" fmla="*/ 20 w 66"/>
                    <a:gd name="T9" fmla="*/ 5 h 9"/>
                    <a:gd name="T10" fmla="*/ 17 w 66"/>
                    <a:gd name="T11" fmla="*/ 3 h 9"/>
                    <a:gd name="T12" fmla="*/ 4 w 66"/>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66" h="9">
                      <a:moveTo>
                        <a:pt x="4" y="1"/>
                      </a:moveTo>
                      <a:cubicBezTo>
                        <a:pt x="4" y="1"/>
                        <a:pt x="62" y="0"/>
                        <a:pt x="64" y="1"/>
                      </a:cubicBezTo>
                      <a:cubicBezTo>
                        <a:pt x="66" y="3"/>
                        <a:pt x="66" y="5"/>
                        <a:pt x="62" y="7"/>
                      </a:cubicBezTo>
                      <a:cubicBezTo>
                        <a:pt x="58" y="8"/>
                        <a:pt x="0" y="9"/>
                        <a:pt x="0" y="9"/>
                      </a:cubicBezTo>
                      <a:cubicBezTo>
                        <a:pt x="0" y="9"/>
                        <a:pt x="20" y="7"/>
                        <a:pt x="20" y="5"/>
                      </a:cubicBezTo>
                      <a:cubicBezTo>
                        <a:pt x="20" y="3"/>
                        <a:pt x="21" y="4"/>
                        <a:pt x="17" y="3"/>
                      </a:cubicBezTo>
                      <a:cubicBezTo>
                        <a:pt x="13" y="3"/>
                        <a:pt x="4" y="1"/>
                        <a:pt x="4"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5" name="Freeform 9">
                  <a:extLst>
                    <a:ext uri="{FF2B5EF4-FFF2-40B4-BE49-F238E27FC236}">
                      <a16:creationId xmlns:a16="http://schemas.microsoft.com/office/drawing/2014/main" id="{F3F6015F-397D-42AA-85C0-ADB6BDAADB2A}"/>
                    </a:ext>
                  </a:extLst>
                </p:cNvPr>
                <p:cNvSpPr>
                  <a:spLocks/>
                </p:cNvSpPr>
                <p:nvPr/>
              </p:nvSpPr>
              <p:spPr bwMode="auto">
                <a:xfrm>
                  <a:off x="4173538" y="3571875"/>
                  <a:ext cx="242888" cy="93663"/>
                </a:xfrm>
                <a:custGeom>
                  <a:avLst/>
                  <a:gdLst>
                    <a:gd name="T0" fmla="*/ 11 w 65"/>
                    <a:gd name="T1" fmla="*/ 0 h 25"/>
                    <a:gd name="T2" fmla="*/ 60 w 65"/>
                    <a:gd name="T3" fmla="*/ 1 h 25"/>
                    <a:gd name="T4" fmla="*/ 65 w 65"/>
                    <a:gd name="T5" fmla="*/ 10 h 25"/>
                    <a:gd name="T6" fmla="*/ 57 w 65"/>
                    <a:gd name="T7" fmla="*/ 21 h 25"/>
                    <a:gd name="T8" fmla="*/ 0 w 65"/>
                    <a:gd name="T9" fmla="*/ 25 h 25"/>
                    <a:gd name="T10" fmla="*/ 21 w 65"/>
                    <a:gd name="T11" fmla="*/ 20 h 25"/>
                    <a:gd name="T12" fmla="*/ 22 w 65"/>
                    <a:gd name="T13" fmla="*/ 12 h 25"/>
                    <a:gd name="T14" fmla="*/ 23 w 65"/>
                    <a:gd name="T15" fmla="*/ 6 h 25"/>
                    <a:gd name="T16" fmla="*/ 23 w 65"/>
                    <a:gd name="T17" fmla="*/ 3 h 25"/>
                    <a:gd name="T18" fmla="*/ 11 w 65"/>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25">
                      <a:moveTo>
                        <a:pt x="11" y="0"/>
                      </a:moveTo>
                      <a:cubicBezTo>
                        <a:pt x="11" y="0"/>
                        <a:pt x="58" y="0"/>
                        <a:pt x="60" y="1"/>
                      </a:cubicBezTo>
                      <a:cubicBezTo>
                        <a:pt x="63" y="2"/>
                        <a:pt x="65" y="7"/>
                        <a:pt x="65" y="10"/>
                      </a:cubicBezTo>
                      <a:cubicBezTo>
                        <a:pt x="65" y="14"/>
                        <a:pt x="65" y="19"/>
                        <a:pt x="57" y="21"/>
                      </a:cubicBezTo>
                      <a:cubicBezTo>
                        <a:pt x="49" y="23"/>
                        <a:pt x="0" y="25"/>
                        <a:pt x="0" y="25"/>
                      </a:cubicBezTo>
                      <a:cubicBezTo>
                        <a:pt x="0" y="25"/>
                        <a:pt x="20" y="22"/>
                        <a:pt x="21" y="20"/>
                      </a:cubicBezTo>
                      <a:cubicBezTo>
                        <a:pt x="23" y="18"/>
                        <a:pt x="21" y="14"/>
                        <a:pt x="22" y="12"/>
                      </a:cubicBezTo>
                      <a:cubicBezTo>
                        <a:pt x="23" y="10"/>
                        <a:pt x="24" y="10"/>
                        <a:pt x="23" y="6"/>
                      </a:cubicBezTo>
                      <a:cubicBezTo>
                        <a:pt x="23" y="3"/>
                        <a:pt x="23" y="3"/>
                        <a:pt x="23" y="3"/>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6" name="Freeform 10">
                  <a:extLst>
                    <a:ext uri="{FF2B5EF4-FFF2-40B4-BE49-F238E27FC236}">
                      <a16:creationId xmlns:a16="http://schemas.microsoft.com/office/drawing/2014/main" id="{0CABD9A7-777F-408B-A7D3-5ED8B858EE39}"/>
                    </a:ext>
                  </a:extLst>
                </p:cNvPr>
                <p:cNvSpPr>
                  <a:spLocks/>
                </p:cNvSpPr>
                <p:nvPr/>
              </p:nvSpPr>
              <p:spPr bwMode="auto">
                <a:xfrm>
                  <a:off x="4106863" y="3698875"/>
                  <a:ext cx="303213" cy="34925"/>
                </a:xfrm>
                <a:custGeom>
                  <a:avLst/>
                  <a:gdLst>
                    <a:gd name="T0" fmla="*/ 20 w 81"/>
                    <a:gd name="T1" fmla="*/ 1 h 9"/>
                    <a:gd name="T2" fmla="*/ 73 w 81"/>
                    <a:gd name="T3" fmla="*/ 0 h 9"/>
                    <a:gd name="T4" fmla="*/ 80 w 81"/>
                    <a:gd name="T5" fmla="*/ 3 h 9"/>
                    <a:gd name="T6" fmla="*/ 3 w 81"/>
                    <a:gd name="T7" fmla="*/ 9 h 9"/>
                    <a:gd name="T8" fmla="*/ 24 w 81"/>
                    <a:gd name="T9" fmla="*/ 5 h 9"/>
                    <a:gd name="T10" fmla="*/ 20 w 81"/>
                    <a:gd name="T11" fmla="*/ 1 h 9"/>
                  </a:gdLst>
                  <a:ahLst/>
                  <a:cxnLst>
                    <a:cxn ang="0">
                      <a:pos x="T0" y="T1"/>
                    </a:cxn>
                    <a:cxn ang="0">
                      <a:pos x="T2" y="T3"/>
                    </a:cxn>
                    <a:cxn ang="0">
                      <a:pos x="T4" y="T5"/>
                    </a:cxn>
                    <a:cxn ang="0">
                      <a:pos x="T6" y="T7"/>
                    </a:cxn>
                    <a:cxn ang="0">
                      <a:pos x="T8" y="T9"/>
                    </a:cxn>
                    <a:cxn ang="0">
                      <a:pos x="T10" y="T11"/>
                    </a:cxn>
                  </a:cxnLst>
                  <a:rect l="0" t="0" r="r" b="b"/>
                  <a:pathLst>
                    <a:path w="81" h="9">
                      <a:moveTo>
                        <a:pt x="20" y="1"/>
                      </a:moveTo>
                      <a:cubicBezTo>
                        <a:pt x="20" y="1"/>
                        <a:pt x="66" y="0"/>
                        <a:pt x="73" y="0"/>
                      </a:cubicBezTo>
                      <a:cubicBezTo>
                        <a:pt x="81" y="0"/>
                        <a:pt x="81" y="3"/>
                        <a:pt x="80" y="3"/>
                      </a:cubicBezTo>
                      <a:cubicBezTo>
                        <a:pt x="78" y="4"/>
                        <a:pt x="5" y="9"/>
                        <a:pt x="3" y="9"/>
                      </a:cubicBezTo>
                      <a:cubicBezTo>
                        <a:pt x="0" y="9"/>
                        <a:pt x="21" y="6"/>
                        <a:pt x="24" y="5"/>
                      </a:cubicBezTo>
                      <a:cubicBezTo>
                        <a:pt x="27" y="4"/>
                        <a:pt x="26" y="2"/>
                        <a:pt x="2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7" name="Freeform 11">
                  <a:extLst>
                    <a:ext uri="{FF2B5EF4-FFF2-40B4-BE49-F238E27FC236}">
                      <a16:creationId xmlns:a16="http://schemas.microsoft.com/office/drawing/2014/main" id="{FC124437-F7A9-4A95-8739-EB002A3D5BD2}"/>
                    </a:ext>
                  </a:extLst>
                </p:cNvPr>
                <p:cNvSpPr>
                  <a:spLocks/>
                </p:cNvSpPr>
                <p:nvPr/>
              </p:nvSpPr>
              <p:spPr bwMode="auto">
                <a:xfrm>
                  <a:off x="4140201" y="3756025"/>
                  <a:ext cx="269875" cy="25400"/>
                </a:xfrm>
                <a:custGeom>
                  <a:avLst/>
                  <a:gdLst>
                    <a:gd name="T0" fmla="*/ 26 w 72"/>
                    <a:gd name="T1" fmla="*/ 1 h 7"/>
                    <a:gd name="T2" fmla="*/ 72 w 72"/>
                    <a:gd name="T3" fmla="*/ 0 h 7"/>
                    <a:gd name="T4" fmla="*/ 49 w 72"/>
                    <a:gd name="T5" fmla="*/ 5 h 7"/>
                    <a:gd name="T6" fmla="*/ 4 w 72"/>
                    <a:gd name="T7" fmla="*/ 7 h 7"/>
                    <a:gd name="T8" fmla="*/ 26 w 72"/>
                    <a:gd name="T9" fmla="*/ 1 h 7"/>
                  </a:gdLst>
                  <a:ahLst/>
                  <a:cxnLst>
                    <a:cxn ang="0">
                      <a:pos x="T0" y="T1"/>
                    </a:cxn>
                    <a:cxn ang="0">
                      <a:pos x="T2" y="T3"/>
                    </a:cxn>
                    <a:cxn ang="0">
                      <a:pos x="T4" y="T5"/>
                    </a:cxn>
                    <a:cxn ang="0">
                      <a:pos x="T6" y="T7"/>
                    </a:cxn>
                    <a:cxn ang="0">
                      <a:pos x="T8" y="T9"/>
                    </a:cxn>
                  </a:cxnLst>
                  <a:rect l="0" t="0" r="r" b="b"/>
                  <a:pathLst>
                    <a:path w="72" h="7">
                      <a:moveTo>
                        <a:pt x="26" y="1"/>
                      </a:moveTo>
                      <a:cubicBezTo>
                        <a:pt x="72" y="0"/>
                        <a:pt x="72" y="0"/>
                        <a:pt x="72" y="0"/>
                      </a:cubicBezTo>
                      <a:cubicBezTo>
                        <a:pt x="72" y="0"/>
                        <a:pt x="51" y="5"/>
                        <a:pt x="49" y="5"/>
                      </a:cubicBezTo>
                      <a:cubicBezTo>
                        <a:pt x="47" y="5"/>
                        <a:pt x="9" y="7"/>
                        <a:pt x="4" y="7"/>
                      </a:cubicBezTo>
                      <a:cubicBezTo>
                        <a:pt x="0" y="7"/>
                        <a:pt x="35" y="3"/>
                        <a:pt x="26"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8" name="Freeform 12">
                  <a:extLst>
                    <a:ext uri="{FF2B5EF4-FFF2-40B4-BE49-F238E27FC236}">
                      <a16:creationId xmlns:a16="http://schemas.microsoft.com/office/drawing/2014/main" id="{AFBBF003-1345-496C-AB45-5C67C3AE860E}"/>
                    </a:ext>
                  </a:extLst>
                </p:cNvPr>
                <p:cNvSpPr>
                  <a:spLocks/>
                </p:cNvSpPr>
                <p:nvPr/>
              </p:nvSpPr>
              <p:spPr bwMode="auto">
                <a:xfrm>
                  <a:off x="4125913" y="3811588"/>
                  <a:ext cx="287338" cy="38100"/>
                </a:xfrm>
                <a:custGeom>
                  <a:avLst/>
                  <a:gdLst>
                    <a:gd name="T0" fmla="*/ 15 w 77"/>
                    <a:gd name="T1" fmla="*/ 2 h 10"/>
                    <a:gd name="T2" fmla="*/ 73 w 77"/>
                    <a:gd name="T3" fmla="*/ 0 h 10"/>
                    <a:gd name="T4" fmla="*/ 72 w 77"/>
                    <a:gd name="T5" fmla="*/ 5 h 10"/>
                    <a:gd name="T6" fmla="*/ 0 w 77"/>
                    <a:gd name="T7" fmla="*/ 10 h 10"/>
                    <a:gd name="T8" fmla="*/ 31 w 77"/>
                    <a:gd name="T9" fmla="*/ 5 h 10"/>
                    <a:gd name="T10" fmla="*/ 15 w 77"/>
                    <a:gd name="T11" fmla="*/ 2 h 10"/>
                  </a:gdLst>
                  <a:ahLst/>
                  <a:cxnLst>
                    <a:cxn ang="0">
                      <a:pos x="T0" y="T1"/>
                    </a:cxn>
                    <a:cxn ang="0">
                      <a:pos x="T2" y="T3"/>
                    </a:cxn>
                    <a:cxn ang="0">
                      <a:pos x="T4" y="T5"/>
                    </a:cxn>
                    <a:cxn ang="0">
                      <a:pos x="T6" y="T7"/>
                    </a:cxn>
                    <a:cxn ang="0">
                      <a:pos x="T8" y="T9"/>
                    </a:cxn>
                    <a:cxn ang="0">
                      <a:pos x="T10" y="T11"/>
                    </a:cxn>
                  </a:cxnLst>
                  <a:rect l="0" t="0" r="r" b="b"/>
                  <a:pathLst>
                    <a:path w="77" h="10">
                      <a:moveTo>
                        <a:pt x="15" y="2"/>
                      </a:moveTo>
                      <a:cubicBezTo>
                        <a:pt x="15" y="2"/>
                        <a:pt x="69" y="0"/>
                        <a:pt x="73" y="0"/>
                      </a:cubicBezTo>
                      <a:cubicBezTo>
                        <a:pt x="77" y="0"/>
                        <a:pt x="75" y="4"/>
                        <a:pt x="72" y="5"/>
                      </a:cubicBezTo>
                      <a:cubicBezTo>
                        <a:pt x="68" y="6"/>
                        <a:pt x="0" y="10"/>
                        <a:pt x="0" y="10"/>
                      </a:cubicBezTo>
                      <a:cubicBezTo>
                        <a:pt x="0" y="10"/>
                        <a:pt x="29" y="6"/>
                        <a:pt x="31" y="5"/>
                      </a:cubicBezTo>
                      <a:cubicBezTo>
                        <a:pt x="32" y="4"/>
                        <a:pt x="15" y="2"/>
                        <a:pt x="15"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69" name="Freeform 13">
                  <a:extLst>
                    <a:ext uri="{FF2B5EF4-FFF2-40B4-BE49-F238E27FC236}">
                      <a16:creationId xmlns:a16="http://schemas.microsoft.com/office/drawing/2014/main" id="{B18B9B9D-F6C5-468F-8692-F282BF3A329E}"/>
                    </a:ext>
                  </a:extLst>
                </p:cNvPr>
                <p:cNvSpPr>
                  <a:spLocks/>
                </p:cNvSpPr>
                <p:nvPr/>
              </p:nvSpPr>
              <p:spPr bwMode="auto">
                <a:xfrm>
                  <a:off x="4195763" y="3868738"/>
                  <a:ext cx="217488" cy="33338"/>
                </a:xfrm>
                <a:custGeom>
                  <a:avLst/>
                  <a:gdLst>
                    <a:gd name="T0" fmla="*/ 0 w 58"/>
                    <a:gd name="T1" fmla="*/ 4 h 9"/>
                    <a:gd name="T2" fmla="*/ 56 w 58"/>
                    <a:gd name="T3" fmla="*/ 0 h 9"/>
                    <a:gd name="T4" fmla="*/ 0 w 58"/>
                    <a:gd name="T5" fmla="*/ 4 h 9"/>
                  </a:gdLst>
                  <a:ahLst/>
                  <a:cxnLst>
                    <a:cxn ang="0">
                      <a:pos x="T0" y="T1"/>
                    </a:cxn>
                    <a:cxn ang="0">
                      <a:pos x="T2" y="T3"/>
                    </a:cxn>
                    <a:cxn ang="0">
                      <a:pos x="T4" y="T5"/>
                    </a:cxn>
                  </a:cxnLst>
                  <a:rect l="0" t="0" r="r" b="b"/>
                  <a:pathLst>
                    <a:path w="58" h="9">
                      <a:moveTo>
                        <a:pt x="0" y="4"/>
                      </a:moveTo>
                      <a:cubicBezTo>
                        <a:pt x="0" y="4"/>
                        <a:pt x="55" y="0"/>
                        <a:pt x="56" y="0"/>
                      </a:cubicBezTo>
                      <a:cubicBezTo>
                        <a:pt x="58" y="0"/>
                        <a:pt x="22" y="9"/>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0" name="Freeform 14">
                  <a:extLst>
                    <a:ext uri="{FF2B5EF4-FFF2-40B4-BE49-F238E27FC236}">
                      <a16:creationId xmlns:a16="http://schemas.microsoft.com/office/drawing/2014/main" id="{967C87F6-8701-4DCA-A8CF-63078E6615A5}"/>
                    </a:ext>
                  </a:extLst>
                </p:cNvPr>
                <p:cNvSpPr>
                  <a:spLocks/>
                </p:cNvSpPr>
                <p:nvPr/>
              </p:nvSpPr>
              <p:spPr bwMode="auto">
                <a:xfrm>
                  <a:off x="4117976" y="3935413"/>
                  <a:ext cx="280988" cy="30163"/>
                </a:xfrm>
                <a:custGeom>
                  <a:avLst/>
                  <a:gdLst>
                    <a:gd name="T0" fmla="*/ 23 w 75"/>
                    <a:gd name="T1" fmla="*/ 0 h 8"/>
                    <a:gd name="T2" fmla="*/ 71 w 75"/>
                    <a:gd name="T3" fmla="*/ 0 h 8"/>
                    <a:gd name="T4" fmla="*/ 65 w 75"/>
                    <a:gd name="T5" fmla="*/ 4 h 8"/>
                    <a:gd name="T6" fmla="*/ 0 w 75"/>
                    <a:gd name="T7" fmla="*/ 8 h 8"/>
                    <a:gd name="T8" fmla="*/ 31 w 75"/>
                    <a:gd name="T9" fmla="*/ 3 h 8"/>
                    <a:gd name="T10" fmla="*/ 23 w 75"/>
                    <a:gd name="T11" fmla="*/ 0 h 8"/>
                  </a:gdLst>
                  <a:ahLst/>
                  <a:cxnLst>
                    <a:cxn ang="0">
                      <a:pos x="T0" y="T1"/>
                    </a:cxn>
                    <a:cxn ang="0">
                      <a:pos x="T2" y="T3"/>
                    </a:cxn>
                    <a:cxn ang="0">
                      <a:pos x="T4" y="T5"/>
                    </a:cxn>
                    <a:cxn ang="0">
                      <a:pos x="T6" y="T7"/>
                    </a:cxn>
                    <a:cxn ang="0">
                      <a:pos x="T8" y="T9"/>
                    </a:cxn>
                    <a:cxn ang="0">
                      <a:pos x="T10" y="T11"/>
                    </a:cxn>
                  </a:cxnLst>
                  <a:rect l="0" t="0" r="r" b="b"/>
                  <a:pathLst>
                    <a:path w="75" h="8">
                      <a:moveTo>
                        <a:pt x="23" y="0"/>
                      </a:moveTo>
                      <a:cubicBezTo>
                        <a:pt x="23" y="0"/>
                        <a:pt x="67" y="0"/>
                        <a:pt x="71" y="0"/>
                      </a:cubicBezTo>
                      <a:cubicBezTo>
                        <a:pt x="75" y="1"/>
                        <a:pt x="68" y="3"/>
                        <a:pt x="65" y="4"/>
                      </a:cubicBezTo>
                      <a:cubicBezTo>
                        <a:pt x="62" y="5"/>
                        <a:pt x="0" y="8"/>
                        <a:pt x="0" y="8"/>
                      </a:cubicBezTo>
                      <a:cubicBezTo>
                        <a:pt x="0" y="8"/>
                        <a:pt x="28" y="4"/>
                        <a:pt x="31" y="3"/>
                      </a:cubicBezTo>
                      <a:cubicBezTo>
                        <a:pt x="33" y="3"/>
                        <a:pt x="33" y="3"/>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1" name="Freeform 15">
                  <a:extLst>
                    <a:ext uri="{FF2B5EF4-FFF2-40B4-BE49-F238E27FC236}">
                      <a16:creationId xmlns:a16="http://schemas.microsoft.com/office/drawing/2014/main" id="{012F9D86-260C-4D92-92F8-D20D811A9796}"/>
                    </a:ext>
                  </a:extLst>
                </p:cNvPr>
                <p:cNvSpPr>
                  <a:spLocks/>
                </p:cNvSpPr>
                <p:nvPr/>
              </p:nvSpPr>
              <p:spPr bwMode="auto">
                <a:xfrm>
                  <a:off x="4206876" y="3984625"/>
                  <a:ext cx="206375" cy="25400"/>
                </a:xfrm>
                <a:custGeom>
                  <a:avLst/>
                  <a:gdLst>
                    <a:gd name="T0" fmla="*/ 0 w 55"/>
                    <a:gd name="T1" fmla="*/ 3 h 7"/>
                    <a:gd name="T2" fmla="*/ 53 w 55"/>
                    <a:gd name="T3" fmla="*/ 0 h 7"/>
                    <a:gd name="T4" fmla="*/ 0 w 55"/>
                    <a:gd name="T5" fmla="*/ 3 h 7"/>
                  </a:gdLst>
                  <a:ahLst/>
                  <a:cxnLst>
                    <a:cxn ang="0">
                      <a:pos x="T0" y="T1"/>
                    </a:cxn>
                    <a:cxn ang="0">
                      <a:pos x="T2" y="T3"/>
                    </a:cxn>
                    <a:cxn ang="0">
                      <a:pos x="T4" y="T5"/>
                    </a:cxn>
                  </a:cxnLst>
                  <a:rect l="0" t="0" r="r" b="b"/>
                  <a:pathLst>
                    <a:path w="55" h="7">
                      <a:moveTo>
                        <a:pt x="0" y="3"/>
                      </a:moveTo>
                      <a:cubicBezTo>
                        <a:pt x="0" y="3"/>
                        <a:pt x="51" y="0"/>
                        <a:pt x="53" y="0"/>
                      </a:cubicBezTo>
                      <a:cubicBezTo>
                        <a:pt x="55" y="0"/>
                        <a:pt x="28"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2" name="Freeform 16">
                  <a:extLst>
                    <a:ext uri="{FF2B5EF4-FFF2-40B4-BE49-F238E27FC236}">
                      <a16:creationId xmlns:a16="http://schemas.microsoft.com/office/drawing/2014/main" id="{36BC0197-358D-465F-B81F-77316338500A}"/>
                    </a:ext>
                  </a:extLst>
                </p:cNvPr>
                <p:cNvSpPr>
                  <a:spLocks/>
                </p:cNvSpPr>
                <p:nvPr/>
              </p:nvSpPr>
              <p:spPr bwMode="auto">
                <a:xfrm>
                  <a:off x="4222751" y="4044949"/>
                  <a:ext cx="160338" cy="28576"/>
                </a:xfrm>
                <a:custGeom>
                  <a:avLst/>
                  <a:gdLst>
                    <a:gd name="T0" fmla="*/ 0 w 43"/>
                    <a:gd name="T1" fmla="*/ 2 h 8"/>
                    <a:gd name="T2" fmla="*/ 41 w 43"/>
                    <a:gd name="T3" fmla="*/ 1 h 8"/>
                    <a:gd name="T4" fmla="*/ 26 w 43"/>
                    <a:gd name="T5" fmla="*/ 7 h 8"/>
                    <a:gd name="T6" fmla="*/ 0 w 43"/>
                    <a:gd name="T7" fmla="*/ 2 h 8"/>
                  </a:gdLst>
                  <a:ahLst/>
                  <a:cxnLst>
                    <a:cxn ang="0">
                      <a:pos x="T0" y="T1"/>
                    </a:cxn>
                    <a:cxn ang="0">
                      <a:pos x="T2" y="T3"/>
                    </a:cxn>
                    <a:cxn ang="0">
                      <a:pos x="T4" y="T5"/>
                    </a:cxn>
                    <a:cxn ang="0">
                      <a:pos x="T6" y="T7"/>
                    </a:cxn>
                  </a:cxnLst>
                  <a:rect l="0" t="0" r="r" b="b"/>
                  <a:pathLst>
                    <a:path w="43" h="8">
                      <a:moveTo>
                        <a:pt x="0" y="2"/>
                      </a:moveTo>
                      <a:cubicBezTo>
                        <a:pt x="0" y="2"/>
                        <a:pt x="38" y="0"/>
                        <a:pt x="41" y="1"/>
                      </a:cubicBezTo>
                      <a:cubicBezTo>
                        <a:pt x="43" y="1"/>
                        <a:pt x="31" y="5"/>
                        <a:pt x="26" y="7"/>
                      </a:cubicBezTo>
                      <a:cubicBezTo>
                        <a:pt x="20" y="8"/>
                        <a:pt x="12" y="7"/>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3" name="Freeform 17">
                  <a:extLst>
                    <a:ext uri="{FF2B5EF4-FFF2-40B4-BE49-F238E27FC236}">
                      <a16:creationId xmlns:a16="http://schemas.microsoft.com/office/drawing/2014/main" id="{5710E2CA-8E7E-4C8B-8187-E246276603D7}"/>
                    </a:ext>
                  </a:extLst>
                </p:cNvPr>
                <p:cNvSpPr>
                  <a:spLocks/>
                </p:cNvSpPr>
                <p:nvPr/>
              </p:nvSpPr>
              <p:spPr bwMode="auto">
                <a:xfrm>
                  <a:off x="4151313" y="4070350"/>
                  <a:ext cx="314325" cy="30163"/>
                </a:xfrm>
                <a:custGeom>
                  <a:avLst/>
                  <a:gdLst>
                    <a:gd name="T0" fmla="*/ 0 w 84"/>
                    <a:gd name="T1" fmla="*/ 5 h 8"/>
                    <a:gd name="T2" fmla="*/ 84 w 84"/>
                    <a:gd name="T3" fmla="*/ 0 h 8"/>
                    <a:gd name="T4" fmla="*/ 32 w 84"/>
                    <a:gd name="T5" fmla="*/ 8 h 8"/>
                    <a:gd name="T6" fmla="*/ 0 w 84"/>
                    <a:gd name="T7" fmla="*/ 5 h 8"/>
                  </a:gdLst>
                  <a:ahLst/>
                  <a:cxnLst>
                    <a:cxn ang="0">
                      <a:pos x="T0" y="T1"/>
                    </a:cxn>
                    <a:cxn ang="0">
                      <a:pos x="T2" y="T3"/>
                    </a:cxn>
                    <a:cxn ang="0">
                      <a:pos x="T4" y="T5"/>
                    </a:cxn>
                    <a:cxn ang="0">
                      <a:pos x="T6" y="T7"/>
                    </a:cxn>
                  </a:cxnLst>
                  <a:rect l="0" t="0" r="r" b="b"/>
                  <a:pathLst>
                    <a:path w="84" h="8">
                      <a:moveTo>
                        <a:pt x="0" y="5"/>
                      </a:moveTo>
                      <a:cubicBezTo>
                        <a:pt x="0" y="5"/>
                        <a:pt x="76" y="2"/>
                        <a:pt x="84" y="0"/>
                      </a:cubicBezTo>
                      <a:cubicBezTo>
                        <a:pt x="84" y="0"/>
                        <a:pt x="75" y="6"/>
                        <a:pt x="32" y="8"/>
                      </a:cubicBezTo>
                      <a:cubicBezTo>
                        <a:pt x="32" y="8"/>
                        <a:pt x="9" y="7"/>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4" name="Freeform 18">
                  <a:extLst>
                    <a:ext uri="{FF2B5EF4-FFF2-40B4-BE49-F238E27FC236}">
                      <a16:creationId xmlns:a16="http://schemas.microsoft.com/office/drawing/2014/main" id="{92525CCF-41D4-4F77-B931-0CD8C9A00EFF}"/>
                    </a:ext>
                  </a:extLst>
                </p:cNvPr>
                <p:cNvSpPr>
                  <a:spLocks/>
                </p:cNvSpPr>
                <p:nvPr/>
              </p:nvSpPr>
              <p:spPr bwMode="auto">
                <a:xfrm>
                  <a:off x="4514851" y="3703638"/>
                  <a:ext cx="36513" cy="22225"/>
                </a:xfrm>
                <a:custGeom>
                  <a:avLst/>
                  <a:gdLst>
                    <a:gd name="T0" fmla="*/ 7 w 10"/>
                    <a:gd name="T1" fmla="*/ 0 h 6"/>
                    <a:gd name="T2" fmla="*/ 0 w 10"/>
                    <a:gd name="T3" fmla="*/ 6 h 6"/>
                    <a:gd name="T4" fmla="*/ 7 w 10"/>
                    <a:gd name="T5" fmla="*/ 0 h 6"/>
                  </a:gdLst>
                  <a:ahLst/>
                  <a:cxnLst>
                    <a:cxn ang="0">
                      <a:pos x="T0" y="T1"/>
                    </a:cxn>
                    <a:cxn ang="0">
                      <a:pos x="T2" y="T3"/>
                    </a:cxn>
                    <a:cxn ang="0">
                      <a:pos x="T4" y="T5"/>
                    </a:cxn>
                  </a:cxnLst>
                  <a:rect l="0" t="0" r="r" b="b"/>
                  <a:pathLst>
                    <a:path w="10" h="6">
                      <a:moveTo>
                        <a:pt x="7" y="0"/>
                      </a:moveTo>
                      <a:cubicBezTo>
                        <a:pt x="7" y="0"/>
                        <a:pt x="10" y="5"/>
                        <a:pt x="0" y="6"/>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5" name="Freeform 19">
                  <a:extLst>
                    <a:ext uri="{FF2B5EF4-FFF2-40B4-BE49-F238E27FC236}">
                      <a16:creationId xmlns:a16="http://schemas.microsoft.com/office/drawing/2014/main" id="{A961FDC0-85E9-4395-89E7-E09C155B8C99}"/>
                    </a:ext>
                  </a:extLst>
                </p:cNvPr>
                <p:cNvSpPr>
                  <a:spLocks/>
                </p:cNvSpPr>
                <p:nvPr/>
              </p:nvSpPr>
              <p:spPr bwMode="auto">
                <a:xfrm>
                  <a:off x="4510088" y="3579813"/>
                  <a:ext cx="41275" cy="19050"/>
                </a:xfrm>
                <a:custGeom>
                  <a:avLst/>
                  <a:gdLst>
                    <a:gd name="T0" fmla="*/ 8 w 11"/>
                    <a:gd name="T1" fmla="*/ 0 h 5"/>
                    <a:gd name="T2" fmla="*/ 0 w 11"/>
                    <a:gd name="T3" fmla="*/ 5 h 5"/>
                    <a:gd name="T4" fmla="*/ 8 w 11"/>
                    <a:gd name="T5" fmla="*/ 0 h 5"/>
                  </a:gdLst>
                  <a:ahLst/>
                  <a:cxnLst>
                    <a:cxn ang="0">
                      <a:pos x="T0" y="T1"/>
                    </a:cxn>
                    <a:cxn ang="0">
                      <a:pos x="T2" y="T3"/>
                    </a:cxn>
                    <a:cxn ang="0">
                      <a:pos x="T4" y="T5"/>
                    </a:cxn>
                  </a:cxnLst>
                  <a:rect l="0" t="0" r="r" b="b"/>
                  <a:pathLst>
                    <a:path w="11" h="5">
                      <a:moveTo>
                        <a:pt x="8" y="0"/>
                      </a:moveTo>
                      <a:cubicBezTo>
                        <a:pt x="8" y="0"/>
                        <a:pt x="11" y="4"/>
                        <a:pt x="0" y="5"/>
                      </a:cubicBez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6" name="Freeform 20">
                  <a:extLst>
                    <a:ext uri="{FF2B5EF4-FFF2-40B4-BE49-F238E27FC236}">
                      <a16:creationId xmlns:a16="http://schemas.microsoft.com/office/drawing/2014/main" id="{7B22CF51-C3D6-422A-AF26-A0425D76BB88}"/>
                    </a:ext>
                  </a:extLst>
                </p:cNvPr>
                <p:cNvSpPr>
                  <a:spLocks/>
                </p:cNvSpPr>
                <p:nvPr/>
              </p:nvSpPr>
              <p:spPr bwMode="auto">
                <a:xfrm>
                  <a:off x="4495801" y="3819525"/>
                  <a:ext cx="55563" cy="19050"/>
                </a:xfrm>
                <a:custGeom>
                  <a:avLst/>
                  <a:gdLst>
                    <a:gd name="T0" fmla="*/ 11 w 15"/>
                    <a:gd name="T1" fmla="*/ 0 h 5"/>
                    <a:gd name="T2" fmla="*/ 0 w 15"/>
                    <a:gd name="T3" fmla="*/ 5 h 5"/>
                    <a:gd name="T4" fmla="*/ 11 w 15"/>
                    <a:gd name="T5" fmla="*/ 0 h 5"/>
                  </a:gdLst>
                  <a:ahLst/>
                  <a:cxnLst>
                    <a:cxn ang="0">
                      <a:pos x="T0" y="T1"/>
                    </a:cxn>
                    <a:cxn ang="0">
                      <a:pos x="T2" y="T3"/>
                    </a:cxn>
                    <a:cxn ang="0">
                      <a:pos x="T4" y="T5"/>
                    </a:cxn>
                  </a:cxnLst>
                  <a:rect l="0" t="0" r="r" b="b"/>
                  <a:pathLst>
                    <a:path w="15" h="5">
                      <a:moveTo>
                        <a:pt x="11" y="0"/>
                      </a:moveTo>
                      <a:cubicBezTo>
                        <a:pt x="11" y="0"/>
                        <a:pt x="15" y="4"/>
                        <a:pt x="0" y="5"/>
                      </a:cubicBez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7" name="Freeform 21">
                  <a:extLst>
                    <a:ext uri="{FF2B5EF4-FFF2-40B4-BE49-F238E27FC236}">
                      <a16:creationId xmlns:a16="http://schemas.microsoft.com/office/drawing/2014/main" id="{94ABCEEA-802E-432F-8BC5-4B09976CF89E}"/>
                    </a:ext>
                  </a:extLst>
                </p:cNvPr>
                <p:cNvSpPr>
                  <a:spLocks/>
                </p:cNvSpPr>
                <p:nvPr/>
              </p:nvSpPr>
              <p:spPr bwMode="auto">
                <a:xfrm>
                  <a:off x="4498976" y="3894138"/>
                  <a:ext cx="46038" cy="57150"/>
                </a:xfrm>
                <a:custGeom>
                  <a:avLst/>
                  <a:gdLst>
                    <a:gd name="T0" fmla="*/ 6 w 12"/>
                    <a:gd name="T1" fmla="*/ 0 h 15"/>
                    <a:gd name="T2" fmla="*/ 7 w 12"/>
                    <a:gd name="T3" fmla="*/ 6 h 15"/>
                    <a:gd name="T4" fmla="*/ 12 w 12"/>
                    <a:gd name="T5" fmla="*/ 12 h 15"/>
                    <a:gd name="T6" fmla="*/ 0 w 12"/>
                    <a:gd name="T7" fmla="*/ 14 h 15"/>
                    <a:gd name="T8" fmla="*/ 6 w 12"/>
                    <a:gd name="T9" fmla="*/ 10 h 15"/>
                    <a:gd name="T10" fmla="*/ 6 w 12"/>
                    <a:gd name="T11" fmla="*/ 0 h 15"/>
                  </a:gdLst>
                  <a:ahLst/>
                  <a:cxnLst>
                    <a:cxn ang="0">
                      <a:pos x="T0" y="T1"/>
                    </a:cxn>
                    <a:cxn ang="0">
                      <a:pos x="T2" y="T3"/>
                    </a:cxn>
                    <a:cxn ang="0">
                      <a:pos x="T4" y="T5"/>
                    </a:cxn>
                    <a:cxn ang="0">
                      <a:pos x="T6" y="T7"/>
                    </a:cxn>
                    <a:cxn ang="0">
                      <a:pos x="T8" y="T9"/>
                    </a:cxn>
                    <a:cxn ang="0">
                      <a:pos x="T10" y="T11"/>
                    </a:cxn>
                  </a:cxnLst>
                  <a:rect l="0" t="0" r="r" b="b"/>
                  <a:pathLst>
                    <a:path w="12" h="15">
                      <a:moveTo>
                        <a:pt x="6" y="0"/>
                      </a:moveTo>
                      <a:cubicBezTo>
                        <a:pt x="6" y="0"/>
                        <a:pt x="6" y="5"/>
                        <a:pt x="7" y="6"/>
                      </a:cubicBezTo>
                      <a:cubicBezTo>
                        <a:pt x="8" y="7"/>
                        <a:pt x="12" y="12"/>
                        <a:pt x="12" y="12"/>
                      </a:cubicBezTo>
                      <a:cubicBezTo>
                        <a:pt x="12" y="12"/>
                        <a:pt x="3" y="15"/>
                        <a:pt x="0" y="14"/>
                      </a:cubicBezTo>
                      <a:cubicBezTo>
                        <a:pt x="0" y="14"/>
                        <a:pt x="5" y="12"/>
                        <a:pt x="6" y="10"/>
                      </a:cubicBezTo>
                      <a:cubicBezTo>
                        <a:pt x="6" y="9"/>
                        <a:pt x="5" y="1"/>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8" name="Freeform 22">
                  <a:extLst>
                    <a:ext uri="{FF2B5EF4-FFF2-40B4-BE49-F238E27FC236}">
                      <a16:creationId xmlns:a16="http://schemas.microsoft.com/office/drawing/2014/main" id="{BDCFE6EA-DE64-403E-B13B-9F185088F891}"/>
                    </a:ext>
                  </a:extLst>
                </p:cNvPr>
                <p:cNvSpPr>
                  <a:spLocks/>
                </p:cNvSpPr>
                <p:nvPr/>
              </p:nvSpPr>
              <p:spPr bwMode="auto">
                <a:xfrm>
                  <a:off x="4518026" y="4037013"/>
                  <a:ext cx="22225" cy="19050"/>
                </a:xfrm>
                <a:custGeom>
                  <a:avLst/>
                  <a:gdLst>
                    <a:gd name="T0" fmla="*/ 3 w 6"/>
                    <a:gd name="T1" fmla="*/ 0 h 5"/>
                    <a:gd name="T2" fmla="*/ 0 w 6"/>
                    <a:gd name="T3" fmla="*/ 5 h 5"/>
                    <a:gd name="T4" fmla="*/ 3 w 6"/>
                    <a:gd name="T5" fmla="*/ 0 h 5"/>
                  </a:gdLst>
                  <a:ahLst/>
                  <a:cxnLst>
                    <a:cxn ang="0">
                      <a:pos x="T0" y="T1"/>
                    </a:cxn>
                    <a:cxn ang="0">
                      <a:pos x="T2" y="T3"/>
                    </a:cxn>
                    <a:cxn ang="0">
                      <a:pos x="T4" y="T5"/>
                    </a:cxn>
                  </a:cxnLst>
                  <a:rect l="0" t="0" r="r" b="b"/>
                  <a:pathLst>
                    <a:path w="6" h="5">
                      <a:moveTo>
                        <a:pt x="3" y="0"/>
                      </a:moveTo>
                      <a:cubicBezTo>
                        <a:pt x="3" y="0"/>
                        <a:pt x="6" y="4"/>
                        <a:pt x="0" y="5"/>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79" name="Freeform 23">
                  <a:extLst>
                    <a:ext uri="{FF2B5EF4-FFF2-40B4-BE49-F238E27FC236}">
                      <a16:creationId xmlns:a16="http://schemas.microsoft.com/office/drawing/2014/main" id="{F9E57B4A-C205-4AF0-AEDF-EBFA3E72C08B}"/>
                    </a:ext>
                  </a:extLst>
                </p:cNvPr>
                <p:cNvSpPr>
                  <a:spLocks/>
                </p:cNvSpPr>
                <p:nvPr/>
              </p:nvSpPr>
              <p:spPr bwMode="auto">
                <a:xfrm>
                  <a:off x="3814763" y="3557588"/>
                  <a:ext cx="206375" cy="22225"/>
                </a:xfrm>
                <a:custGeom>
                  <a:avLst/>
                  <a:gdLst>
                    <a:gd name="T0" fmla="*/ 0 w 55"/>
                    <a:gd name="T1" fmla="*/ 0 h 6"/>
                    <a:gd name="T2" fmla="*/ 55 w 55"/>
                    <a:gd name="T3" fmla="*/ 3 h 6"/>
                    <a:gd name="T4" fmla="*/ 0 w 55"/>
                    <a:gd name="T5" fmla="*/ 0 h 6"/>
                  </a:gdLst>
                  <a:ahLst/>
                  <a:cxnLst>
                    <a:cxn ang="0">
                      <a:pos x="T0" y="T1"/>
                    </a:cxn>
                    <a:cxn ang="0">
                      <a:pos x="T2" y="T3"/>
                    </a:cxn>
                    <a:cxn ang="0">
                      <a:pos x="T4" y="T5"/>
                    </a:cxn>
                  </a:cxnLst>
                  <a:rect l="0" t="0" r="r" b="b"/>
                  <a:pathLst>
                    <a:path w="55" h="6">
                      <a:moveTo>
                        <a:pt x="0" y="0"/>
                      </a:moveTo>
                      <a:cubicBezTo>
                        <a:pt x="55" y="3"/>
                        <a:pt x="55" y="3"/>
                        <a:pt x="55" y="3"/>
                      </a:cubicBezTo>
                      <a:cubicBezTo>
                        <a:pt x="55" y="3"/>
                        <a:pt x="15" y="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0" name="Freeform 24">
                  <a:extLst>
                    <a:ext uri="{FF2B5EF4-FFF2-40B4-BE49-F238E27FC236}">
                      <a16:creationId xmlns:a16="http://schemas.microsoft.com/office/drawing/2014/main" id="{86F1CE09-CD0D-491D-A719-59F9484B9D5D}"/>
                    </a:ext>
                  </a:extLst>
                </p:cNvPr>
                <p:cNvSpPr>
                  <a:spLocks/>
                </p:cNvSpPr>
                <p:nvPr/>
              </p:nvSpPr>
              <p:spPr bwMode="auto">
                <a:xfrm>
                  <a:off x="3762376" y="3744913"/>
                  <a:ext cx="71438" cy="17463"/>
                </a:xfrm>
                <a:custGeom>
                  <a:avLst/>
                  <a:gdLst>
                    <a:gd name="T0" fmla="*/ 7 w 19"/>
                    <a:gd name="T1" fmla="*/ 0 h 5"/>
                    <a:gd name="T2" fmla="*/ 19 w 19"/>
                    <a:gd name="T3" fmla="*/ 1 h 5"/>
                    <a:gd name="T4" fmla="*/ 4 w 19"/>
                    <a:gd name="T5" fmla="*/ 4 h 5"/>
                    <a:gd name="T6" fmla="*/ 7 w 19"/>
                    <a:gd name="T7" fmla="*/ 0 h 5"/>
                  </a:gdLst>
                  <a:ahLst/>
                  <a:cxnLst>
                    <a:cxn ang="0">
                      <a:pos x="T0" y="T1"/>
                    </a:cxn>
                    <a:cxn ang="0">
                      <a:pos x="T2" y="T3"/>
                    </a:cxn>
                    <a:cxn ang="0">
                      <a:pos x="T4" y="T5"/>
                    </a:cxn>
                    <a:cxn ang="0">
                      <a:pos x="T6" y="T7"/>
                    </a:cxn>
                  </a:cxnLst>
                  <a:rect l="0" t="0" r="r" b="b"/>
                  <a:pathLst>
                    <a:path w="19" h="5">
                      <a:moveTo>
                        <a:pt x="7" y="0"/>
                      </a:moveTo>
                      <a:cubicBezTo>
                        <a:pt x="19" y="1"/>
                        <a:pt x="19" y="1"/>
                        <a:pt x="19" y="1"/>
                      </a:cubicBezTo>
                      <a:cubicBezTo>
                        <a:pt x="19" y="1"/>
                        <a:pt x="7" y="4"/>
                        <a:pt x="4" y="4"/>
                      </a:cubicBezTo>
                      <a:cubicBezTo>
                        <a:pt x="0" y="5"/>
                        <a:pt x="7"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1" name="Freeform 25">
                  <a:extLst>
                    <a:ext uri="{FF2B5EF4-FFF2-40B4-BE49-F238E27FC236}">
                      <a16:creationId xmlns:a16="http://schemas.microsoft.com/office/drawing/2014/main" id="{B26017D9-85F2-47B4-94AF-E86641016923}"/>
                    </a:ext>
                  </a:extLst>
                </p:cNvPr>
                <p:cNvSpPr>
                  <a:spLocks/>
                </p:cNvSpPr>
                <p:nvPr/>
              </p:nvSpPr>
              <p:spPr bwMode="auto">
                <a:xfrm>
                  <a:off x="3762376" y="3857625"/>
                  <a:ext cx="74613" cy="14288"/>
                </a:xfrm>
                <a:custGeom>
                  <a:avLst/>
                  <a:gdLst>
                    <a:gd name="T0" fmla="*/ 6 w 20"/>
                    <a:gd name="T1" fmla="*/ 0 h 4"/>
                    <a:gd name="T2" fmla="*/ 20 w 20"/>
                    <a:gd name="T3" fmla="*/ 0 h 4"/>
                    <a:gd name="T4" fmla="*/ 2 w 20"/>
                    <a:gd name="T5" fmla="*/ 4 h 4"/>
                    <a:gd name="T6" fmla="*/ 6 w 20"/>
                    <a:gd name="T7" fmla="*/ 0 h 4"/>
                  </a:gdLst>
                  <a:ahLst/>
                  <a:cxnLst>
                    <a:cxn ang="0">
                      <a:pos x="T0" y="T1"/>
                    </a:cxn>
                    <a:cxn ang="0">
                      <a:pos x="T2" y="T3"/>
                    </a:cxn>
                    <a:cxn ang="0">
                      <a:pos x="T4" y="T5"/>
                    </a:cxn>
                    <a:cxn ang="0">
                      <a:pos x="T6" y="T7"/>
                    </a:cxn>
                  </a:cxnLst>
                  <a:rect l="0" t="0" r="r" b="b"/>
                  <a:pathLst>
                    <a:path w="20" h="4">
                      <a:moveTo>
                        <a:pt x="6" y="0"/>
                      </a:moveTo>
                      <a:cubicBezTo>
                        <a:pt x="20" y="0"/>
                        <a:pt x="20" y="0"/>
                        <a:pt x="20" y="0"/>
                      </a:cubicBezTo>
                      <a:cubicBezTo>
                        <a:pt x="20" y="0"/>
                        <a:pt x="4" y="4"/>
                        <a:pt x="2" y="4"/>
                      </a:cubicBezTo>
                      <a:cubicBezTo>
                        <a:pt x="0" y="4"/>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2" name="Freeform 26">
                  <a:extLst>
                    <a:ext uri="{FF2B5EF4-FFF2-40B4-BE49-F238E27FC236}">
                      <a16:creationId xmlns:a16="http://schemas.microsoft.com/office/drawing/2014/main" id="{6D3ECD1F-4E96-460D-BA4F-A80E5757F3B2}"/>
                    </a:ext>
                  </a:extLst>
                </p:cNvPr>
                <p:cNvSpPr>
                  <a:spLocks/>
                </p:cNvSpPr>
                <p:nvPr/>
              </p:nvSpPr>
              <p:spPr bwMode="auto">
                <a:xfrm>
                  <a:off x="3759201" y="3979863"/>
                  <a:ext cx="74613" cy="19050"/>
                </a:xfrm>
                <a:custGeom>
                  <a:avLst/>
                  <a:gdLst>
                    <a:gd name="T0" fmla="*/ 6 w 20"/>
                    <a:gd name="T1" fmla="*/ 0 h 5"/>
                    <a:gd name="T2" fmla="*/ 20 w 20"/>
                    <a:gd name="T3" fmla="*/ 1 h 5"/>
                    <a:gd name="T4" fmla="*/ 2 w 20"/>
                    <a:gd name="T5" fmla="*/ 5 h 5"/>
                    <a:gd name="T6" fmla="*/ 6 w 20"/>
                    <a:gd name="T7" fmla="*/ 0 h 5"/>
                  </a:gdLst>
                  <a:ahLst/>
                  <a:cxnLst>
                    <a:cxn ang="0">
                      <a:pos x="T0" y="T1"/>
                    </a:cxn>
                    <a:cxn ang="0">
                      <a:pos x="T2" y="T3"/>
                    </a:cxn>
                    <a:cxn ang="0">
                      <a:pos x="T4" y="T5"/>
                    </a:cxn>
                    <a:cxn ang="0">
                      <a:pos x="T6" y="T7"/>
                    </a:cxn>
                  </a:cxnLst>
                  <a:rect l="0" t="0" r="r" b="b"/>
                  <a:pathLst>
                    <a:path w="20" h="5">
                      <a:moveTo>
                        <a:pt x="6" y="0"/>
                      </a:moveTo>
                      <a:cubicBezTo>
                        <a:pt x="20" y="1"/>
                        <a:pt x="20" y="1"/>
                        <a:pt x="20" y="1"/>
                      </a:cubicBezTo>
                      <a:cubicBezTo>
                        <a:pt x="20" y="1"/>
                        <a:pt x="3" y="5"/>
                        <a:pt x="2" y="5"/>
                      </a:cubicBezTo>
                      <a:cubicBezTo>
                        <a:pt x="0" y="5"/>
                        <a:pt x="6"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3" name="Freeform 27">
                  <a:extLst>
                    <a:ext uri="{FF2B5EF4-FFF2-40B4-BE49-F238E27FC236}">
                      <a16:creationId xmlns:a16="http://schemas.microsoft.com/office/drawing/2014/main" id="{58912191-7F3A-48E5-8EAA-5C92C8FEAA10}"/>
                    </a:ext>
                  </a:extLst>
                </p:cNvPr>
                <p:cNvSpPr>
                  <a:spLocks/>
                </p:cNvSpPr>
                <p:nvPr/>
              </p:nvSpPr>
              <p:spPr bwMode="auto">
                <a:xfrm>
                  <a:off x="3822701" y="4086225"/>
                  <a:ext cx="268288" cy="33338"/>
                </a:xfrm>
                <a:custGeom>
                  <a:avLst/>
                  <a:gdLst>
                    <a:gd name="T0" fmla="*/ 0 w 72"/>
                    <a:gd name="T1" fmla="*/ 0 h 9"/>
                    <a:gd name="T2" fmla="*/ 68 w 72"/>
                    <a:gd name="T3" fmla="*/ 1 h 9"/>
                    <a:gd name="T4" fmla="*/ 0 w 72"/>
                    <a:gd name="T5" fmla="*/ 0 h 9"/>
                  </a:gdLst>
                  <a:ahLst/>
                  <a:cxnLst>
                    <a:cxn ang="0">
                      <a:pos x="T0" y="T1"/>
                    </a:cxn>
                    <a:cxn ang="0">
                      <a:pos x="T2" y="T3"/>
                    </a:cxn>
                    <a:cxn ang="0">
                      <a:pos x="T4" y="T5"/>
                    </a:cxn>
                  </a:cxnLst>
                  <a:rect l="0" t="0" r="r" b="b"/>
                  <a:pathLst>
                    <a:path w="72" h="9">
                      <a:moveTo>
                        <a:pt x="0" y="0"/>
                      </a:moveTo>
                      <a:cubicBezTo>
                        <a:pt x="0" y="0"/>
                        <a:pt x="65" y="2"/>
                        <a:pt x="68" y="1"/>
                      </a:cubicBezTo>
                      <a:cubicBezTo>
                        <a:pt x="72" y="1"/>
                        <a:pt x="24"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4" name="Freeform 28">
                  <a:extLst>
                    <a:ext uri="{FF2B5EF4-FFF2-40B4-BE49-F238E27FC236}">
                      <a16:creationId xmlns:a16="http://schemas.microsoft.com/office/drawing/2014/main" id="{89AB1A94-14CD-4D98-9973-C5C2F9587E5D}"/>
                    </a:ext>
                  </a:extLst>
                </p:cNvPr>
                <p:cNvSpPr>
                  <a:spLocks/>
                </p:cNvSpPr>
                <p:nvPr/>
              </p:nvSpPr>
              <p:spPr bwMode="auto">
                <a:xfrm>
                  <a:off x="4300538" y="4114800"/>
                  <a:ext cx="134938" cy="120650"/>
                </a:xfrm>
                <a:custGeom>
                  <a:avLst/>
                  <a:gdLst>
                    <a:gd name="T0" fmla="*/ 36 w 36"/>
                    <a:gd name="T1" fmla="*/ 0 h 32"/>
                    <a:gd name="T2" fmla="*/ 3 w 36"/>
                    <a:gd name="T3" fmla="*/ 31 h 32"/>
                    <a:gd name="T4" fmla="*/ 36 w 36"/>
                    <a:gd name="T5" fmla="*/ 0 h 32"/>
                  </a:gdLst>
                  <a:ahLst/>
                  <a:cxnLst>
                    <a:cxn ang="0">
                      <a:pos x="T0" y="T1"/>
                    </a:cxn>
                    <a:cxn ang="0">
                      <a:pos x="T2" y="T3"/>
                    </a:cxn>
                    <a:cxn ang="0">
                      <a:pos x="T4" y="T5"/>
                    </a:cxn>
                  </a:cxnLst>
                  <a:rect l="0" t="0" r="r" b="b"/>
                  <a:pathLst>
                    <a:path w="36" h="32">
                      <a:moveTo>
                        <a:pt x="36" y="0"/>
                      </a:moveTo>
                      <a:cubicBezTo>
                        <a:pt x="36" y="0"/>
                        <a:pt x="5" y="30"/>
                        <a:pt x="3" y="31"/>
                      </a:cubicBezTo>
                      <a:cubicBezTo>
                        <a:pt x="0" y="32"/>
                        <a:pt x="21" y="8"/>
                        <a:pt x="3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grpSp>
        <p:grpSp>
          <p:nvGrpSpPr>
            <p:cNvPr id="15" name="Group 37">
              <a:extLst>
                <a:ext uri="{FF2B5EF4-FFF2-40B4-BE49-F238E27FC236}">
                  <a16:creationId xmlns:a16="http://schemas.microsoft.com/office/drawing/2014/main" id="{B1C1FFA3-0C82-4C4F-ADF8-BB79348A0EB5}"/>
                </a:ext>
              </a:extLst>
            </p:cNvPr>
            <p:cNvGrpSpPr>
              <a:grpSpLocks noChangeAspect="1"/>
            </p:cNvGrpSpPr>
            <p:nvPr/>
          </p:nvGrpSpPr>
          <p:grpSpPr bwMode="auto">
            <a:xfrm>
              <a:off x="4833796" y="2433596"/>
              <a:ext cx="1656235" cy="2003987"/>
              <a:chOff x="2250" y="790"/>
              <a:chExt cx="1205" cy="1458"/>
            </a:xfrm>
          </p:grpSpPr>
          <p:sp>
            <p:nvSpPr>
              <p:cNvPr id="42" name="Rectangle 38">
                <a:extLst>
                  <a:ext uri="{FF2B5EF4-FFF2-40B4-BE49-F238E27FC236}">
                    <a16:creationId xmlns:a16="http://schemas.microsoft.com/office/drawing/2014/main" id="{A3B35F6F-472E-4852-AAC3-C5814DF7753B}"/>
                  </a:ext>
                </a:extLst>
              </p:cNvPr>
              <p:cNvSpPr>
                <a:spLocks noChangeArrowheads="1"/>
              </p:cNvSpPr>
              <p:nvPr/>
            </p:nvSpPr>
            <p:spPr bwMode="auto">
              <a:xfrm>
                <a:off x="2847" y="1827"/>
                <a:ext cx="12" cy="369"/>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Freeform 39">
                <a:extLst>
                  <a:ext uri="{FF2B5EF4-FFF2-40B4-BE49-F238E27FC236}">
                    <a16:creationId xmlns:a16="http://schemas.microsoft.com/office/drawing/2014/main" id="{51A06EC4-D914-4B37-B417-4A50136637D3}"/>
                  </a:ext>
                </a:extLst>
              </p:cNvPr>
              <p:cNvSpPr>
                <a:spLocks/>
              </p:cNvSpPr>
              <p:nvPr/>
            </p:nvSpPr>
            <p:spPr bwMode="auto">
              <a:xfrm>
                <a:off x="2852" y="2189"/>
                <a:ext cx="170" cy="19"/>
              </a:xfrm>
              <a:custGeom>
                <a:avLst/>
                <a:gdLst>
                  <a:gd name="T0" fmla="*/ 170 w 170"/>
                  <a:gd name="T1" fmla="*/ 19 h 19"/>
                  <a:gd name="T2" fmla="*/ 0 w 170"/>
                  <a:gd name="T3" fmla="*/ 12 h 19"/>
                  <a:gd name="T4" fmla="*/ 0 w 170"/>
                  <a:gd name="T5" fmla="*/ 0 h 19"/>
                  <a:gd name="T6" fmla="*/ 170 w 170"/>
                  <a:gd name="T7" fmla="*/ 7 h 19"/>
                  <a:gd name="T8" fmla="*/ 170 w 170"/>
                  <a:gd name="T9" fmla="*/ 19 h 19"/>
                </a:gdLst>
                <a:ahLst/>
                <a:cxnLst>
                  <a:cxn ang="0">
                    <a:pos x="T0" y="T1"/>
                  </a:cxn>
                  <a:cxn ang="0">
                    <a:pos x="T2" y="T3"/>
                  </a:cxn>
                  <a:cxn ang="0">
                    <a:pos x="T4" y="T5"/>
                  </a:cxn>
                  <a:cxn ang="0">
                    <a:pos x="T6" y="T7"/>
                  </a:cxn>
                  <a:cxn ang="0">
                    <a:pos x="T8" y="T9"/>
                  </a:cxn>
                </a:cxnLst>
                <a:rect l="0" t="0" r="r" b="b"/>
                <a:pathLst>
                  <a:path w="170" h="19">
                    <a:moveTo>
                      <a:pt x="170" y="19"/>
                    </a:moveTo>
                    <a:lnTo>
                      <a:pt x="0" y="12"/>
                    </a:lnTo>
                    <a:lnTo>
                      <a:pt x="0" y="0"/>
                    </a:lnTo>
                    <a:lnTo>
                      <a:pt x="170" y="7"/>
                    </a:lnTo>
                    <a:lnTo>
                      <a:pt x="170" y="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40">
                <a:extLst>
                  <a:ext uri="{FF2B5EF4-FFF2-40B4-BE49-F238E27FC236}">
                    <a16:creationId xmlns:a16="http://schemas.microsoft.com/office/drawing/2014/main" id="{D0D3E209-4B70-4F55-A8D1-E3C5FD2D8A49}"/>
                  </a:ext>
                </a:extLst>
              </p:cNvPr>
              <p:cNvSpPr>
                <a:spLocks/>
              </p:cNvSpPr>
              <p:nvPr/>
            </p:nvSpPr>
            <p:spPr bwMode="auto">
              <a:xfrm>
                <a:off x="2725" y="2028"/>
                <a:ext cx="130" cy="170"/>
              </a:xfrm>
              <a:custGeom>
                <a:avLst/>
                <a:gdLst>
                  <a:gd name="T0" fmla="*/ 120 w 130"/>
                  <a:gd name="T1" fmla="*/ 170 h 170"/>
                  <a:gd name="T2" fmla="*/ 0 w 130"/>
                  <a:gd name="T3" fmla="*/ 7 h 170"/>
                  <a:gd name="T4" fmla="*/ 9 w 130"/>
                  <a:gd name="T5" fmla="*/ 0 h 170"/>
                  <a:gd name="T6" fmla="*/ 130 w 130"/>
                  <a:gd name="T7" fmla="*/ 163 h 170"/>
                  <a:gd name="T8" fmla="*/ 120 w 130"/>
                  <a:gd name="T9" fmla="*/ 170 h 170"/>
                </a:gdLst>
                <a:ahLst/>
                <a:cxnLst>
                  <a:cxn ang="0">
                    <a:pos x="T0" y="T1"/>
                  </a:cxn>
                  <a:cxn ang="0">
                    <a:pos x="T2" y="T3"/>
                  </a:cxn>
                  <a:cxn ang="0">
                    <a:pos x="T4" y="T5"/>
                  </a:cxn>
                  <a:cxn ang="0">
                    <a:pos x="T6" y="T7"/>
                  </a:cxn>
                  <a:cxn ang="0">
                    <a:pos x="T8" y="T9"/>
                  </a:cxn>
                </a:cxnLst>
                <a:rect l="0" t="0" r="r" b="b"/>
                <a:pathLst>
                  <a:path w="130" h="170">
                    <a:moveTo>
                      <a:pt x="120" y="170"/>
                    </a:moveTo>
                    <a:lnTo>
                      <a:pt x="0" y="7"/>
                    </a:lnTo>
                    <a:lnTo>
                      <a:pt x="9" y="0"/>
                    </a:lnTo>
                    <a:lnTo>
                      <a:pt x="130" y="163"/>
                    </a:lnTo>
                    <a:lnTo>
                      <a:pt x="120" y="17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Freeform 41">
                <a:extLst>
                  <a:ext uri="{FF2B5EF4-FFF2-40B4-BE49-F238E27FC236}">
                    <a16:creationId xmlns:a16="http://schemas.microsoft.com/office/drawing/2014/main" id="{89C25E90-FC97-492E-84B9-8C6B8033ABF3}"/>
                  </a:ext>
                </a:extLst>
              </p:cNvPr>
              <p:cNvSpPr>
                <a:spLocks/>
              </p:cNvSpPr>
              <p:nvPr/>
            </p:nvSpPr>
            <p:spPr bwMode="auto">
              <a:xfrm>
                <a:off x="2845" y="2047"/>
                <a:ext cx="191" cy="151"/>
              </a:xfrm>
              <a:custGeom>
                <a:avLst/>
                <a:gdLst>
                  <a:gd name="T0" fmla="*/ 7 w 191"/>
                  <a:gd name="T1" fmla="*/ 151 h 151"/>
                  <a:gd name="T2" fmla="*/ 0 w 191"/>
                  <a:gd name="T3" fmla="*/ 142 h 151"/>
                  <a:gd name="T4" fmla="*/ 184 w 191"/>
                  <a:gd name="T5" fmla="*/ 0 h 151"/>
                  <a:gd name="T6" fmla="*/ 191 w 191"/>
                  <a:gd name="T7" fmla="*/ 10 h 151"/>
                  <a:gd name="T8" fmla="*/ 7 w 191"/>
                  <a:gd name="T9" fmla="*/ 151 h 151"/>
                </a:gdLst>
                <a:ahLst/>
                <a:cxnLst>
                  <a:cxn ang="0">
                    <a:pos x="T0" y="T1"/>
                  </a:cxn>
                  <a:cxn ang="0">
                    <a:pos x="T2" y="T3"/>
                  </a:cxn>
                  <a:cxn ang="0">
                    <a:pos x="T4" y="T5"/>
                  </a:cxn>
                  <a:cxn ang="0">
                    <a:pos x="T6" y="T7"/>
                  </a:cxn>
                  <a:cxn ang="0">
                    <a:pos x="T8" y="T9"/>
                  </a:cxn>
                </a:cxnLst>
                <a:rect l="0" t="0" r="r" b="b"/>
                <a:pathLst>
                  <a:path w="191" h="151">
                    <a:moveTo>
                      <a:pt x="7" y="151"/>
                    </a:moveTo>
                    <a:lnTo>
                      <a:pt x="0" y="142"/>
                    </a:lnTo>
                    <a:lnTo>
                      <a:pt x="184" y="0"/>
                    </a:lnTo>
                    <a:lnTo>
                      <a:pt x="191" y="10"/>
                    </a:lnTo>
                    <a:lnTo>
                      <a:pt x="7" y="1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42">
                <a:extLst>
                  <a:ext uri="{FF2B5EF4-FFF2-40B4-BE49-F238E27FC236}">
                    <a16:creationId xmlns:a16="http://schemas.microsoft.com/office/drawing/2014/main" id="{8CBBC476-7DD8-458E-A8FC-0C4800816ED3}"/>
                  </a:ext>
                </a:extLst>
              </p:cNvPr>
              <p:cNvSpPr>
                <a:spLocks/>
              </p:cNvSpPr>
              <p:nvPr/>
            </p:nvSpPr>
            <p:spPr bwMode="auto">
              <a:xfrm>
                <a:off x="2585" y="2191"/>
                <a:ext cx="265" cy="19"/>
              </a:xfrm>
              <a:custGeom>
                <a:avLst/>
                <a:gdLst>
                  <a:gd name="T0" fmla="*/ 0 w 265"/>
                  <a:gd name="T1" fmla="*/ 19 h 19"/>
                  <a:gd name="T2" fmla="*/ 0 w 265"/>
                  <a:gd name="T3" fmla="*/ 7 h 19"/>
                  <a:gd name="T4" fmla="*/ 265 w 265"/>
                  <a:gd name="T5" fmla="*/ 0 h 19"/>
                  <a:gd name="T6" fmla="*/ 265 w 265"/>
                  <a:gd name="T7" fmla="*/ 12 h 19"/>
                  <a:gd name="T8" fmla="*/ 0 w 265"/>
                  <a:gd name="T9" fmla="*/ 19 h 19"/>
                </a:gdLst>
                <a:ahLst/>
                <a:cxnLst>
                  <a:cxn ang="0">
                    <a:pos x="T0" y="T1"/>
                  </a:cxn>
                  <a:cxn ang="0">
                    <a:pos x="T2" y="T3"/>
                  </a:cxn>
                  <a:cxn ang="0">
                    <a:pos x="T4" y="T5"/>
                  </a:cxn>
                  <a:cxn ang="0">
                    <a:pos x="T6" y="T7"/>
                  </a:cxn>
                  <a:cxn ang="0">
                    <a:pos x="T8" y="T9"/>
                  </a:cxn>
                </a:cxnLst>
                <a:rect l="0" t="0" r="r" b="b"/>
                <a:pathLst>
                  <a:path w="265" h="19">
                    <a:moveTo>
                      <a:pt x="0" y="19"/>
                    </a:moveTo>
                    <a:lnTo>
                      <a:pt x="0" y="7"/>
                    </a:lnTo>
                    <a:lnTo>
                      <a:pt x="265" y="0"/>
                    </a:lnTo>
                    <a:lnTo>
                      <a:pt x="265" y="12"/>
                    </a:lnTo>
                    <a:lnTo>
                      <a:pt x="0" y="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Freeform 43">
                <a:extLst>
                  <a:ext uri="{FF2B5EF4-FFF2-40B4-BE49-F238E27FC236}">
                    <a16:creationId xmlns:a16="http://schemas.microsoft.com/office/drawing/2014/main" id="{D049788F-BDDA-4E93-9A9D-9072FFD89096}"/>
                  </a:ext>
                </a:extLst>
              </p:cNvPr>
              <p:cNvSpPr>
                <a:spLocks/>
              </p:cNvSpPr>
              <p:nvPr/>
            </p:nvSpPr>
            <p:spPr bwMode="auto">
              <a:xfrm>
                <a:off x="2524" y="2005"/>
                <a:ext cx="66" cy="201"/>
              </a:xfrm>
              <a:custGeom>
                <a:avLst/>
                <a:gdLst>
                  <a:gd name="T0" fmla="*/ 54 w 66"/>
                  <a:gd name="T1" fmla="*/ 201 h 201"/>
                  <a:gd name="T2" fmla="*/ 0 w 66"/>
                  <a:gd name="T3" fmla="*/ 2 h 201"/>
                  <a:gd name="T4" fmla="*/ 12 w 66"/>
                  <a:gd name="T5" fmla="*/ 0 h 201"/>
                  <a:gd name="T6" fmla="*/ 66 w 66"/>
                  <a:gd name="T7" fmla="*/ 198 h 201"/>
                  <a:gd name="T8" fmla="*/ 54 w 66"/>
                  <a:gd name="T9" fmla="*/ 201 h 201"/>
                </a:gdLst>
                <a:ahLst/>
                <a:cxnLst>
                  <a:cxn ang="0">
                    <a:pos x="T0" y="T1"/>
                  </a:cxn>
                  <a:cxn ang="0">
                    <a:pos x="T2" y="T3"/>
                  </a:cxn>
                  <a:cxn ang="0">
                    <a:pos x="T4" y="T5"/>
                  </a:cxn>
                  <a:cxn ang="0">
                    <a:pos x="T6" y="T7"/>
                  </a:cxn>
                  <a:cxn ang="0">
                    <a:pos x="T8" y="T9"/>
                  </a:cxn>
                </a:cxnLst>
                <a:rect l="0" t="0" r="r" b="b"/>
                <a:pathLst>
                  <a:path w="66" h="201">
                    <a:moveTo>
                      <a:pt x="54" y="201"/>
                    </a:moveTo>
                    <a:lnTo>
                      <a:pt x="0" y="2"/>
                    </a:lnTo>
                    <a:lnTo>
                      <a:pt x="12" y="0"/>
                    </a:lnTo>
                    <a:lnTo>
                      <a:pt x="66" y="198"/>
                    </a:lnTo>
                    <a:lnTo>
                      <a:pt x="54" y="20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44">
                <a:extLst>
                  <a:ext uri="{FF2B5EF4-FFF2-40B4-BE49-F238E27FC236}">
                    <a16:creationId xmlns:a16="http://schemas.microsoft.com/office/drawing/2014/main" id="{8ED96BD2-F8FF-40C2-8250-5A5747BFFD8B}"/>
                  </a:ext>
                </a:extLst>
              </p:cNvPr>
              <p:cNvSpPr>
                <a:spLocks/>
              </p:cNvSpPr>
              <p:nvPr/>
            </p:nvSpPr>
            <p:spPr bwMode="auto">
              <a:xfrm>
                <a:off x="2578" y="2031"/>
                <a:ext cx="154" cy="175"/>
              </a:xfrm>
              <a:custGeom>
                <a:avLst/>
                <a:gdLst>
                  <a:gd name="T0" fmla="*/ 9 w 154"/>
                  <a:gd name="T1" fmla="*/ 175 h 175"/>
                  <a:gd name="T2" fmla="*/ 0 w 154"/>
                  <a:gd name="T3" fmla="*/ 167 h 175"/>
                  <a:gd name="T4" fmla="*/ 147 w 154"/>
                  <a:gd name="T5" fmla="*/ 0 h 175"/>
                  <a:gd name="T6" fmla="*/ 154 w 154"/>
                  <a:gd name="T7" fmla="*/ 7 h 175"/>
                  <a:gd name="T8" fmla="*/ 9 w 154"/>
                  <a:gd name="T9" fmla="*/ 175 h 175"/>
                </a:gdLst>
                <a:ahLst/>
                <a:cxnLst>
                  <a:cxn ang="0">
                    <a:pos x="T0" y="T1"/>
                  </a:cxn>
                  <a:cxn ang="0">
                    <a:pos x="T2" y="T3"/>
                  </a:cxn>
                  <a:cxn ang="0">
                    <a:pos x="T4" y="T5"/>
                  </a:cxn>
                  <a:cxn ang="0">
                    <a:pos x="T6" y="T7"/>
                  </a:cxn>
                  <a:cxn ang="0">
                    <a:pos x="T8" y="T9"/>
                  </a:cxn>
                </a:cxnLst>
                <a:rect l="0" t="0" r="r" b="b"/>
                <a:pathLst>
                  <a:path w="154" h="175">
                    <a:moveTo>
                      <a:pt x="9" y="175"/>
                    </a:moveTo>
                    <a:lnTo>
                      <a:pt x="0" y="167"/>
                    </a:lnTo>
                    <a:lnTo>
                      <a:pt x="147" y="0"/>
                    </a:lnTo>
                    <a:lnTo>
                      <a:pt x="154" y="7"/>
                    </a:lnTo>
                    <a:lnTo>
                      <a:pt x="9" y="1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45">
                <a:extLst>
                  <a:ext uri="{FF2B5EF4-FFF2-40B4-BE49-F238E27FC236}">
                    <a16:creationId xmlns:a16="http://schemas.microsoft.com/office/drawing/2014/main" id="{A1E59BC8-6B9B-44A6-B541-C4EC9BC8B951}"/>
                  </a:ext>
                </a:extLst>
              </p:cNvPr>
              <p:cNvSpPr>
                <a:spLocks/>
              </p:cNvSpPr>
              <p:nvPr/>
            </p:nvSpPr>
            <p:spPr bwMode="auto">
              <a:xfrm>
                <a:off x="2526" y="2000"/>
                <a:ext cx="203" cy="35"/>
              </a:xfrm>
              <a:custGeom>
                <a:avLst/>
                <a:gdLst>
                  <a:gd name="T0" fmla="*/ 203 w 203"/>
                  <a:gd name="T1" fmla="*/ 35 h 35"/>
                  <a:gd name="T2" fmla="*/ 0 w 203"/>
                  <a:gd name="T3" fmla="*/ 9 h 35"/>
                  <a:gd name="T4" fmla="*/ 2 w 203"/>
                  <a:gd name="T5" fmla="*/ 0 h 35"/>
                  <a:gd name="T6" fmla="*/ 203 w 203"/>
                  <a:gd name="T7" fmla="*/ 26 h 35"/>
                  <a:gd name="T8" fmla="*/ 203 w 203"/>
                  <a:gd name="T9" fmla="*/ 35 h 35"/>
                </a:gdLst>
                <a:ahLst/>
                <a:cxnLst>
                  <a:cxn ang="0">
                    <a:pos x="T0" y="T1"/>
                  </a:cxn>
                  <a:cxn ang="0">
                    <a:pos x="T2" y="T3"/>
                  </a:cxn>
                  <a:cxn ang="0">
                    <a:pos x="T4" y="T5"/>
                  </a:cxn>
                  <a:cxn ang="0">
                    <a:pos x="T6" y="T7"/>
                  </a:cxn>
                  <a:cxn ang="0">
                    <a:pos x="T8" y="T9"/>
                  </a:cxn>
                </a:cxnLst>
                <a:rect l="0" t="0" r="r" b="b"/>
                <a:pathLst>
                  <a:path w="203" h="35">
                    <a:moveTo>
                      <a:pt x="203" y="35"/>
                    </a:moveTo>
                    <a:lnTo>
                      <a:pt x="0" y="9"/>
                    </a:lnTo>
                    <a:lnTo>
                      <a:pt x="2" y="0"/>
                    </a:lnTo>
                    <a:lnTo>
                      <a:pt x="203" y="26"/>
                    </a:lnTo>
                    <a:lnTo>
                      <a:pt x="203" y="3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46">
                <a:extLst>
                  <a:ext uri="{FF2B5EF4-FFF2-40B4-BE49-F238E27FC236}">
                    <a16:creationId xmlns:a16="http://schemas.microsoft.com/office/drawing/2014/main" id="{F6B6AFF2-C476-473B-B444-3366815671AA}"/>
                  </a:ext>
                </a:extLst>
              </p:cNvPr>
              <p:cNvSpPr>
                <a:spLocks/>
              </p:cNvSpPr>
              <p:nvPr/>
            </p:nvSpPr>
            <p:spPr bwMode="auto">
              <a:xfrm>
                <a:off x="2725" y="1827"/>
                <a:ext cx="132" cy="206"/>
              </a:xfrm>
              <a:custGeom>
                <a:avLst/>
                <a:gdLst>
                  <a:gd name="T0" fmla="*/ 9 w 132"/>
                  <a:gd name="T1" fmla="*/ 206 h 206"/>
                  <a:gd name="T2" fmla="*/ 0 w 132"/>
                  <a:gd name="T3" fmla="*/ 199 h 206"/>
                  <a:gd name="T4" fmla="*/ 122 w 132"/>
                  <a:gd name="T5" fmla="*/ 0 h 206"/>
                  <a:gd name="T6" fmla="*/ 132 w 132"/>
                  <a:gd name="T7" fmla="*/ 8 h 206"/>
                  <a:gd name="T8" fmla="*/ 9 w 132"/>
                  <a:gd name="T9" fmla="*/ 206 h 206"/>
                </a:gdLst>
                <a:ahLst/>
                <a:cxnLst>
                  <a:cxn ang="0">
                    <a:pos x="T0" y="T1"/>
                  </a:cxn>
                  <a:cxn ang="0">
                    <a:pos x="T2" y="T3"/>
                  </a:cxn>
                  <a:cxn ang="0">
                    <a:pos x="T4" y="T5"/>
                  </a:cxn>
                  <a:cxn ang="0">
                    <a:pos x="T6" y="T7"/>
                  </a:cxn>
                  <a:cxn ang="0">
                    <a:pos x="T8" y="T9"/>
                  </a:cxn>
                </a:cxnLst>
                <a:rect l="0" t="0" r="r" b="b"/>
                <a:pathLst>
                  <a:path w="132" h="206">
                    <a:moveTo>
                      <a:pt x="9" y="206"/>
                    </a:moveTo>
                    <a:lnTo>
                      <a:pt x="0" y="199"/>
                    </a:lnTo>
                    <a:lnTo>
                      <a:pt x="122" y="0"/>
                    </a:lnTo>
                    <a:lnTo>
                      <a:pt x="132" y="8"/>
                    </a:lnTo>
                    <a:lnTo>
                      <a:pt x="9" y="20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47">
                <a:extLst>
                  <a:ext uri="{FF2B5EF4-FFF2-40B4-BE49-F238E27FC236}">
                    <a16:creationId xmlns:a16="http://schemas.microsoft.com/office/drawing/2014/main" id="{47EDEC37-80CB-4E02-9F01-4E3200D119C0}"/>
                  </a:ext>
                </a:extLst>
              </p:cNvPr>
              <p:cNvSpPr>
                <a:spLocks/>
              </p:cNvSpPr>
              <p:nvPr/>
            </p:nvSpPr>
            <p:spPr bwMode="auto">
              <a:xfrm>
                <a:off x="3027" y="1939"/>
                <a:ext cx="156" cy="118"/>
              </a:xfrm>
              <a:custGeom>
                <a:avLst/>
                <a:gdLst>
                  <a:gd name="T0" fmla="*/ 7 w 156"/>
                  <a:gd name="T1" fmla="*/ 118 h 118"/>
                  <a:gd name="T2" fmla="*/ 0 w 156"/>
                  <a:gd name="T3" fmla="*/ 108 h 118"/>
                  <a:gd name="T4" fmla="*/ 149 w 156"/>
                  <a:gd name="T5" fmla="*/ 0 h 118"/>
                  <a:gd name="T6" fmla="*/ 156 w 156"/>
                  <a:gd name="T7" fmla="*/ 7 h 118"/>
                  <a:gd name="T8" fmla="*/ 7 w 156"/>
                  <a:gd name="T9" fmla="*/ 118 h 118"/>
                </a:gdLst>
                <a:ahLst/>
                <a:cxnLst>
                  <a:cxn ang="0">
                    <a:pos x="T0" y="T1"/>
                  </a:cxn>
                  <a:cxn ang="0">
                    <a:pos x="T2" y="T3"/>
                  </a:cxn>
                  <a:cxn ang="0">
                    <a:pos x="T4" y="T5"/>
                  </a:cxn>
                  <a:cxn ang="0">
                    <a:pos x="T6" y="T7"/>
                  </a:cxn>
                  <a:cxn ang="0">
                    <a:pos x="T8" y="T9"/>
                  </a:cxn>
                </a:cxnLst>
                <a:rect l="0" t="0" r="r" b="b"/>
                <a:pathLst>
                  <a:path w="156" h="118">
                    <a:moveTo>
                      <a:pt x="7" y="118"/>
                    </a:moveTo>
                    <a:lnTo>
                      <a:pt x="0" y="108"/>
                    </a:lnTo>
                    <a:lnTo>
                      <a:pt x="149" y="0"/>
                    </a:lnTo>
                    <a:lnTo>
                      <a:pt x="156" y="7"/>
                    </a:lnTo>
                    <a:lnTo>
                      <a:pt x="7" y="11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48">
                <a:extLst>
                  <a:ext uri="{FF2B5EF4-FFF2-40B4-BE49-F238E27FC236}">
                    <a16:creationId xmlns:a16="http://schemas.microsoft.com/office/drawing/2014/main" id="{492F9A29-7CEC-402D-9B98-3EC4523F9892}"/>
                  </a:ext>
                </a:extLst>
              </p:cNvPr>
              <p:cNvSpPr>
                <a:spLocks/>
              </p:cNvSpPr>
              <p:nvPr/>
            </p:nvSpPr>
            <p:spPr bwMode="auto">
              <a:xfrm>
                <a:off x="3018" y="2054"/>
                <a:ext cx="18" cy="144"/>
              </a:xfrm>
              <a:custGeom>
                <a:avLst/>
                <a:gdLst>
                  <a:gd name="T0" fmla="*/ 11 w 18"/>
                  <a:gd name="T1" fmla="*/ 144 h 144"/>
                  <a:gd name="T2" fmla="*/ 0 w 18"/>
                  <a:gd name="T3" fmla="*/ 144 h 144"/>
                  <a:gd name="T4" fmla="*/ 7 w 18"/>
                  <a:gd name="T5" fmla="*/ 0 h 144"/>
                  <a:gd name="T6" fmla="*/ 18 w 18"/>
                  <a:gd name="T7" fmla="*/ 0 h 144"/>
                  <a:gd name="T8" fmla="*/ 11 w 18"/>
                  <a:gd name="T9" fmla="*/ 144 h 144"/>
                </a:gdLst>
                <a:ahLst/>
                <a:cxnLst>
                  <a:cxn ang="0">
                    <a:pos x="T0" y="T1"/>
                  </a:cxn>
                  <a:cxn ang="0">
                    <a:pos x="T2" y="T3"/>
                  </a:cxn>
                  <a:cxn ang="0">
                    <a:pos x="T4" y="T5"/>
                  </a:cxn>
                  <a:cxn ang="0">
                    <a:pos x="T6" y="T7"/>
                  </a:cxn>
                  <a:cxn ang="0">
                    <a:pos x="T8" y="T9"/>
                  </a:cxn>
                </a:cxnLst>
                <a:rect l="0" t="0" r="r" b="b"/>
                <a:pathLst>
                  <a:path w="18" h="144">
                    <a:moveTo>
                      <a:pt x="11" y="144"/>
                    </a:moveTo>
                    <a:lnTo>
                      <a:pt x="0" y="144"/>
                    </a:lnTo>
                    <a:lnTo>
                      <a:pt x="7" y="0"/>
                    </a:lnTo>
                    <a:lnTo>
                      <a:pt x="18" y="0"/>
                    </a:lnTo>
                    <a:lnTo>
                      <a:pt x="11" y="14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3" name="Freeform 49">
                <a:extLst>
                  <a:ext uri="{FF2B5EF4-FFF2-40B4-BE49-F238E27FC236}">
                    <a16:creationId xmlns:a16="http://schemas.microsoft.com/office/drawing/2014/main" id="{10BEB7DA-EEF2-46F7-BA57-0202B08158ED}"/>
                  </a:ext>
                </a:extLst>
              </p:cNvPr>
              <p:cNvSpPr>
                <a:spLocks/>
              </p:cNvSpPr>
              <p:nvPr/>
            </p:nvSpPr>
            <p:spPr bwMode="auto">
              <a:xfrm>
                <a:off x="2732" y="2021"/>
                <a:ext cx="297" cy="40"/>
              </a:xfrm>
              <a:custGeom>
                <a:avLst/>
                <a:gdLst>
                  <a:gd name="T0" fmla="*/ 297 w 297"/>
                  <a:gd name="T1" fmla="*/ 40 h 40"/>
                  <a:gd name="T2" fmla="*/ 0 w 297"/>
                  <a:gd name="T3" fmla="*/ 10 h 40"/>
                  <a:gd name="T4" fmla="*/ 0 w 297"/>
                  <a:gd name="T5" fmla="*/ 0 h 40"/>
                  <a:gd name="T6" fmla="*/ 297 w 297"/>
                  <a:gd name="T7" fmla="*/ 29 h 40"/>
                  <a:gd name="T8" fmla="*/ 297 w 297"/>
                  <a:gd name="T9" fmla="*/ 40 h 40"/>
                </a:gdLst>
                <a:ahLst/>
                <a:cxnLst>
                  <a:cxn ang="0">
                    <a:pos x="T0" y="T1"/>
                  </a:cxn>
                  <a:cxn ang="0">
                    <a:pos x="T2" y="T3"/>
                  </a:cxn>
                  <a:cxn ang="0">
                    <a:pos x="T4" y="T5"/>
                  </a:cxn>
                  <a:cxn ang="0">
                    <a:pos x="T6" y="T7"/>
                  </a:cxn>
                  <a:cxn ang="0">
                    <a:pos x="T8" y="T9"/>
                  </a:cxn>
                </a:cxnLst>
                <a:rect l="0" t="0" r="r" b="b"/>
                <a:pathLst>
                  <a:path w="297" h="40">
                    <a:moveTo>
                      <a:pt x="297" y="40"/>
                    </a:moveTo>
                    <a:lnTo>
                      <a:pt x="0" y="10"/>
                    </a:lnTo>
                    <a:lnTo>
                      <a:pt x="0" y="0"/>
                    </a:lnTo>
                    <a:lnTo>
                      <a:pt x="297" y="29"/>
                    </a:lnTo>
                    <a:lnTo>
                      <a:pt x="297" y="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4" name="Freeform 50">
                <a:extLst>
                  <a:ext uri="{FF2B5EF4-FFF2-40B4-BE49-F238E27FC236}">
                    <a16:creationId xmlns:a16="http://schemas.microsoft.com/office/drawing/2014/main" id="{F11E644F-3C6D-462C-A817-FB97E35FFC7A}"/>
                  </a:ext>
                </a:extLst>
              </p:cNvPr>
              <p:cNvSpPr>
                <a:spLocks/>
              </p:cNvSpPr>
              <p:nvPr/>
            </p:nvSpPr>
            <p:spPr bwMode="auto">
              <a:xfrm>
                <a:off x="3022" y="1853"/>
                <a:ext cx="14" cy="199"/>
              </a:xfrm>
              <a:custGeom>
                <a:avLst/>
                <a:gdLst>
                  <a:gd name="T0" fmla="*/ 3 w 14"/>
                  <a:gd name="T1" fmla="*/ 199 h 199"/>
                  <a:gd name="T2" fmla="*/ 0 w 14"/>
                  <a:gd name="T3" fmla="*/ 0 h 199"/>
                  <a:gd name="T4" fmla="*/ 12 w 14"/>
                  <a:gd name="T5" fmla="*/ 0 h 199"/>
                  <a:gd name="T6" fmla="*/ 14 w 14"/>
                  <a:gd name="T7" fmla="*/ 199 h 199"/>
                  <a:gd name="T8" fmla="*/ 3 w 14"/>
                  <a:gd name="T9" fmla="*/ 199 h 199"/>
                </a:gdLst>
                <a:ahLst/>
                <a:cxnLst>
                  <a:cxn ang="0">
                    <a:pos x="T0" y="T1"/>
                  </a:cxn>
                  <a:cxn ang="0">
                    <a:pos x="T2" y="T3"/>
                  </a:cxn>
                  <a:cxn ang="0">
                    <a:pos x="T4" y="T5"/>
                  </a:cxn>
                  <a:cxn ang="0">
                    <a:pos x="T6" y="T7"/>
                  </a:cxn>
                  <a:cxn ang="0">
                    <a:pos x="T8" y="T9"/>
                  </a:cxn>
                </a:cxnLst>
                <a:rect l="0" t="0" r="r" b="b"/>
                <a:pathLst>
                  <a:path w="14" h="199">
                    <a:moveTo>
                      <a:pt x="3" y="199"/>
                    </a:moveTo>
                    <a:lnTo>
                      <a:pt x="0" y="0"/>
                    </a:lnTo>
                    <a:lnTo>
                      <a:pt x="12" y="0"/>
                    </a:lnTo>
                    <a:lnTo>
                      <a:pt x="14" y="199"/>
                    </a:lnTo>
                    <a:lnTo>
                      <a:pt x="3" y="19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5" name="Freeform 51">
                <a:extLst>
                  <a:ext uri="{FF2B5EF4-FFF2-40B4-BE49-F238E27FC236}">
                    <a16:creationId xmlns:a16="http://schemas.microsoft.com/office/drawing/2014/main" id="{14BF3634-BE14-45B0-842E-3B4BDDFA5C6A}"/>
                  </a:ext>
                </a:extLst>
              </p:cNvPr>
              <p:cNvSpPr>
                <a:spLocks/>
              </p:cNvSpPr>
              <p:nvPr/>
            </p:nvSpPr>
            <p:spPr bwMode="auto">
              <a:xfrm>
                <a:off x="3027" y="2042"/>
                <a:ext cx="123" cy="133"/>
              </a:xfrm>
              <a:custGeom>
                <a:avLst/>
                <a:gdLst>
                  <a:gd name="T0" fmla="*/ 49 w 52"/>
                  <a:gd name="T1" fmla="*/ 56 h 56"/>
                  <a:gd name="T2" fmla="*/ 0 w 52"/>
                  <a:gd name="T3" fmla="*/ 2 h 56"/>
                  <a:gd name="T4" fmla="*/ 4 w 52"/>
                  <a:gd name="T5" fmla="*/ 0 h 56"/>
                  <a:gd name="T6" fmla="*/ 2 w 52"/>
                  <a:gd name="T7" fmla="*/ 1 h 56"/>
                  <a:gd name="T8" fmla="*/ 4 w 52"/>
                  <a:gd name="T9" fmla="*/ 0 h 56"/>
                  <a:gd name="T10" fmla="*/ 52 w 52"/>
                  <a:gd name="T11" fmla="*/ 53 h 56"/>
                  <a:gd name="T12" fmla="*/ 49 w 5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52" h="56">
                    <a:moveTo>
                      <a:pt x="49" y="56"/>
                    </a:moveTo>
                    <a:cubicBezTo>
                      <a:pt x="1" y="4"/>
                      <a:pt x="0" y="2"/>
                      <a:pt x="0" y="2"/>
                    </a:cubicBezTo>
                    <a:cubicBezTo>
                      <a:pt x="4" y="0"/>
                      <a:pt x="4" y="0"/>
                      <a:pt x="4" y="0"/>
                    </a:cubicBezTo>
                    <a:cubicBezTo>
                      <a:pt x="2" y="1"/>
                      <a:pt x="2" y="1"/>
                      <a:pt x="2" y="1"/>
                    </a:cubicBezTo>
                    <a:cubicBezTo>
                      <a:pt x="4" y="0"/>
                      <a:pt x="4" y="0"/>
                      <a:pt x="4" y="0"/>
                    </a:cubicBezTo>
                    <a:cubicBezTo>
                      <a:pt x="6" y="2"/>
                      <a:pt x="34" y="33"/>
                      <a:pt x="52" y="53"/>
                    </a:cubicBezTo>
                    <a:lnTo>
                      <a:pt x="49" y="5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6" name="Freeform 52">
                <a:extLst>
                  <a:ext uri="{FF2B5EF4-FFF2-40B4-BE49-F238E27FC236}">
                    <a16:creationId xmlns:a16="http://schemas.microsoft.com/office/drawing/2014/main" id="{FCD8D6D5-08BD-4D7E-B101-53C90F6AF544}"/>
                  </a:ext>
                </a:extLst>
              </p:cNvPr>
              <p:cNvSpPr>
                <a:spLocks/>
              </p:cNvSpPr>
              <p:nvPr/>
            </p:nvSpPr>
            <p:spPr bwMode="auto">
              <a:xfrm>
                <a:off x="3025" y="2168"/>
                <a:ext cx="123" cy="40"/>
              </a:xfrm>
              <a:custGeom>
                <a:avLst/>
                <a:gdLst>
                  <a:gd name="T0" fmla="*/ 2 w 123"/>
                  <a:gd name="T1" fmla="*/ 40 h 40"/>
                  <a:gd name="T2" fmla="*/ 0 w 123"/>
                  <a:gd name="T3" fmla="*/ 30 h 40"/>
                  <a:gd name="T4" fmla="*/ 120 w 123"/>
                  <a:gd name="T5" fmla="*/ 0 h 40"/>
                  <a:gd name="T6" fmla="*/ 123 w 123"/>
                  <a:gd name="T7" fmla="*/ 12 h 40"/>
                  <a:gd name="T8" fmla="*/ 2 w 123"/>
                  <a:gd name="T9" fmla="*/ 40 h 40"/>
                </a:gdLst>
                <a:ahLst/>
                <a:cxnLst>
                  <a:cxn ang="0">
                    <a:pos x="T0" y="T1"/>
                  </a:cxn>
                  <a:cxn ang="0">
                    <a:pos x="T2" y="T3"/>
                  </a:cxn>
                  <a:cxn ang="0">
                    <a:pos x="T4" y="T5"/>
                  </a:cxn>
                  <a:cxn ang="0">
                    <a:pos x="T6" y="T7"/>
                  </a:cxn>
                  <a:cxn ang="0">
                    <a:pos x="T8" y="T9"/>
                  </a:cxn>
                </a:cxnLst>
                <a:rect l="0" t="0" r="r" b="b"/>
                <a:pathLst>
                  <a:path w="123" h="40">
                    <a:moveTo>
                      <a:pt x="2" y="40"/>
                    </a:moveTo>
                    <a:lnTo>
                      <a:pt x="0" y="30"/>
                    </a:lnTo>
                    <a:lnTo>
                      <a:pt x="120" y="0"/>
                    </a:lnTo>
                    <a:lnTo>
                      <a:pt x="123" y="12"/>
                    </a:lnTo>
                    <a:lnTo>
                      <a:pt x="2" y="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7" name="Freeform 53">
                <a:extLst>
                  <a:ext uri="{FF2B5EF4-FFF2-40B4-BE49-F238E27FC236}">
                    <a16:creationId xmlns:a16="http://schemas.microsoft.com/office/drawing/2014/main" id="{C2F6BE19-0D6E-41CA-BB25-71776624D462}"/>
                  </a:ext>
                </a:extLst>
              </p:cNvPr>
              <p:cNvSpPr>
                <a:spLocks/>
              </p:cNvSpPr>
              <p:nvPr/>
            </p:nvSpPr>
            <p:spPr bwMode="auto">
              <a:xfrm>
                <a:off x="3145" y="1943"/>
                <a:ext cx="38" cy="232"/>
              </a:xfrm>
              <a:custGeom>
                <a:avLst/>
                <a:gdLst>
                  <a:gd name="T0" fmla="*/ 10 w 38"/>
                  <a:gd name="T1" fmla="*/ 232 h 232"/>
                  <a:gd name="T2" fmla="*/ 0 w 38"/>
                  <a:gd name="T3" fmla="*/ 232 h 232"/>
                  <a:gd name="T4" fmla="*/ 26 w 38"/>
                  <a:gd name="T5" fmla="*/ 0 h 232"/>
                  <a:gd name="T6" fmla="*/ 38 w 38"/>
                  <a:gd name="T7" fmla="*/ 0 h 232"/>
                  <a:gd name="T8" fmla="*/ 10 w 38"/>
                  <a:gd name="T9" fmla="*/ 232 h 232"/>
                </a:gdLst>
                <a:ahLst/>
                <a:cxnLst>
                  <a:cxn ang="0">
                    <a:pos x="T0" y="T1"/>
                  </a:cxn>
                  <a:cxn ang="0">
                    <a:pos x="T2" y="T3"/>
                  </a:cxn>
                  <a:cxn ang="0">
                    <a:pos x="T4" y="T5"/>
                  </a:cxn>
                  <a:cxn ang="0">
                    <a:pos x="T6" y="T7"/>
                  </a:cxn>
                  <a:cxn ang="0">
                    <a:pos x="T8" y="T9"/>
                  </a:cxn>
                </a:cxnLst>
                <a:rect l="0" t="0" r="r" b="b"/>
                <a:pathLst>
                  <a:path w="38" h="232">
                    <a:moveTo>
                      <a:pt x="10" y="232"/>
                    </a:moveTo>
                    <a:lnTo>
                      <a:pt x="0" y="232"/>
                    </a:lnTo>
                    <a:lnTo>
                      <a:pt x="26" y="0"/>
                    </a:lnTo>
                    <a:lnTo>
                      <a:pt x="38" y="0"/>
                    </a:lnTo>
                    <a:lnTo>
                      <a:pt x="10" y="23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8" name="Freeform 54">
                <a:extLst>
                  <a:ext uri="{FF2B5EF4-FFF2-40B4-BE49-F238E27FC236}">
                    <a16:creationId xmlns:a16="http://schemas.microsoft.com/office/drawing/2014/main" id="{2B346129-7BF8-4E46-A86A-8A9EC856BBF6}"/>
                  </a:ext>
                </a:extLst>
              </p:cNvPr>
              <p:cNvSpPr>
                <a:spLocks/>
              </p:cNvSpPr>
              <p:nvPr/>
            </p:nvSpPr>
            <p:spPr bwMode="auto">
              <a:xfrm>
                <a:off x="3174" y="1733"/>
                <a:ext cx="111" cy="215"/>
              </a:xfrm>
              <a:custGeom>
                <a:avLst/>
                <a:gdLst>
                  <a:gd name="T0" fmla="*/ 9 w 111"/>
                  <a:gd name="T1" fmla="*/ 215 h 215"/>
                  <a:gd name="T2" fmla="*/ 0 w 111"/>
                  <a:gd name="T3" fmla="*/ 210 h 215"/>
                  <a:gd name="T4" fmla="*/ 101 w 111"/>
                  <a:gd name="T5" fmla="*/ 0 h 215"/>
                  <a:gd name="T6" fmla="*/ 111 w 111"/>
                  <a:gd name="T7" fmla="*/ 7 h 215"/>
                  <a:gd name="T8" fmla="*/ 9 w 111"/>
                  <a:gd name="T9" fmla="*/ 215 h 215"/>
                </a:gdLst>
                <a:ahLst/>
                <a:cxnLst>
                  <a:cxn ang="0">
                    <a:pos x="T0" y="T1"/>
                  </a:cxn>
                  <a:cxn ang="0">
                    <a:pos x="T2" y="T3"/>
                  </a:cxn>
                  <a:cxn ang="0">
                    <a:pos x="T4" y="T5"/>
                  </a:cxn>
                  <a:cxn ang="0">
                    <a:pos x="T6" y="T7"/>
                  </a:cxn>
                  <a:cxn ang="0">
                    <a:pos x="T8" y="T9"/>
                  </a:cxn>
                </a:cxnLst>
                <a:rect l="0" t="0" r="r" b="b"/>
                <a:pathLst>
                  <a:path w="111" h="215">
                    <a:moveTo>
                      <a:pt x="9" y="215"/>
                    </a:moveTo>
                    <a:lnTo>
                      <a:pt x="0" y="210"/>
                    </a:lnTo>
                    <a:lnTo>
                      <a:pt x="101" y="0"/>
                    </a:lnTo>
                    <a:lnTo>
                      <a:pt x="111" y="7"/>
                    </a:lnTo>
                    <a:lnTo>
                      <a:pt x="9"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9" name="Freeform 55">
                <a:extLst>
                  <a:ext uri="{FF2B5EF4-FFF2-40B4-BE49-F238E27FC236}">
                    <a16:creationId xmlns:a16="http://schemas.microsoft.com/office/drawing/2014/main" id="{FF2F317B-A133-4877-9690-9294C03BF1DD}"/>
                  </a:ext>
                </a:extLst>
              </p:cNvPr>
              <p:cNvSpPr>
                <a:spLocks/>
              </p:cNvSpPr>
              <p:nvPr/>
            </p:nvSpPr>
            <p:spPr bwMode="auto">
              <a:xfrm>
                <a:off x="3273" y="1478"/>
                <a:ext cx="132" cy="262"/>
              </a:xfrm>
              <a:custGeom>
                <a:avLst/>
                <a:gdLst>
                  <a:gd name="T0" fmla="*/ 12 w 132"/>
                  <a:gd name="T1" fmla="*/ 262 h 262"/>
                  <a:gd name="T2" fmla="*/ 0 w 132"/>
                  <a:gd name="T3" fmla="*/ 257 h 262"/>
                  <a:gd name="T4" fmla="*/ 123 w 132"/>
                  <a:gd name="T5" fmla="*/ 0 h 262"/>
                  <a:gd name="T6" fmla="*/ 132 w 132"/>
                  <a:gd name="T7" fmla="*/ 5 h 262"/>
                  <a:gd name="T8" fmla="*/ 12 w 132"/>
                  <a:gd name="T9" fmla="*/ 262 h 262"/>
                </a:gdLst>
                <a:ahLst/>
                <a:cxnLst>
                  <a:cxn ang="0">
                    <a:pos x="T0" y="T1"/>
                  </a:cxn>
                  <a:cxn ang="0">
                    <a:pos x="T2" y="T3"/>
                  </a:cxn>
                  <a:cxn ang="0">
                    <a:pos x="T4" y="T5"/>
                  </a:cxn>
                  <a:cxn ang="0">
                    <a:pos x="T6" y="T7"/>
                  </a:cxn>
                  <a:cxn ang="0">
                    <a:pos x="T8" y="T9"/>
                  </a:cxn>
                </a:cxnLst>
                <a:rect l="0" t="0" r="r" b="b"/>
                <a:pathLst>
                  <a:path w="132" h="262">
                    <a:moveTo>
                      <a:pt x="12" y="262"/>
                    </a:moveTo>
                    <a:lnTo>
                      <a:pt x="0" y="257"/>
                    </a:lnTo>
                    <a:lnTo>
                      <a:pt x="123" y="0"/>
                    </a:lnTo>
                    <a:lnTo>
                      <a:pt x="132" y="5"/>
                    </a:lnTo>
                    <a:lnTo>
                      <a:pt x="12" y="26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0" name="Freeform 56">
                <a:extLst>
                  <a:ext uri="{FF2B5EF4-FFF2-40B4-BE49-F238E27FC236}">
                    <a16:creationId xmlns:a16="http://schemas.microsoft.com/office/drawing/2014/main" id="{176A422D-129D-42D9-9133-B9F006A14F7A}"/>
                  </a:ext>
                </a:extLst>
              </p:cNvPr>
              <p:cNvSpPr>
                <a:spLocks/>
              </p:cNvSpPr>
              <p:nvPr/>
            </p:nvSpPr>
            <p:spPr bwMode="auto">
              <a:xfrm>
                <a:off x="3145" y="1591"/>
                <a:ext cx="140" cy="149"/>
              </a:xfrm>
              <a:custGeom>
                <a:avLst/>
                <a:gdLst>
                  <a:gd name="T0" fmla="*/ 130 w 140"/>
                  <a:gd name="T1" fmla="*/ 149 h 149"/>
                  <a:gd name="T2" fmla="*/ 0 w 140"/>
                  <a:gd name="T3" fmla="*/ 10 h 149"/>
                  <a:gd name="T4" fmla="*/ 7 w 140"/>
                  <a:gd name="T5" fmla="*/ 0 h 149"/>
                  <a:gd name="T6" fmla="*/ 140 w 140"/>
                  <a:gd name="T7" fmla="*/ 142 h 149"/>
                  <a:gd name="T8" fmla="*/ 130 w 140"/>
                  <a:gd name="T9" fmla="*/ 149 h 149"/>
                </a:gdLst>
                <a:ahLst/>
                <a:cxnLst>
                  <a:cxn ang="0">
                    <a:pos x="T0" y="T1"/>
                  </a:cxn>
                  <a:cxn ang="0">
                    <a:pos x="T2" y="T3"/>
                  </a:cxn>
                  <a:cxn ang="0">
                    <a:pos x="T4" y="T5"/>
                  </a:cxn>
                  <a:cxn ang="0">
                    <a:pos x="T6" y="T7"/>
                  </a:cxn>
                  <a:cxn ang="0">
                    <a:pos x="T8" y="T9"/>
                  </a:cxn>
                </a:cxnLst>
                <a:rect l="0" t="0" r="r" b="b"/>
                <a:pathLst>
                  <a:path w="140" h="149">
                    <a:moveTo>
                      <a:pt x="130" y="149"/>
                    </a:moveTo>
                    <a:lnTo>
                      <a:pt x="0" y="10"/>
                    </a:lnTo>
                    <a:lnTo>
                      <a:pt x="7" y="0"/>
                    </a:lnTo>
                    <a:lnTo>
                      <a:pt x="140" y="142"/>
                    </a:lnTo>
                    <a:lnTo>
                      <a:pt x="130" y="14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1" name="Freeform 57">
                <a:extLst>
                  <a:ext uri="{FF2B5EF4-FFF2-40B4-BE49-F238E27FC236}">
                    <a16:creationId xmlns:a16="http://schemas.microsoft.com/office/drawing/2014/main" id="{03CC0792-F7CE-4FAD-A974-ADD8AC010989}"/>
                  </a:ext>
                </a:extLst>
              </p:cNvPr>
              <p:cNvSpPr>
                <a:spLocks/>
              </p:cNvSpPr>
              <p:nvPr/>
            </p:nvSpPr>
            <p:spPr bwMode="auto">
              <a:xfrm>
                <a:off x="3025" y="1591"/>
                <a:ext cx="127" cy="267"/>
              </a:xfrm>
              <a:custGeom>
                <a:avLst/>
                <a:gdLst>
                  <a:gd name="T0" fmla="*/ 9 w 127"/>
                  <a:gd name="T1" fmla="*/ 267 h 267"/>
                  <a:gd name="T2" fmla="*/ 0 w 127"/>
                  <a:gd name="T3" fmla="*/ 262 h 267"/>
                  <a:gd name="T4" fmla="*/ 118 w 127"/>
                  <a:gd name="T5" fmla="*/ 0 h 267"/>
                  <a:gd name="T6" fmla="*/ 127 w 127"/>
                  <a:gd name="T7" fmla="*/ 5 h 267"/>
                  <a:gd name="T8" fmla="*/ 9 w 127"/>
                  <a:gd name="T9" fmla="*/ 267 h 267"/>
                </a:gdLst>
                <a:ahLst/>
                <a:cxnLst>
                  <a:cxn ang="0">
                    <a:pos x="T0" y="T1"/>
                  </a:cxn>
                  <a:cxn ang="0">
                    <a:pos x="T2" y="T3"/>
                  </a:cxn>
                  <a:cxn ang="0">
                    <a:pos x="T4" y="T5"/>
                  </a:cxn>
                  <a:cxn ang="0">
                    <a:pos x="T6" y="T7"/>
                  </a:cxn>
                  <a:cxn ang="0">
                    <a:pos x="T8" y="T9"/>
                  </a:cxn>
                </a:cxnLst>
                <a:rect l="0" t="0" r="r" b="b"/>
                <a:pathLst>
                  <a:path w="127" h="267">
                    <a:moveTo>
                      <a:pt x="9" y="267"/>
                    </a:moveTo>
                    <a:lnTo>
                      <a:pt x="0" y="262"/>
                    </a:lnTo>
                    <a:lnTo>
                      <a:pt x="118" y="0"/>
                    </a:lnTo>
                    <a:lnTo>
                      <a:pt x="127" y="5"/>
                    </a:lnTo>
                    <a:lnTo>
                      <a:pt x="9" y="26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2" name="Freeform 58">
                <a:extLst>
                  <a:ext uri="{FF2B5EF4-FFF2-40B4-BE49-F238E27FC236}">
                    <a16:creationId xmlns:a16="http://schemas.microsoft.com/office/drawing/2014/main" id="{FA7E59AA-3160-4D3A-B441-DB0DA4EAE120}"/>
                  </a:ext>
                </a:extLst>
              </p:cNvPr>
              <p:cNvSpPr>
                <a:spLocks/>
              </p:cNvSpPr>
              <p:nvPr/>
            </p:nvSpPr>
            <p:spPr bwMode="auto">
              <a:xfrm>
                <a:off x="2852" y="1823"/>
                <a:ext cx="175" cy="38"/>
              </a:xfrm>
              <a:custGeom>
                <a:avLst/>
                <a:gdLst>
                  <a:gd name="T0" fmla="*/ 173 w 175"/>
                  <a:gd name="T1" fmla="*/ 38 h 38"/>
                  <a:gd name="T2" fmla="*/ 0 w 175"/>
                  <a:gd name="T3" fmla="*/ 12 h 38"/>
                  <a:gd name="T4" fmla="*/ 3 w 175"/>
                  <a:gd name="T5" fmla="*/ 0 h 38"/>
                  <a:gd name="T6" fmla="*/ 175 w 175"/>
                  <a:gd name="T7" fmla="*/ 26 h 38"/>
                  <a:gd name="T8" fmla="*/ 173 w 175"/>
                  <a:gd name="T9" fmla="*/ 38 h 38"/>
                </a:gdLst>
                <a:ahLst/>
                <a:cxnLst>
                  <a:cxn ang="0">
                    <a:pos x="T0" y="T1"/>
                  </a:cxn>
                  <a:cxn ang="0">
                    <a:pos x="T2" y="T3"/>
                  </a:cxn>
                  <a:cxn ang="0">
                    <a:pos x="T4" y="T5"/>
                  </a:cxn>
                  <a:cxn ang="0">
                    <a:pos x="T6" y="T7"/>
                  </a:cxn>
                  <a:cxn ang="0">
                    <a:pos x="T8" y="T9"/>
                  </a:cxn>
                </a:cxnLst>
                <a:rect l="0" t="0" r="r" b="b"/>
                <a:pathLst>
                  <a:path w="175" h="38">
                    <a:moveTo>
                      <a:pt x="173" y="38"/>
                    </a:moveTo>
                    <a:lnTo>
                      <a:pt x="0" y="12"/>
                    </a:lnTo>
                    <a:lnTo>
                      <a:pt x="3" y="0"/>
                    </a:lnTo>
                    <a:lnTo>
                      <a:pt x="175" y="26"/>
                    </a:lnTo>
                    <a:lnTo>
                      <a:pt x="173" y="3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3" name="Freeform 59">
                <a:extLst>
                  <a:ext uri="{FF2B5EF4-FFF2-40B4-BE49-F238E27FC236}">
                    <a16:creationId xmlns:a16="http://schemas.microsoft.com/office/drawing/2014/main" id="{A054460E-A8FD-4664-94C3-4C7073C32C66}"/>
                  </a:ext>
                </a:extLst>
              </p:cNvPr>
              <p:cNvSpPr>
                <a:spLocks/>
              </p:cNvSpPr>
              <p:nvPr/>
            </p:nvSpPr>
            <p:spPr bwMode="auto">
              <a:xfrm>
                <a:off x="3027" y="1849"/>
                <a:ext cx="154" cy="97"/>
              </a:xfrm>
              <a:custGeom>
                <a:avLst/>
                <a:gdLst>
                  <a:gd name="T0" fmla="*/ 147 w 154"/>
                  <a:gd name="T1" fmla="*/ 97 h 97"/>
                  <a:gd name="T2" fmla="*/ 0 w 154"/>
                  <a:gd name="T3" fmla="*/ 9 h 97"/>
                  <a:gd name="T4" fmla="*/ 7 w 154"/>
                  <a:gd name="T5" fmla="*/ 0 h 97"/>
                  <a:gd name="T6" fmla="*/ 154 w 154"/>
                  <a:gd name="T7" fmla="*/ 87 h 97"/>
                  <a:gd name="T8" fmla="*/ 147 w 154"/>
                  <a:gd name="T9" fmla="*/ 97 h 97"/>
                </a:gdLst>
                <a:ahLst/>
                <a:cxnLst>
                  <a:cxn ang="0">
                    <a:pos x="T0" y="T1"/>
                  </a:cxn>
                  <a:cxn ang="0">
                    <a:pos x="T2" y="T3"/>
                  </a:cxn>
                  <a:cxn ang="0">
                    <a:pos x="T4" y="T5"/>
                  </a:cxn>
                  <a:cxn ang="0">
                    <a:pos x="T6" y="T7"/>
                  </a:cxn>
                  <a:cxn ang="0">
                    <a:pos x="T8" y="T9"/>
                  </a:cxn>
                </a:cxnLst>
                <a:rect l="0" t="0" r="r" b="b"/>
                <a:pathLst>
                  <a:path w="154" h="97">
                    <a:moveTo>
                      <a:pt x="147" y="97"/>
                    </a:moveTo>
                    <a:lnTo>
                      <a:pt x="0" y="9"/>
                    </a:lnTo>
                    <a:lnTo>
                      <a:pt x="7" y="0"/>
                    </a:lnTo>
                    <a:lnTo>
                      <a:pt x="154" y="87"/>
                    </a:lnTo>
                    <a:lnTo>
                      <a:pt x="147" y="9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4" name="Freeform 60">
                <a:extLst>
                  <a:ext uri="{FF2B5EF4-FFF2-40B4-BE49-F238E27FC236}">
                    <a16:creationId xmlns:a16="http://schemas.microsoft.com/office/drawing/2014/main" id="{F38D4CB9-6B5C-4248-A53F-FF0A9180A216}"/>
                  </a:ext>
                </a:extLst>
              </p:cNvPr>
              <p:cNvSpPr>
                <a:spLocks/>
              </p:cNvSpPr>
              <p:nvPr/>
            </p:nvSpPr>
            <p:spPr bwMode="auto">
              <a:xfrm>
                <a:off x="3029" y="1731"/>
                <a:ext cx="251" cy="125"/>
              </a:xfrm>
              <a:custGeom>
                <a:avLst/>
                <a:gdLst>
                  <a:gd name="T0" fmla="*/ 5 w 251"/>
                  <a:gd name="T1" fmla="*/ 125 h 125"/>
                  <a:gd name="T2" fmla="*/ 0 w 251"/>
                  <a:gd name="T3" fmla="*/ 115 h 125"/>
                  <a:gd name="T4" fmla="*/ 246 w 251"/>
                  <a:gd name="T5" fmla="*/ 0 h 125"/>
                  <a:gd name="T6" fmla="*/ 251 w 251"/>
                  <a:gd name="T7" fmla="*/ 11 h 125"/>
                  <a:gd name="T8" fmla="*/ 5 w 251"/>
                  <a:gd name="T9" fmla="*/ 125 h 125"/>
                </a:gdLst>
                <a:ahLst/>
                <a:cxnLst>
                  <a:cxn ang="0">
                    <a:pos x="T0" y="T1"/>
                  </a:cxn>
                  <a:cxn ang="0">
                    <a:pos x="T2" y="T3"/>
                  </a:cxn>
                  <a:cxn ang="0">
                    <a:pos x="T4" y="T5"/>
                  </a:cxn>
                  <a:cxn ang="0">
                    <a:pos x="T6" y="T7"/>
                  </a:cxn>
                  <a:cxn ang="0">
                    <a:pos x="T8" y="T9"/>
                  </a:cxn>
                </a:cxnLst>
                <a:rect l="0" t="0" r="r" b="b"/>
                <a:pathLst>
                  <a:path w="251" h="125">
                    <a:moveTo>
                      <a:pt x="5" y="125"/>
                    </a:moveTo>
                    <a:lnTo>
                      <a:pt x="0" y="115"/>
                    </a:lnTo>
                    <a:lnTo>
                      <a:pt x="246" y="0"/>
                    </a:lnTo>
                    <a:lnTo>
                      <a:pt x="251" y="11"/>
                    </a:lnTo>
                    <a:lnTo>
                      <a:pt x="5" y="12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5" name="Freeform 61">
                <a:extLst>
                  <a:ext uri="{FF2B5EF4-FFF2-40B4-BE49-F238E27FC236}">
                    <a16:creationId xmlns:a16="http://schemas.microsoft.com/office/drawing/2014/main" id="{7B526001-4D26-468F-A98A-9D8A32544332}"/>
                  </a:ext>
                </a:extLst>
              </p:cNvPr>
              <p:cNvSpPr>
                <a:spLocks/>
              </p:cNvSpPr>
              <p:nvPr/>
            </p:nvSpPr>
            <p:spPr bwMode="auto">
              <a:xfrm>
                <a:off x="2989" y="1636"/>
                <a:ext cx="45" cy="215"/>
              </a:xfrm>
              <a:custGeom>
                <a:avLst/>
                <a:gdLst>
                  <a:gd name="T0" fmla="*/ 36 w 45"/>
                  <a:gd name="T1" fmla="*/ 215 h 215"/>
                  <a:gd name="T2" fmla="*/ 0 w 45"/>
                  <a:gd name="T3" fmla="*/ 2 h 215"/>
                  <a:gd name="T4" fmla="*/ 12 w 45"/>
                  <a:gd name="T5" fmla="*/ 0 h 215"/>
                  <a:gd name="T6" fmla="*/ 45 w 45"/>
                  <a:gd name="T7" fmla="*/ 213 h 215"/>
                  <a:gd name="T8" fmla="*/ 36 w 45"/>
                  <a:gd name="T9" fmla="*/ 215 h 215"/>
                </a:gdLst>
                <a:ahLst/>
                <a:cxnLst>
                  <a:cxn ang="0">
                    <a:pos x="T0" y="T1"/>
                  </a:cxn>
                  <a:cxn ang="0">
                    <a:pos x="T2" y="T3"/>
                  </a:cxn>
                  <a:cxn ang="0">
                    <a:pos x="T4" y="T5"/>
                  </a:cxn>
                  <a:cxn ang="0">
                    <a:pos x="T6" y="T7"/>
                  </a:cxn>
                  <a:cxn ang="0">
                    <a:pos x="T8" y="T9"/>
                  </a:cxn>
                </a:cxnLst>
                <a:rect l="0" t="0" r="r" b="b"/>
                <a:pathLst>
                  <a:path w="45" h="215">
                    <a:moveTo>
                      <a:pt x="36" y="215"/>
                    </a:moveTo>
                    <a:lnTo>
                      <a:pt x="0" y="2"/>
                    </a:lnTo>
                    <a:lnTo>
                      <a:pt x="12" y="0"/>
                    </a:lnTo>
                    <a:lnTo>
                      <a:pt x="45" y="213"/>
                    </a:lnTo>
                    <a:lnTo>
                      <a:pt x="36" y="21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6" name="Freeform 62">
                <a:extLst>
                  <a:ext uri="{FF2B5EF4-FFF2-40B4-BE49-F238E27FC236}">
                    <a16:creationId xmlns:a16="http://schemas.microsoft.com/office/drawing/2014/main" id="{56B268F3-E081-4B3A-97CF-80ECF7DADBA7}"/>
                  </a:ext>
                </a:extLst>
              </p:cNvPr>
              <p:cNvSpPr>
                <a:spLocks/>
              </p:cNvSpPr>
              <p:nvPr/>
            </p:nvSpPr>
            <p:spPr bwMode="auto">
              <a:xfrm>
                <a:off x="2845" y="1641"/>
                <a:ext cx="14" cy="186"/>
              </a:xfrm>
              <a:custGeom>
                <a:avLst/>
                <a:gdLst>
                  <a:gd name="T0" fmla="*/ 2 w 14"/>
                  <a:gd name="T1" fmla="*/ 186 h 186"/>
                  <a:gd name="T2" fmla="*/ 0 w 14"/>
                  <a:gd name="T3" fmla="*/ 0 h 186"/>
                  <a:gd name="T4" fmla="*/ 12 w 14"/>
                  <a:gd name="T5" fmla="*/ 0 h 186"/>
                  <a:gd name="T6" fmla="*/ 14 w 14"/>
                  <a:gd name="T7" fmla="*/ 186 h 186"/>
                  <a:gd name="T8" fmla="*/ 2 w 14"/>
                  <a:gd name="T9" fmla="*/ 186 h 186"/>
                </a:gdLst>
                <a:ahLst/>
                <a:cxnLst>
                  <a:cxn ang="0">
                    <a:pos x="T0" y="T1"/>
                  </a:cxn>
                  <a:cxn ang="0">
                    <a:pos x="T2" y="T3"/>
                  </a:cxn>
                  <a:cxn ang="0">
                    <a:pos x="T4" y="T5"/>
                  </a:cxn>
                  <a:cxn ang="0">
                    <a:pos x="T6" y="T7"/>
                  </a:cxn>
                  <a:cxn ang="0">
                    <a:pos x="T8" y="T9"/>
                  </a:cxn>
                </a:cxnLst>
                <a:rect l="0" t="0" r="r" b="b"/>
                <a:pathLst>
                  <a:path w="14" h="186">
                    <a:moveTo>
                      <a:pt x="2" y="186"/>
                    </a:moveTo>
                    <a:lnTo>
                      <a:pt x="0" y="0"/>
                    </a:lnTo>
                    <a:lnTo>
                      <a:pt x="12" y="0"/>
                    </a:lnTo>
                    <a:lnTo>
                      <a:pt x="14" y="186"/>
                    </a:lnTo>
                    <a:lnTo>
                      <a:pt x="2" y="18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7" name="Freeform 63">
                <a:extLst>
                  <a:ext uri="{FF2B5EF4-FFF2-40B4-BE49-F238E27FC236}">
                    <a16:creationId xmlns:a16="http://schemas.microsoft.com/office/drawing/2014/main" id="{3DE0DBD1-F93F-429F-B01D-3A815525B87F}"/>
                  </a:ext>
                </a:extLst>
              </p:cNvPr>
              <p:cNvSpPr>
                <a:spLocks/>
              </p:cNvSpPr>
              <p:nvPr/>
            </p:nvSpPr>
            <p:spPr bwMode="auto">
              <a:xfrm>
                <a:off x="2833" y="1350"/>
                <a:ext cx="24" cy="293"/>
              </a:xfrm>
              <a:custGeom>
                <a:avLst/>
                <a:gdLst>
                  <a:gd name="T0" fmla="*/ 12 w 24"/>
                  <a:gd name="T1" fmla="*/ 293 h 293"/>
                  <a:gd name="T2" fmla="*/ 0 w 24"/>
                  <a:gd name="T3" fmla="*/ 3 h 293"/>
                  <a:gd name="T4" fmla="*/ 12 w 24"/>
                  <a:gd name="T5" fmla="*/ 0 h 293"/>
                  <a:gd name="T6" fmla="*/ 24 w 24"/>
                  <a:gd name="T7" fmla="*/ 293 h 293"/>
                  <a:gd name="T8" fmla="*/ 12 w 24"/>
                  <a:gd name="T9" fmla="*/ 293 h 293"/>
                </a:gdLst>
                <a:ahLst/>
                <a:cxnLst>
                  <a:cxn ang="0">
                    <a:pos x="T0" y="T1"/>
                  </a:cxn>
                  <a:cxn ang="0">
                    <a:pos x="T2" y="T3"/>
                  </a:cxn>
                  <a:cxn ang="0">
                    <a:pos x="T4" y="T5"/>
                  </a:cxn>
                  <a:cxn ang="0">
                    <a:pos x="T6" y="T7"/>
                  </a:cxn>
                  <a:cxn ang="0">
                    <a:pos x="T8" y="T9"/>
                  </a:cxn>
                </a:cxnLst>
                <a:rect l="0" t="0" r="r" b="b"/>
                <a:pathLst>
                  <a:path w="24" h="293">
                    <a:moveTo>
                      <a:pt x="12" y="293"/>
                    </a:moveTo>
                    <a:lnTo>
                      <a:pt x="0" y="3"/>
                    </a:lnTo>
                    <a:lnTo>
                      <a:pt x="12" y="0"/>
                    </a:lnTo>
                    <a:lnTo>
                      <a:pt x="24" y="293"/>
                    </a:lnTo>
                    <a:lnTo>
                      <a:pt x="12" y="29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Freeform 64">
                <a:extLst>
                  <a:ext uri="{FF2B5EF4-FFF2-40B4-BE49-F238E27FC236}">
                    <a16:creationId xmlns:a16="http://schemas.microsoft.com/office/drawing/2014/main" id="{6EFDD283-02BB-4537-BA50-8DAF2BD1D2FB}"/>
                  </a:ext>
                </a:extLst>
              </p:cNvPr>
              <p:cNvSpPr>
                <a:spLocks/>
              </p:cNvSpPr>
              <p:nvPr/>
            </p:nvSpPr>
            <p:spPr bwMode="auto">
              <a:xfrm>
                <a:off x="2855" y="1631"/>
                <a:ext cx="141" cy="22"/>
              </a:xfrm>
              <a:custGeom>
                <a:avLst/>
                <a:gdLst>
                  <a:gd name="T0" fmla="*/ 0 w 141"/>
                  <a:gd name="T1" fmla="*/ 22 h 22"/>
                  <a:gd name="T2" fmla="*/ 0 w 141"/>
                  <a:gd name="T3" fmla="*/ 10 h 22"/>
                  <a:gd name="T4" fmla="*/ 141 w 141"/>
                  <a:gd name="T5" fmla="*/ 0 h 22"/>
                  <a:gd name="T6" fmla="*/ 141 w 141"/>
                  <a:gd name="T7" fmla="*/ 12 h 22"/>
                  <a:gd name="T8" fmla="*/ 0 w 141"/>
                  <a:gd name="T9" fmla="*/ 22 h 22"/>
                </a:gdLst>
                <a:ahLst/>
                <a:cxnLst>
                  <a:cxn ang="0">
                    <a:pos x="T0" y="T1"/>
                  </a:cxn>
                  <a:cxn ang="0">
                    <a:pos x="T2" y="T3"/>
                  </a:cxn>
                  <a:cxn ang="0">
                    <a:pos x="T4" y="T5"/>
                  </a:cxn>
                  <a:cxn ang="0">
                    <a:pos x="T6" y="T7"/>
                  </a:cxn>
                  <a:cxn ang="0">
                    <a:pos x="T8" y="T9"/>
                  </a:cxn>
                </a:cxnLst>
                <a:rect l="0" t="0" r="r" b="b"/>
                <a:pathLst>
                  <a:path w="141" h="22">
                    <a:moveTo>
                      <a:pt x="0" y="22"/>
                    </a:moveTo>
                    <a:lnTo>
                      <a:pt x="0" y="10"/>
                    </a:lnTo>
                    <a:lnTo>
                      <a:pt x="141" y="0"/>
                    </a:lnTo>
                    <a:lnTo>
                      <a:pt x="141" y="12"/>
                    </a:lnTo>
                    <a:lnTo>
                      <a:pt x="0" y="2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Freeform 65">
                <a:extLst>
                  <a:ext uri="{FF2B5EF4-FFF2-40B4-BE49-F238E27FC236}">
                    <a16:creationId xmlns:a16="http://schemas.microsoft.com/office/drawing/2014/main" id="{B63C9097-4618-4FD8-B9FB-AEDDDC7819EB}"/>
                  </a:ext>
                </a:extLst>
              </p:cNvPr>
              <p:cNvSpPr>
                <a:spLocks/>
              </p:cNvSpPr>
              <p:nvPr/>
            </p:nvSpPr>
            <p:spPr bwMode="auto">
              <a:xfrm>
                <a:off x="2649" y="1643"/>
                <a:ext cx="206" cy="140"/>
              </a:xfrm>
              <a:custGeom>
                <a:avLst/>
                <a:gdLst>
                  <a:gd name="T0" fmla="*/ 7 w 206"/>
                  <a:gd name="T1" fmla="*/ 140 h 140"/>
                  <a:gd name="T2" fmla="*/ 0 w 206"/>
                  <a:gd name="T3" fmla="*/ 130 h 140"/>
                  <a:gd name="T4" fmla="*/ 198 w 206"/>
                  <a:gd name="T5" fmla="*/ 0 h 140"/>
                  <a:gd name="T6" fmla="*/ 206 w 206"/>
                  <a:gd name="T7" fmla="*/ 10 h 140"/>
                  <a:gd name="T8" fmla="*/ 7 w 206"/>
                  <a:gd name="T9" fmla="*/ 140 h 140"/>
                </a:gdLst>
                <a:ahLst/>
                <a:cxnLst>
                  <a:cxn ang="0">
                    <a:pos x="T0" y="T1"/>
                  </a:cxn>
                  <a:cxn ang="0">
                    <a:pos x="T2" y="T3"/>
                  </a:cxn>
                  <a:cxn ang="0">
                    <a:pos x="T4" y="T5"/>
                  </a:cxn>
                  <a:cxn ang="0">
                    <a:pos x="T6" y="T7"/>
                  </a:cxn>
                  <a:cxn ang="0">
                    <a:pos x="T8" y="T9"/>
                  </a:cxn>
                </a:cxnLst>
                <a:rect l="0" t="0" r="r" b="b"/>
                <a:pathLst>
                  <a:path w="206" h="140">
                    <a:moveTo>
                      <a:pt x="7" y="140"/>
                    </a:moveTo>
                    <a:lnTo>
                      <a:pt x="0" y="130"/>
                    </a:lnTo>
                    <a:lnTo>
                      <a:pt x="198" y="0"/>
                    </a:lnTo>
                    <a:lnTo>
                      <a:pt x="206" y="10"/>
                    </a:lnTo>
                    <a:lnTo>
                      <a:pt x="7" y="1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0" name="Freeform 66">
                <a:extLst>
                  <a:ext uri="{FF2B5EF4-FFF2-40B4-BE49-F238E27FC236}">
                    <a16:creationId xmlns:a16="http://schemas.microsoft.com/office/drawing/2014/main" id="{C47597A5-0EAA-43FA-98A6-04BEF081DA06}"/>
                  </a:ext>
                </a:extLst>
              </p:cNvPr>
              <p:cNvSpPr>
                <a:spLocks/>
              </p:cNvSpPr>
              <p:nvPr/>
            </p:nvSpPr>
            <p:spPr bwMode="auto">
              <a:xfrm>
                <a:off x="2524" y="1776"/>
                <a:ext cx="134" cy="231"/>
              </a:xfrm>
              <a:custGeom>
                <a:avLst/>
                <a:gdLst>
                  <a:gd name="T0" fmla="*/ 9 w 134"/>
                  <a:gd name="T1" fmla="*/ 231 h 231"/>
                  <a:gd name="T2" fmla="*/ 0 w 134"/>
                  <a:gd name="T3" fmla="*/ 224 h 231"/>
                  <a:gd name="T4" fmla="*/ 125 w 134"/>
                  <a:gd name="T5" fmla="*/ 0 h 231"/>
                  <a:gd name="T6" fmla="*/ 134 w 134"/>
                  <a:gd name="T7" fmla="*/ 4 h 231"/>
                  <a:gd name="T8" fmla="*/ 9 w 134"/>
                  <a:gd name="T9" fmla="*/ 231 h 231"/>
                </a:gdLst>
                <a:ahLst/>
                <a:cxnLst>
                  <a:cxn ang="0">
                    <a:pos x="T0" y="T1"/>
                  </a:cxn>
                  <a:cxn ang="0">
                    <a:pos x="T2" y="T3"/>
                  </a:cxn>
                  <a:cxn ang="0">
                    <a:pos x="T4" y="T5"/>
                  </a:cxn>
                  <a:cxn ang="0">
                    <a:pos x="T6" y="T7"/>
                  </a:cxn>
                  <a:cxn ang="0">
                    <a:pos x="T8" y="T9"/>
                  </a:cxn>
                </a:cxnLst>
                <a:rect l="0" t="0" r="r" b="b"/>
                <a:pathLst>
                  <a:path w="134" h="231">
                    <a:moveTo>
                      <a:pt x="9" y="231"/>
                    </a:moveTo>
                    <a:lnTo>
                      <a:pt x="0" y="224"/>
                    </a:lnTo>
                    <a:lnTo>
                      <a:pt x="125" y="0"/>
                    </a:lnTo>
                    <a:lnTo>
                      <a:pt x="134" y="4"/>
                    </a:lnTo>
                    <a:lnTo>
                      <a:pt x="9" y="2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1" name="Freeform 67">
                <a:extLst>
                  <a:ext uri="{FF2B5EF4-FFF2-40B4-BE49-F238E27FC236}">
                    <a16:creationId xmlns:a16="http://schemas.microsoft.com/office/drawing/2014/main" id="{0BB5E421-46C9-40B4-AC0D-F29D8E8B4620}"/>
                  </a:ext>
                </a:extLst>
              </p:cNvPr>
              <p:cNvSpPr>
                <a:spLocks/>
              </p:cNvSpPr>
              <p:nvPr/>
            </p:nvSpPr>
            <p:spPr bwMode="auto">
              <a:xfrm>
                <a:off x="2526" y="1825"/>
                <a:ext cx="329" cy="177"/>
              </a:xfrm>
              <a:custGeom>
                <a:avLst/>
                <a:gdLst>
                  <a:gd name="T0" fmla="*/ 5 w 329"/>
                  <a:gd name="T1" fmla="*/ 177 h 177"/>
                  <a:gd name="T2" fmla="*/ 0 w 329"/>
                  <a:gd name="T3" fmla="*/ 168 h 177"/>
                  <a:gd name="T4" fmla="*/ 324 w 329"/>
                  <a:gd name="T5" fmla="*/ 0 h 177"/>
                  <a:gd name="T6" fmla="*/ 329 w 329"/>
                  <a:gd name="T7" fmla="*/ 10 h 177"/>
                  <a:gd name="T8" fmla="*/ 5 w 329"/>
                  <a:gd name="T9" fmla="*/ 177 h 177"/>
                </a:gdLst>
                <a:ahLst/>
                <a:cxnLst>
                  <a:cxn ang="0">
                    <a:pos x="T0" y="T1"/>
                  </a:cxn>
                  <a:cxn ang="0">
                    <a:pos x="T2" y="T3"/>
                  </a:cxn>
                  <a:cxn ang="0">
                    <a:pos x="T4" y="T5"/>
                  </a:cxn>
                  <a:cxn ang="0">
                    <a:pos x="T6" y="T7"/>
                  </a:cxn>
                  <a:cxn ang="0">
                    <a:pos x="T8" y="T9"/>
                  </a:cxn>
                </a:cxnLst>
                <a:rect l="0" t="0" r="r" b="b"/>
                <a:pathLst>
                  <a:path w="329" h="177">
                    <a:moveTo>
                      <a:pt x="5" y="177"/>
                    </a:moveTo>
                    <a:lnTo>
                      <a:pt x="0" y="168"/>
                    </a:lnTo>
                    <a:lnTo>
                      <a:pt x="324" y="0"/>
                    </a:lnTo>
                    <a:lnTo>
                      <a:pt x="329" y="10"/>
                    </a:lnTo>
                    <a:lnTo>
                      <a:pt x="5" y="17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2" name="Freeform 68">
                <a:extLst>
                  <a:ext uri="{FF2B5EF4-FFF2-40B4-BE49-F238E27FC236}">
                    <a16:creationId xmlns:a16="http://schemas.microsoft.com/office/drawing/2014/main" id="{07678B3E-05D6-4D59-874E-D3ACB99C4D7F}"/>
                  </a:ext>
                </a:extLst>
              </p:cNvPr>
              <p:cNvSpPr>
                <a:spLocks/>
              </p:cNvSpPr>
              <p:nvPr/>
            </p:nvSpPr>
            <p:spPr bwMode="auto">
              <a:xfrm>
                <a:off x="2649" y="1773"/>
                <a:ext cx="83" cy="255"/>
              </a:xfrm>
              <a:custGeom>
                <a:avLst/>
                <a:gdLst>
                  <a:gd name="T0" fmla="*/ 73 w 83"/>
                  <a:gd name="T1" fmla="*/ 255 h 255"/>
                  <a:gd name="T2" fmla="*/ 0 w 83"/>
                  <a:gd name="T3" fmla="*/ 5 h 255"/>
                  <a:gd name="T4" fmla="*/ 12 w 83"/>
                  <a:gd name="T5" fmla="*/ 0 h 255"/>
                  <a:gd name="T6" fmla="*/ 83 w 83"/>
                  <a:gd name="T7" fmla="*/ 251 h 255"/>
                  <a:gd name="T8" fmla="*/ 73 w 83"/>
                  <a:gd name="T9" fmla="*/ 255 h 255"/>
                </a:gdLst>
                <a:ahLst/>
                <a:cxnLst>
                  <a:cxn ang="0">
                    <a:pos x="T0" y="T1"/>
                  </a:cxn>
                  <a:cxn ang="0">
                    <a:pos x="T2" y="T3"/>
                  </a:cxn>
                  <a:cxn ang="0">
                    <a:pos x="T4" y="T5"/>
                  </a:cxn>
                  <a:cxn ang="0">
                    <a:pos x="T6" y="T7"/>
                  </a:cxn>
                  <a:cxn ang="0">
                    <a:pos x="T8" y="T9"/>
                  </a:cxn>
                </a:cxnLst>
                <a:rect l="0" t="0" r="r" b="b"/>
                <a:pathLst>
                  <a:path w="83" h="255">
                    <a:moveTo>
                      <a:pt x="73" y="255"/>
                    </a:moveTo>
                    <a:lnTo>
                      <a:pt x="0" y="5"/>
                    </a:lnTo>
                    <a:lnTo>
                      <a:pt x="12" y="0"/>
                    </a:lnTo>
                    <a:lnTo>
                      <a:pt x="83" y="251"/>
                    </a:lnTo>
                    <a:lnTo>
                      <a:pt x="73" y="25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3" name="Freeform 69">
                <a:extLst>
                  <a:ext uri="{FF2B5EF4-FFF2-40B4-BE49-F238E27FC236}">
                    <a16:creationId xmlns:a16="http://schemas.microsoft.com/office/drawing/2014/main" id="{49ED4776-D171-43C2-AF3B-C7D77594D1EF}"/>
                  </a:ext>
                </a:extLst>
              </p:cNvPr>
              <p:cNvSpPr>
                <a:spLocks/>
              </p:cNvSpPr>
              <p:nvPr/>
            </p:nvSpPr>
            <p:spPr bwMode="auto">
              <a:xfrm>
                <a:off x="2358" y="1650"/>
                <a:ext cx="175" cy="350"/>
              </a:xfrm>
              <a:custGeom>
                <a:avLst/>
                <a:gdLst>
                  <a:gd name="T0" fmla="*/ 163 w 175"/>
                  <a:gd name="T1" fmla="*/ 350 h 350"/>
                  <a:gd name="T2" fmla="*/ 0 w 175"/>
                  <a:gd name="T3" fmla="*/ 5 h 350"/>
                  <a:gd name="T4" fmla="*/ 10 w 175"/>
                  <a:gd name="T5" fmla="*/ 0 h 350"/>
                  <a:gd name="T6" fmla="*/ 175 w 175"/>
                  <a:gd name="T7" fmla="*/ 345 h 350"/>
                  <a:gd name="T8" fmla="*/ 163 w 175"/>
                  <a:gd name="T9" fmla="*/ 350 h 350"/>
                </a:gdLst>
                <a:ahLst/>
                <a:cxnLst>
                  <a:cxn ang="0">
                    <a:pos x="T0" y="T1"/>
                  </a:cxn>
                  <a:cxn ang="0">
                    <a:pos x="T2" y="T3"/>
                  </a:cxn>
                  <a:cxn ang="0">
                    <a:pos x="T4" y="T5"/>
                  </a:cxn>
                  <a:cxn ang="0">
                    <a:pos x="T6" y="T7"/>
                  </a:cxn>
                  <a:cxn ang="0">
                    <a:pos x="T8" y="T9"/>
                  </a:cxn>
                </a:cxnLst>
                <a:rect l="0" t="0" r="r" b="b"/>
                <a:pathLst>
                  <a:path w="175" h="350">
                    <a:moveTo>
                      <a:pt x="163" y="350"/>
                    </a:moveTo>
                    <a:lnTo>
                      <a:pt x="0" y="5"/>
                    </a:lnTo>
                    <a:lnTo>
                      <a:pt x="10" y="0"/>
                    </a:lnTo>
                    <a:lnTo>
                      <a:pt x="175" y="345"/>
                    </a:lnTo>
                    <a:lnTo>
                      <a:pt x="163" y="3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4" name="Freeform 70">
                <a:extLst>
                  <a:ext uri="{FF2B5EF4-FFF2-40B4-BE49-F238E27FC236}">
                    <a16:creationId xmlns:a16="http://schemas.microsoft.com/office/drawing/2014/main" id="{4A616B18-7F21-4CF8-8A04-5AE067A75D1F}"/>
                  </a:ext>
                </a:extLst>
              </p:cNvPr>
              <p:cNvSpPr>
                <a:spLocks/>
              </p:cNvSpPr>
              <p:nvPr/>
            </p:nvSpPr>
            <p:spPr bwMode="auto">
              <a:xfrm>
                <a:off x="2283" y="1289"/>
                <a:ext cx="85" cy="366"/>
              </a:xfrm>
              <a:custGeom>
                <a:avLst/>
                <a:gdLst>
                  <a:gd name="T0" fmla="*/ 73 w 85"/>
                  <a:gd name="T1" fmla="*/ 366 h 366"/>
                  <a:gd name="T2" fmla="*/ 0 w 85"/>
                  <a:gd name="T3" fmla="*/ 2 h 366"/>
                  <a:gd name="T4" fmla="*/ 11 w 85"/>
                  <a:gd name="T5" fmla="*/ 0 h 366"/>
                  <a:gd name="T6" fmla="*/ 85 w 85"/>
                  <a:gd name="T7" fmla="*/ 366 h 366"/>
                  <a:gd name="T8" fmla="*/ 73 w 85"/>
                  <a:gd name="T9" fmla="*/ 366 h 366"/>
                </a:gdLst>
                <a:ahLst/>
                <a:cxnLst>
                  <a:cxn ang="0">
                    <a:pos x="T0" y="T1"/>
                  </a:cxn>
                  <a:cxn ang="0">
                    <a:pos x="T2" y="T3"/>
                  </a:cxn>
                  <a:cxn ang="0">
                    <a:pos x="T4" y="T5"/>
                  </a:cxn>
                  <a:cxn ang="0">
                    <a:pos x="T6" y="T7"/>
                  </a:cxn>
                  <a:cxn ang="0">
                    <a:pos x="T8" y="T9"/>
                  </a:cxn>
                </a:cxnLst>
                <a:rect l="0" t="0" r="r" b="b"/>
                <a:pathLst>
                  <a:path w="85" h="366">
                    <a:moveTo>
                      <a:pt x="73" y="366"/>
                    </a:moveTo>
                    <a:lnTo>
                      <a:pt x="0" y="2"/>
                    </a:lnTo>
                    <a:lnTo>
                      <a:pt x="11" y="0"/>
                    </a:lnTo>
                    <a:lnTo>
                      <a:pt x="85" y="366"/>
                    </a:lnTo>
                    <a:lnTo>
                      <a:pt x="73" y="36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5" name="Freeform 71">
                <a:extLst>
                  <a:ext uri="{FF2B5EF4-FFF2-40B4-BE49-F238E27FC236}">
                    <a16:creationId xmlns:a16="http://schemas.microsoft.com/office/drawing/2014/main" id="{C26803B5-47F8-4281-A2ED-5D4B769898D0}"/>
                  </a:ext>
                </a:extLst>
              </p:cNvPr>
              <p:cNvSpPr>
                <a:spLocks/>
              </p:cNvSpPr>
              <p:nvPr/>
            </p:nvSpPr>
            <p:spPr bwMode="auto">
              <a:xfrm>
                <a:off x="2285" y="1289"/>
                <a:ext cx="168" cy="139"/>
              </a:xfrm>
              <a:custGeom>
                <a:avLst/>
                <a:gdLst>
                  <a:gd name="T0" fmla="*/ 161 w 168"/>
                  <a:gd name="T1" fmla="*/ 139 h 139"/>
                  <a:gd name="T2" fmla="*/ 0 w 168"/>
                  <a:gd name="T3" fmla="*/ 7 h 139"/>
                  <a:gd name="T4" fmla="*/ 7 w 168"/>
                  <a:gd name="T5" fmla="*/ 0 h 139"/>
                  <a:gd name="T6" fmla="*/ 168 w 168"/>
                  <a:gd name="T7" fmla="*/ 130 h 139"/>
                  <a:gd name="T8" fmla="*/ 161 w 168"/>
                  <a:gd name="T9" fmla="*/ 139 h 139"/>
                </a:gdLst>
                <a:ahLst/>
                <a:cxnLst>
                  <a:cxn ang="0">
                    <a:pos x="T0" y="T1"/>
                  </a:cxn>
                  <a:cxn ang="0">
                    <a:pos x="T2" y="T3"/>
                  </a:cxn>
                  <a:cxn ang="0">
                    <a:pos x="T4" y="T5"/>
                  </a:cxn>
                  <a:cxn ang="0">
                    <a:pos x="T6" y="T7"/>
                  </a:cxn>
                  <a:cxn ang="0">
                    <a:pos x="T8" y="T9"/>
                  </a:cxn>
                </a:cxnLst>
                <a:rect l="0" t="0" r="r" b="b"/>
                <a:pathLst>
                  <a:path w="168" h="139">
                    <a:moveTo>
                      <a:pt x="161" y="139"/>
                    </a:moveTo>
                    <a:lnTo>
                      <a:pt x="0" y="7"/>
                    </a:lnTo>
                    <a:lnTo>
                      <a:pt x="7" y="0"/>
                    </a:lnTo>
                    <a:lnTo>
                      <a:pt x="168" y="130"/>
                    </a:lnTo>
                    <a:lnTo>
                      <a:pt x="161" y="13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6" name="Freeform 72">
                <a:extLst>
                  <a:ext uri="{FF2B5EF4-FFF2-40B4-BE49-F238E27FC236}">
                    <a16:creationId xmlns:a16="http://schemas.microsoft.com/office/drawing/2014/main" id="{5DF5FD2B-B7E3-4C73-B98A-2820C3C2F2E5}"/>
                  </a:ext>
                </a:extLst>
              </p:cNvPr>
              <p:cNvSpPr>
                <a:spLocks/>
              </p:cNvSpPr>
              <p:nvPr/>
            </p:nvSpPr>
            <p:spPr bwMode="auto">
              <a:xfrm>
                <a:off x="2356" y="1423"/>
                <a:ext cx="99" cy="227"/>
              </a:xfrm>
              <a:custGeom>
                <a:avLst/>
                <a:gdLst>
                  <a:gd name="T0" fmla="*/ 9 w 99"/>
                  <a:gd name="T1" fmla="*/ 227 h 227"/>
                  <a:gd name="T2" fmla="*/ 0 w 99"/>
                  <a:gd name="T3" fmla="*/ 223 h 227"/>
                  <a:gd name="T4" fmla="*/ 90 w 99"/>
                  <a:gd name="T5" fmla="*/ 0 h 227"/>
                  <a:gd name="T6" fmla="*/ 99 w 99"/>
                  <a:gd name="T7" fmla="*/ 5 h 227"/>
                  <a:gd name="T8" fmla="*/ 9 w 99"/>
                  <a:gd name="T9" fmla="*/ 227 h 227"/>
                </a:gdLst>
                <a:ahLst/>
                <a:cxnLst>
                  <a:cxn ang="0">
                    <a:pos x="T0" y="T1"/>
                  </a:cxn>
                  <a:cxn ang="0">
                    <a:pos x="T2" y="T3"/>
                  </a:cxn>
                  <a:cxn ang="0">
                    <a:pos x="T4" y="T5"/>
                  </a:cxn>
                  <a:cxn ang="0">
                    <a:pos x="T6" y="T7"/>
                  </a:cxn>
                  <a:cxn ang="0">
                    <a:pos x="T8" y="T9"/>
                  </a:cxn>
                </a:cxnLst>
                <a:rect l="0" t="0" r="r" b="b"/>
                <a:pathLst>
                  <a:path w="99" h="227">
                    <a:moveTo>
                      <a:pt x="9" y="227"/>
                    </a:moveTo>
                    <a:lnTo>
                      <a:pt x="0" y="223"/>
                    </a:lnTo>
                    <a:lnTo>
                      <a:pt x="90" y="0"/>
                    </a:lnTo>
                    <a:lnTo>
                      <a:pt x="99" y="5"/>
                    </a:lnTo>
                    <a:lnTo>
                      <a:pt x="9" y="22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7" name="Freeform 73">
                <a:extLst>
                  <a:ext uri="{FF2B5EF4-FFF2-40B4-BE49-F238E27FC236}">
                    <a16:creationId xmlns:a16="http://schemas.microsoft.com/office/drawing/2014/main" id="{D64C56A4-DB5B-4697-8841-7F9B172B6CAD}"/>
                  </a:ext>
                </a:extLst>
              </p:cNvPr>
              <p:cNvSpPr>
                <a:spLocks/>
              </p:cNvSpPr>
              <p:nvPr/>
            </p:nvSpPr>
            <p:spPr bwMode="auto">
              <a:xfrm>
                <a:off x="2446" y="1419"/>
                <a:ext cx="179" cy="106"/>
              </a:xfrm>
              <a:custGeom>
                <a:avLst/>
                <a:gdLst>
                  <a:gd name="T0" fmla="*/ 175 w 179"/>
                  <a:gd name="T1" fmla="*/ 106 h 106"/>
                  <a:gd name="T2" fmla="*/ 0 w 179"/>
                  <a:gd name="T3" fmla="*/ 9 h 106"/>
                  <a:gd name="T4" fmla="*/ 4 w 179"/>
                  <a:gd name="T5" fmla="*/ 0 h 106"/>
                  <a:gd name="T6" fmla="*/ 179 w 179"/>
                  <a:gd name="T7" fmla="*/ 97 h 106"/>
                  <a:gd name="T8" fmla="*/ 175 w 179"/>
                  <a:gd name="T9" fmla="*/ 106 h 106"/>
                </a:gdLst>
                <a:ahLst/>
                <a:cxnLst>
                  <a:cxn ang="0">
                    <a:pos x="T0" y="T1"/>
                  </a:cxn>
                  <a:cxn ang="0">
                    <a:pos x="T2" y="T3"/>
                  </a:cxn>
                  <a:cxn ang="0">
                    <a:pos x="T4" y="T5"/>
                  </a:cxn>
                  <a:cxn ang="0">
                    <a:pos x="T6" y="T7"/>
                  </a:cxn>
                  <a:cxn ang="0">
                    <a:pos x="T8" y="T9"/>
                  </a:cxn>
                </a:cxnLst>
                <a:rect l="0" t="0" r="r" b="b"/>
                <a:pathLst>
                  <a:path w="179" h="106">
                    <a:moveTo>
                      <a:pt x="175" y="106"/>
                    </a:moveTo>
                    <a:lnTo>
                      <a:pt x="0" y="9"/>
                    </a:lnTo>
                    <a:lnTo>
                      <a:pt x="4" y="0"/>
                    </a:lnTo>
                    <a:lnTo>
                      <a:pt x="179" y="97"/>
                    </a:lnTo>
                    <a:lnTo>
                      <a:pt x="175" y="10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Freeform 74">
                <a:extLst>
                  <a:ext uri="{FF2B5EF4-FFF2-40B4-BE49-F238E27FC236}">
                    <a16:creationId xmlns:a16="http://schemas.microsoft.com/office/drawing/2014/main" id="{5FF93C04-7E61-416E-AB1D-317A254488B3}"/>
                  </a:ext>
                </a:extLst>
              </p:cNvPr>
              <p:cNvSpPr>
                <a:spLocks/>
              </p:cNvSpPr>
              <p:nvPr/>
            </p:nvSpPr>
            <p:spPr bwMode="auto">
              <a:xfrm>
                <a:off x="2613" y="1518"/>
                <a:ext cx="43" cy="262"/>
              </a:xfrm>
              <a:custGeom>
                <a:avLst/>
                <a:gdLst>
                  <a:gd name="T0" fmla="*/ 34 w 43"/>
                  <a:gd name="T1" fmla="*/ 262 h 262"/>
                  <a:gd name="T2" fmla="*/ 0 w 43"/>
                  <a:gd name="T3" fmla="*/ 2 h 262"/>
                  <a:gd name="T4" fmla="*/ 12 w 43"/>
                  <a:gd name="T5" fmla="*/ 0 h 262"/>
                  <a:gd name="T6" fmla="*/ 43 w 43"/>
                  <a:gd name="T7" fmla="*/ 260 h 262"/>
                  <a:gd name="T8" fmla="*/ 34 w 43"/>
                  <a:gd name="T9" fmla="*/ 262 h 262"/>
                </a:gdLst>
                <a:ahLst/>
                <a:cxnLst>
                  <a:cxn ang="0">
                    <a:pos x="T0" y="T1"/>
                  </a:cxn>
                  <a:cxn ang="0">
                    <a:pos x="T2" y="T3"/>
                  </a:cxn>
                  <a:cxn ang="0">
                    <a:pos x="T4" y="T5"/>
                  </a:cxn>
                  <a:cxn ang="0">
                    <a:pos x="T6" y="T7"/>
                  </a:cxn>
                  <a:cxn ang="0">
                    <a:pos x="T8" y="T9"/>
                  </a:cxn>
                </a:cxnLst>
                <a:rect l="0" t="0" r="r" b="b"/>
                <a:pathLst>
                  <a:path w="43" h="262">
                    <a:moveTo>
                      <a:pt x="34" y="262"/>
                    </a:moveTo>
                    <a:lnTo>
                      <a:pt x="0" y="2"/>
                    </a:lnTo>
                    <a:lnTo>
                      <a:pt x="12" y="0"/>
                    </a:lnTo>
                    <a:lnTo>
                      <a:pt x="43" y="260"/>
                    </a:lnTo>
                    <a:lnTo>
                      <a:pt x="34" y="26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Freeform 75">
                <a:extLst>
                  <a:ext uri="{FF2B5EF4-FFF2-40B4-BE49-F238E27FC236}">
                    <a16:creationId xmlns:a16="http://schemas.microsoft.com/office/drawing/2014/main" id="{6CE926E8-5EE4-4783-A777-27938786EE83}"/>
                  </a:ext>
                </a:extLst>
              </p:cNvPr>
              <p:cNvSpPr>
                <a:spLocks/>
              </p:cNvSpPr>
              <p:nvPr/>
            </p:nvSpPr>
            <p:spPr bwMode="auto">
              <a:xfrm>
                <a:off x="2621" y="1516"/>
                <a:ext cx="231" cy="134"/>
              </a:xfrm>
              <a:custGeom>
                <a:avLst/>
                <a:gdLst>
                  <a:gd name="T0" fmla="*/ 226 w 231"/>
                  <a:gd name="T1" fmla="*/ 134 h 134"/>
                  <a:gd name="T2" fmla="*/ 0 w 231"/>
                  <a:gd name="T3" fmla="*/ 9 h 134"/>
                  <a:gd name="T4" fmla="*/ 4 w 231"/>
                  <a:gd name="T5" fmla="*/ 0 h 134"/>
                  <a:gd name="T6" fmla="*/ 231 w 231"/>
                  <a:gd name="T7" fmla="*/ 125 h 134"/>
                  <a:gd name="T8" fmla="*/ 226 w 231"/>
                  <a:gd name="T9" fmla="*/ 134 h 134"/>
                </a:gdLst>
                <a:ahLst/>
                <a:cxnLst>
                  <a:cxn ang="0">
                    <a:pos x="T0" y="T1"/>
                  </a:cxn>
                  <a:cxn ang="0">
                    <a:pos x="T2" y="T3"/>
                  </a:cxn>
                  <a:cxn ang="0">
                    <a:pos x="T4" y="T5"/>
                  </a:cxn>
                  <a:cxn ang="0">
                    <a:pos x="T6" y="T7"/>
                  </a:cxn>
                  <a:cxn ang="0">
                    <a:pos x="T8" y="T9"/>
                  </a:cxn>
                </a:cxnLst>
                <a:rect l="0" t="0" r="r" b="b"/>
                <a:pathLst>
                  <a:path w="231" h="134">
                    <a:moveTo>
                      <a:pt x="226" y="134"/>
                    </a:moveTo>
                    <a:lnTo>
                      <a:pt x="0" y="9"/>
                    </a:lnTo>
                    <a:lnTo>
                      <a:pt x="4" y="0"/>
                    </a:lnTo>
                    <a:lnTo>
                      <a:pt x="231" y="125"/>
                    </a:lnTo>
                    <a:lnTo>
                      <a:pt x="226" y="13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Freeform 76">
                <a:extLst>
                  <a:ext uri="{FF2B5EF4-FFF2-40B4-BE49-F238E27FC236}">
                    <a16:creationId xmlns:a16="http://schemas.microsoft.com/office/drawing/2014/main" id="{1CDEA524-2E2D-424D-8659-97230F4A2301}"/>
                  </a:ext>
                </a:extLst>
              </p:cNvPr>
              <p:cNvSpPr>
                <a:spLocks/>
              </p:cNvSpPr>
              <p:nvPr/>
            </p:nvSpPr>
            <p:spPr bwMode="auto">
              <a:xfrm>
                <a:off x="2595" y="1383"/>
                <a:ext cx="33" cy="140"/>
              </a:xfrm>
              <a:custGeom>
                <a:avLst/>
                <a:gdLst>
                  <a:gd name="T0" fmla="*/ 21 w 33"/>
                  <a:gd name="T1" fmla="*/ 140 h 140"/>
                  <a:gd name="T2" fmla="*/ 0 w 33"/>
                  <a:gd name="T3" fmla="*/ 0 h 140"/>
                  <a:gd name="T4" fmla="*/ 9 w 33"/>
                  <a:gd name="T5" fmla="*/ 0 h 140"/>
                  <a:gd name="T6" fmla="*/ 33 w 33"/>
                  <a:gd name="T7" fmla="*/ 137 h 140"/>
                  <a:gd name="T8" fmla="*/ 21 w 33"/>
                  <a:gd name="T9" fmla="*/ 140 h 140"/>
                </a:gdLst>
                <a:ahLst/>
                <a:cxnLst>
                  <a:cxn ang="0">
                    <a:pos x="T0" y="T1"/>
                  </a:cxn>
                  <a:cxn ang="0">
                    <a:pos x="T2" y="T3"/>
                  </a:cxn>
                  <a:cxn ang="0">
                    <a:pos x="T4" y="T5"/>
                  </a:cxn>
                  <a:cxn ang="0">
                    <a:pos x="T6" y="T7"/>
                  </a:cxn>
                  <a:cxn ang="0">
                    <a:pos x="T8" y="T9"/>
                  </a:cxn>
                </a:cxnLst>
                <a:rect l="0" t="0" r="r" b="b"/>
                <a:pathLst>
                  <a:path w="33" h="140">
                    <a:moveTo>
                      <a:pt x="21" y="140"/>
                    </a:moveTo>
                    <a:lnTo>
                      <a:pt x="0" y="0"/>
                    </a:lnTo>
                    <a:lnTo>
                      <a:pt x="9" y="0"/>
                    </a:lnTo>
                    <a:lnTo>
                      <a:pt x="33" y="137"/>
                    </a:lnTo>
                    <a:lnTo>
                      <a:pt x="21" y="14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1" name="Freeform 77">
                <a:extLst>
                  <a:ext uri="{FF2B5EF4-FFF2-40B4-BE49-F238E27FC236}">
                    <a16:creationId xmlns:a16="http://schemas.microsoft.com/office/drawing/2014/main" id="{7B63C9CA-C5A4-4EB5-AA4B-2C51476DBF5E}"/>
                  </a:ext>
                </a:extLst>
              </p:cNvPr>
              <p:cNvSpPr>
                <a:spLocks/>
              </p:cNvSpPr>
              <p:nvPr/>
            </p:nvSpPr>
            <p:spPr bwMode="auto">
              <a:xfrm>
                <a:off x="2361" y="1513"/>
                <a:ext cx="262" cy="135"/>
              </a:xfrm>
              <a:custGeom>
                <a:avLst/>
                <a:gdLst>
                  <a:gd name="T0" fmla="*/ 4 w 262"/>
                  <a:gd name="T1" fmla="*/ 135 h 135"/>
                  <a:gd name="T2" fmla="*/ 0 w 262"/>
                  <a:gd name="T3" fmla="*/ 125 h 135"/>
                  <a:gd name="T4" fmla="*/ 257 w 262"/>
                  <a:gd name="T5" fmla="*/ 0 h 135"/>
                  <a:gd name="T6" fmla="*/ 262 w 262"/>
                  <a:gd name="T7" fmla="*/ 10 h 135"/>
                  <a:gd name="T8" fmla="*/ 4 w 262"/>
                  <a:gd name="T9" fmla="*/ 135 h 135"/>
                </a:gdLst>
                <a:ahLst/>
                <a:cxnLst>
                  <a:cxn ang="0">
                    <a:pos x="T0" y="T1"/>
                  </a:cxn>
                  <a:cxn ang="0">
                    <a:pos x="T2" y="T3"/>
                  </a:cxn>
                  <a:cxn ang="0">
                    <a:pos x="T4" y="T5"/>
                  </a:cxn>
                  <a:cxn ang="0">
                    <a:pos x="T6" y="T7"/>
                  </a:cxn>
                  <a:cxn ang="0">
                    <a:pos x="T8" y="T9"/>
                  </a:cxn>
                </a:cxnLst>
                <a:rect l="0" t="0" r="r" b="b"/>
                <a:pathLst>
                  <a:path w="262" h="135">
                    <a:moveTo>
                      <a:pt x="4" y="135"/>
                    </a:moveTo>
                    <a:lnTo>
                      <a:pt x="0" y="125"/>
                    </a:lnTo>
                    <a:lnTo>
                      <a:pt x="257" y="0"/>
                    </a:lnTo>
                    <a:lnTo>
                      <a:pt x="262" y="10"/>
                    </a:lnTo>
                    <a:lnTo>
                      <a:pt x="4" y="13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2" name="Freeform 78">
                <a:extLst>
                  <a:ext uri="{FF2B5EF4-FFF2-40B4-BE49-F238E27FC236}">
                    <a16:creationId xmlns:a16="http://schemas.microsoft.com/office/drawing/2014/main" id="{2D4762CB-D6EF-4FD9-8383-CF4DCD3EAECF}"/>
                  </a:ext>
                </a:extLst>
              </p:cNvPr>
              <p:cNvSpPr>
                <a:spLocks/>
              </p:cNvSpPr>
              <p:nvPr/>
            </p:nvSpPr>
            <p:spPr bwMode="auto">
              <a:xfrm>
                <a:off x="2361" y="1641"/>
                <a:ext cx="290" cy="135"/>
              </a:xfrm>
              <a:custGeom>
                <a:avLst/>
                <a:gdLst>
                  <a:gd name="T0" fmla="*/ 288 w 290"/>
                  <a:gd name="T1" fmla="*/ 135 h 135"/>
                  <a:gd name="T2" fmla="*/ 0 w 290"/>
                  <a:gd name="T3" fmla="*/ 9 h 135"/>
                  <a:gd name="T4" fmla="*/ 4 w 290"/>
                  <a:gd name="T5" fmla="*/ 0 h 135"/>
                  <a:gd name="T6" fmla="*/ 290 w 290"/>
                  <a:gd name="T7" fmla="*/ 125 h 135"/>
                  <a:gd name="T8" fmla="*/ 288 w 290"/>
                  <a:gd name="T9" fmla="*/ 135 h 135"/>
                </a:gdLst>
                <a:ahLst/>
                <a:cxnLst>
                  <a:cxn ang="0">
                    <a:pos x="T0" y="T1"/>
                  </a:cxn>
                  <a:cxn ang="0">
                    <a:pos x="T2" y="T3"/>
                  </a:cxn>
                  <a:cxn ang="0">
                    <a:pos x="T4" y="T5"/>
                  </a:cxn>
                  <a:cxn ang="0">
                    <a:pos x="T6" y="T7"/>
                  </a:cxn>
                  <a:cxn ang="0">
                    <a:pos x="T8" y="T9"/>
                  </a:cxn>
                </a:cxnLst>
                <a:rect l="0" t="0" r="r" b="b"/>
                <a:pathLst>
                  <a:path w="290" h="135">
                    <a:moveTo>
                      <a:pt x="288" y="135"/>
                    </a:moveTo>
                    <a:lnTo>
                      <a:pt x="0" y="9"/>
                    </a:lnTo>
                    <a:lnTo>
                      <a:pt x="4" y="0"/>
                    </a:lnTo>
                    <a:lnTo>
                      <a:pt x="290" y="125"/>
                    </a:lnTo>
                    <a:lnTo>
                      <a:pt x="288" y="13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3" name="Freeform 79">
                <a:extLst>
                  <a:ext uri="{FF2B5EF4-FFF2-40B4-BE49-F238E27FC236}">
                    <a16:creationId xmlns:a16="http://schemas.microsoft.com/office/drawing/2014/main" id="{A05006A0-3615-4271-A40D-DDA15112A373}"/>
                  </a:ext>
                </a:extLst>
              </p:cNvPr>
              <p:cNvSpPr>
                <a:spLocks/>
              </p:cNvSpPr>
              <p:nvPr/>
            </p:nvSpPr>
            <p:spPr bwMode="auto">
              <a:xfrm>
                <a:off x="2656" y="1731"/>
                <a:ext cx="619" cy="52"/>
              </a:xfrm>
              <a:custGeom>
                <a:avLst/>
                <a:gdLst>
                  <a:gd name="T0" fmla="*/ 0 w 619"/>
                  <a:gd name="T1" fmla="*/ 52 h 52"/>
                  <a:gd name="T2" fmla="*/ 0 w 619"/>
                  <a:gd name="T3" fmla="*/ 40 h 52"/>
                  <a:gd name="T4" fmla="*/ 619 w 619"/>
                  <a:gd name="T5" fmla="*/ 0 h 52"/>
                  <a:gd name="T6" fmla="*/ 619 w 619"/>
                  <a:gd name="T7" fmla="*/ 11 h 52"/>
                  <a:gd name="T8" fmla="*/ 0 w 619"/>
                  <a:gd name="T9" fmla="*/ 52 h 52"/>
                </a:gdLst>
                <a:ahLst/>
                <a:cxnLst>
                  <a:cxn ang="0">
                    <a:pos x="T0" y="T1"/>
                  </a:cxn>
                  <a:cxn ang="0">
                    <a:pos x="T2" y="T3"/>
                  </a:cxn>
                  <a:cxn ang="0">
                    <a:pos x="T4" y="T5"/>
                  </a:cxn>
                  <a:cxn ang="0">
                    <a:pos x="T6" y="T7"/>
                  </a:cxn>
                  <a:cxn ang="0">
                    <a:pos x="T8" y="T9"/>
                  </a:cxn>
                </a:cxnLst>
                <a:rect l="0" t="0" r="r" b="b"/>
                <a:pathLst>
                  <a:path w="619" h="52">
                    <a:moveTo>
                      <a:pt x="0" y="52"/>
                    </a:moveTo>
                    <a:lnTo>
                      <a:pt x="0" y="40"/>
                    </a:lnTo>
                    <a:lnTo>
                      <a:pt x="619" y="0"/>
                    </a:lnTo>
                    <a:lnTo>
                      <a:pt x="619" y="11"/>
                    </a:lnTo>
                    <a:lnTo>
                      <a:pt x="0" y="5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4" name="Freeform 80">
                <a:extLst>
                  <a:ext uri="{FF2B5EF4-FFF2-40B4-BE49-F238E27FC236}">
                    <a16:creationId xmlns:a16="http://schemas.microsoft.com/office/drawing/2014/main" id="{312B8260-B774-4A20-8699-FC133CFE3657}"/>
                  </a:ext>
                </a:extLst>
              </p:cNvPr>
              <p:cNvSpPr>
                <a:spLocks/>
              </p:cNvSpPr>
              <p:nvPr/>
            </p:nvSpPr>
            <p:spPr bwMode="auto">
              <a:xfrm>
                <a:off x="3145" y="1475"/>
                <a:ext cx="258" cy="123"/>
              </a:xfrm>
              <a:custGeom>
                <a:avLst/>
                <a:gdLst>
                  <a:gd name="T0" fmla="*/ 5 w 258"/>
                  <a:gd name="T1" fmla="*/ 123 h 123"/>
                  <a:gd name="T2" fmla="*/ 0 w 258"/>
                  <a:gd name="T3" fmla="*/ 114 h 123"/>
                  <a:gd name="T4" fmla="*/ 253 w 258"/>
                  <a:gd name="T5" fmla="*/ 0 h 123"/>
                  <a:gd name="T6" fmla="*/ 258 w 258"/>
                  <a:gd name="T7" fmla="*/ 10 h 123"/>
                  <a:gd name="T8" fmla="*/ 5 w 258"/>
                  <a:gd name="T9" fmla="*/ 123 h 123"/>
                </a:gdLst>
                <a:ahLst/>
                <a:cxnLst>
                  <a:cxn ang="0">
                    <a:pos x="T0" y="T1"/>
                  </a:cxn>
                  <a:cxn ang="0">
                    <a:pos x="T2" y="T3"/>
                  </a:cxn>
                  <a:cxn ang="0">
                    <a:pos x="T4" y="T5"/>
                  </a:cxn>
                  <a:cxn ang="0">
                    <a:pos x="T6" y="T7"/>
                  </a:cxn>
                  <a:cxn ang="0">
                    <a:pos x="T8" y="T9"/>
                  </a:cxn>
                </a:cxnLst>
                <a:rect l="0" t="0" r="r" b="b"/>
                <a:pathLst>
                  <a:path w="258" h="123">
                    <a:moveTo>
                      <a:pt x="5" y="123"/>
                    </a:moveTo>
                    <a:lnTo>
                      <a:pt x="0" y="114"/>
                    </a:lnTo>
                    <a:lnTo>
                      <a:pt x="253" y="0"/>
                    </a:lnTo>
                    <a:lnTo>
                      <a:pt x="258" y="10"/>
                    </a:lnTo>
                    <a:lnTo>
                      <a:pt x="5" y="12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5" name="Freeform 81">
                <a:extLst>
                  <a:ext uri="{FF2B5EF4-FFF2-40B4-BE49-F238E27FC236}">
                    <a16:creationId xmlns:a16="http://schemas.microsoft.com/office/drawing/2014/main" id="{E767009F-47FF-4BE9-9398-FAE3850A9F9D}"/>
                  </a:ext>
                </a:extLst>
              </p:cNvPr>
              <p:cNvSpPr>
                <a:spLocks/>
              </p:cNvSpPr>
              <p:nvPr/>
            </p:nvSpPr>
            <p:spPr bwMode="auto">
              <a:xfrm>
                <a:off x="2994" y="1589"/>
                <a:ext cx="156" cy="52"/>
              </a:xfrm>
              <a:custGeom>
                <a:avLst/>
                <a:gdLst>
                  <a:gd name="T0" fmla="*/ 2 w 156"/>
                  <a:gd name="T1" fmla="*/ 52 h 52"/>
                  <a:gd name="T2" fmla="*/ 0 w 156"/>
                  <a:gd name="T3" fmla="*/ 40 h 52"/>
                  <a:gd name="T4" fmla="*/ 154 w 156"/>
                  <a:gd name="T5" fmla="*/ 0 h 52"/>
                  <a:gd name="T6" fmla="*/ 156 w 156"/>
                  <a:gd name="T7" fmla="*/ 9 h 52"/>
                  <a:gd name="T8" fmla="*/ 2 w 156"/>
                  <a:gd name="T9" fmla="*/ 52 h 52"/>
                </a:gdLst>
                <a:ahLst/>
                <a:cxnLst>
                  <a:cxn ang="0">
                    <a:pos x="T0" y="T1"/>
                  </a:cxn>
                  <a:cxn ang="0">
                    <a:pos x="T2" y="T3"/>
                  </a:cxn>
                  <a:cxn ang="0">
                    <a:pos x="T4" y="T5"/>
                  </a:cxn>
                  <a:cxn ang="0">
                    <a:pos x="T6" y="T7"/>
                  </a:cxn>
                  <a:cxn ang="0">
                    <a:pos x="T8" y="T9"/>
                  </a:cxn>
                </a:cxnLst>
                <a:rect l="0" t="0" r="r" b="b"/>
                <a:pathLst>
                  <a:path w="156" h="52">
                    <a:moveTo>
                      <a:pt x="2" y="52"/>
                    </a:moveTo>
                    <a:lnTo>
                      <a:pt x="0" y="40"/>
                    </a:lnTo>
                    <a:lnTo>
                      <a:pt x="154" y="0"/>
                    </a:lnTo>
                    <a:lnTo>
                      <a:pt x="156" y="9"/>
                    </a:lnTo>
                    <a:lnTo>
                      <a:pt x="2" y="5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6" name="Freeform 82">
                <a:extLst>
                  <a:ext uri="{FF2B5EF4-FFF2-40B4-BE49-F238E27FC236}">
                    <a16:creationId xmlns:a16="http://schemas.microsoft.com/office/drawing/2014/main" id="{B88F7047-C104-49C3-B792-47EA8176BF02}"/>
                  </a:ext>
                </a:extLst>
              </p:cNvPr>
              <p:cNvSpPr>
                <a:spLocks/>
              </p:cNvSpPr>
              <p:nvPr/>
            </p:nvSpPr>
            <p:spPr bwMode="auto">
              <a:xfrm>
                <a:off x="3379" y="1152"/>
                <a:ext cx="26" cy="328"/>
              </a:xfrm>
              <a:custGeom>
                <a:avLst/>
                <a:gdLst>
                  <a:gd name="T0" fmla="*/ 14 w 26"/>
                  <a:gd name="T1" fmla="*/ 328 h 328"/>
                  <a:gd name="T2" fmla="*/ 0 w 26"/>
                  <a:gd name="T3" fmla="*/ 0 h 328"/>
                  <a:gd name="T4" fmla="*/ 12 w 26"/>
                  <a:gd name="T5" fmla="*/ 0 h 328"/>
                  <a:gd name="T6" fmla="*/ 26 w 26"/>
                  <a:gd name="T7" fmla="*/ 328 h 328"/>
                  <a:gd name="T8" fmla="*/ 14 w 26"/>
                  <a:gd name="T9" fmla="*/ 328 h 328"/>
                </a:gdLst>
                <a:ahLst/>
                <a:cxnLst>
                  <a:cxn ang="0">
                    <a:pos x="T0" y="T1"/>
                  </a:cxn>
                  <a:cxn ang="0">
                    <a:pos x="T2" y="T3"/>
                  </a:cxn>
                  <a:cxn ang="0">
                    <a:pos x="T4" y="T5"/>
                  </a:cxn>
                  <a:cxn ang="0">
                    <a:pos x="T6" y="T7"/>
                  </a:cxn>
                  <a:cxn ang="0">
                    <a:pos x="T8" y="T9"/>
                  </a:cxn>
                </a:cxnLst>
                <a:rect l="0" t="0" r="r" b="b"/>
                <a:pathLst>
                  <a:path w="26" h="328">
                    <a:moveTo>
                      <a:pt x="14" y="328"/>
                    </a:moveTo>
                    <a:lnTo>
                      <a:pt x="0" y="0"/>
                    </a:lnTo>
                    <a:lnTo>
                      <a:pt x="12" y="0"/>
                    </a:lnTo>
                    <a:lnTo>
                      <a:pt x="26" y="328"/>
                    </a:lnTo>
                    <a:lnTo>
                      <a:pt x="14" y="32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7" name="Freeform 83">
                <a:extLst>
                  <a:ext uri="{FF2B5EF4-FFF2-40B4-BE49-F238E27FC236}">
                    <a16:creationId xmlns:a16="http://schemas.microsoft.com/office/drawing/2014/main" id="{624DCC0B-C932-45D0-A774-7ABE080541E2}"/>
                  </a:ext>
                </a:extLst>
              </p:cNvPr>
              <p:cNvSpPr>
                <a:spLocks/>
              </p:cNvSpPr>
              <p:nvPr/>
            </p:nvSpPr>
            <p:spPr bwMode="auto">
              <a:xfrm>
                <a:off x="3202" y="944"/>
                <a:ext cx="187" cy="212"/>
              </a:xfrm>
              <a:custGeom>
                <a:avLst/>
                <a:gdLst>
                  <a:gd name="T0" fmla="*/ 179 w 187"/>
                  <a:gd name="T1" fmla="*/ 212 h 212"/>
                  <a:gd name="T2" fmla="*/ 0 w 187"/>
                  <a:gd name="T3" fmla="*/ 7 h 212"/>
                  <a:gd name="T4" fmla="*/ 9 w 187"/>
                  <a:gd name="T5" fmla="*/ 0 h 212"/>
                  <a:gd name="T6" fmla="*/ 187 w 187"/>
                  <a:gd name="T7" fmla="*/ 205 h 212"/>
                  <a:gd name="T8" fmla="*/ 179 w 187"/>
                  <a:gd name="T9" fmla="*/ 212 h 212"/>
                </a:gdLst>
                <a:ahLst/>
                <a:cxnLst>
                  <a:cxn ang="0">
                    <a:pos x="T0" y="T1"/>
                  </a:cxn>
                  <a:cxn ang="0">
                    <a:pos x="T2" y="T3"/>
                  </a:cxn>
                  <a:cxn ang="0">
                    <a:pos x="T4" y="T5"/>
                  </a:cxn>
                  <a:cxn ang="0">
                    <a:pos x="T6" y="T7"/>
                  </a:cxn>
                  <a:cxn ang="0">
                    <a:pos x="T8" y="T9"/>
                  </a:cxn>
                </a:cxnLst>
                <a:rect l="0" t="0" r="r" b="b"/>
                <a:pathLst>
                  <a:path w="187" h="212">
                    <a:moveTo>
                      <a:pt x="179" y="212"/>
                    </a:moveTo>
                    <a:lnTo>
                      <a:pt x="0" y="7"/>
                    </a:lnTo>
                    <a:lnTo>
                      <a:pt x="9" y="0"/>
                    </a:lnTo>
                    <a:lnTo>
                      <a:pt x="187" y="205"/>
                    </a:lnTo>
                    <a:lnTo>
                      <a:pt x="179" y="21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8" name="Freeform 84">
                <a:extLst>
                  <a:ext uri="{FF2B5EF4-FFF2-40B4-BE49-F238E27FC236}">
                    <a16:creationId xmlns:a16="http://schemas.microsoft.com/office/drawing/2014/main" id="{6F228477-10A5-4AB5-A83F-6A930193FE93}"/>
                  </a:ext>
                </a:extLst>
              </p:cNvPr>
              <p:cNvSpPr>
                <a:spLocks/>
              </p:cNvSpPr>
              <p:nvPr/>
            </p:nvSpPr>
            <p:spPr bwMode="auto">
              <a:xfrm>
                <a:off x="3237" y="1149"/>
                <a:ext cx="149" cy="119"/>
              </a:xfrm>
              <a:custGeom>
                <a:avLst/>
                <a:gdLst>
                  <a:gd name="T0" fmla="*/ 7 w 149"/>
                  <a:gd name="T1" fmla="*/ 119 h 119"/>
                  <a:gd name="T2" fmla="*/ 0 w 149"/>
                  <a:gd name="T3" fmla="*/ 109 h 119"/>
                  <a:gd name="T4" fmla="*/ 142 w 149"/>
                  <a:gd name="T5" fmla="*/ 0 h 119"/>
                  <a:gd name="T6" fmla="*/ 149 w 149"/>
                  <a:gd name="T7" fmla="*/ 10 h 119"/>
                  <a:gd name="T8" fmla="*/ 7 w 149"/>
                  <a:gd name="T9" fmla="*/ 119 h 119"/>
                </a:gdLst>
                <a:ahLst/>
                <a:cxnLst>
                  <a:cxn ang="0">
                    <a:pos x="T0" y="T1"/>
                  </a:cxn>
                  <a:cxn ang="0">
                    <a:pos x="T2" y="T3"/>
                  </a:cxn>
                  <a:cxn ang="0">
                    <a:pos x="T4" y="T5"/>
                  </a:cxn>
                  <a:cxn ang="0">
                    <a:pos x="T6" y="T7"/>
                  </a:cxn>
                  <a:cxn ang="0">
                    <a:pos x="T8" y="T9"/>
                  </a:cxn>
                </a:cxnLst>
                <a:rect l="0" t="0" r="r" b="b"/>
                <a:pathLst>
                  <a:path w="149" h="119">
                    <a:moveTo>
                      <a:pt x="7" y="119"/>
                    </a:moveTo>
                    <a:lnTo>
                      <a:pt x="0" y="109"/>
                    </a:lnTo>
                    <a:lnTo>
                      <a:pt x="142" y="0"/>
                    </a:lnTo>
                    <a:lnTo>
                      <a:pt x="149" y="10"/>
                    </a:lnTo>
                    <a:lnTo>
                      <a:pt x="7"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9" name="Freeform 85">
                <a:extLst>
                  <a:ext uri="{FF2B5EF4-FFF2-40B4-BE49-F238E27FC236}">
                    <a16:creationId xmlns:a16="http://schemas.microsoft.com/office/drawing/2014/main" id="{6A42B5DB-5A68-43BF-B880-4538EB352847}"/>
                  </a:ext>
                </a:extLst>
              </p:cNvPr>
              <p:cNvSpPr>
                <a:spLocks/>
              </p:cNvSpPr>
              <p:nvPr/>
            </p:nvSpPr>
            <p:spPr bwMode="auto">
              <a:xfrm>
                <a:off x="3086" y="1258"/>
                <a:ext cx="161" cy="137"/>
              </a:xfrm>
              <a:custGeom>
                <a:avLst/>
                <a:gdLst>
                  <a:gd name="T0" fmla="*/ 7 w 161"/>
                  <a:gd name="T1" fmla="*/ 137 h 137"/>
                  <a:gd name="T2" fmla="*/ 0 w 161"/>
                  <a:gd name="T3" fmla="*/ 130 h 137"/>
                  <a:gd name="T4" fmla="*/ 154 w 161"/>
                  <a:gd name="T5" fmla="*/ 0 h 137"/>
                  <a:gd name="T6" fmla="*/ 161 w 161"/>
                  <a:gd name="T7" fmla="*/ 10 h 137"/>
                  <a:gd name="T8" fmla="*/ 7 w 161"/>
                  <a:gd name="T9" fmla="*/ 137 h 137"/>
                </a:gdLst>
                <a:ahLst/>
                <a:cxnLst>
                  <a:cxn ang="0">
                    <a:pos x="T0" y="T1"/>
                  </a:cxn>
                  <a:cxn ang="0">
                    <a:pos x="T2" y="T3"/>
                  </a:cxn>
                  <a:cxn ang="0">
                    <a:pos x="T4" y="T5"/>
                  </a:cxn>
                  <a:cxn ang="0">
                    <a:pos x="T6" y="T7"/>
                  </a:cxn>
                  <a:cxn ang="0">
                    <a:pos x="T8" y="T9"/>
                  </a:cxn>
                </a:cxnLst>
                <a:rect l="0" t="0" r="r" b="b"/>
                <a:pathLst>
                  <a:path w="161" h="137">
                    <a:moveTo>
                      <a:pt x="7" y="137"/>
                    </a:moveTo>
                    <a:lnTo>
                      <a:pt x="0" y="130"/>
                    </a:lnTo>
                    <a:lnTo>
                      <a:pt x="154" y="0"/>
                    </a:lnTo>
                    <a:lnTo>
                      <a:pt x="161" y="10"/>
                    </a:lnTo>
                    <a:lnTo>
                      <a:pt x="7" y="1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0" name="Freeform 86">
                <a:extLst>
                  <a:ext uri="{FF2B5EF4-FFF2-40B4-BE49-F238E27FC236}">
                    <a16:creationId xmlns:a16="http://schemas.microsoft.com/office/drawing/2014/main" id="{0ADE3829-F02F-449D-8D82-316FC8FED4BF}"/>
                  </a:ext>
                </a:extLst>
              </p:cNvPr>
              <p:cNvSpPr>
                <a:spLocks/>
              </p:cNvSpPr>
              <p:nvPr/>
            </p:nvSpPr>
            <p:spPr bwMode="auto">
              <a:xfrm>
                <a:off x="2838" y="1353"/>
                <a:ext cx="255" cy="42"/>
              </a:xfrm>
              <a:custGeom>
                <a:avLst/>
                <a:gdLst>
                  <a:gd name="T0" fmla="*/ 253 w 255"/>
                  <a:gd name="T1" fmla="*/ 42 h 42"/>
                  <a:gd name="T2" fmla="*/ 0 w 255"/>
                  <a:gd name="T3" fmla="*/ 9 h 42"/>
                  <a:gd name="T4" fmla="*/ 2 w 255"/>
                  <a:gd name="T5" fmla="*/ 0 h 42"/>
                  <a:gd name="T6" fmla="*/ 255 w 255"/>
                  <a:gd name="T7" fmla="*/ 33 h 42"/>
                  <a:gd name="T8" fmla="*/ 253 w 255"/>
                  <a:gd name="T9" fmla="*/ 42 h 42"/>
                </a:gdLst>
                <a:ahLst/>
                <a:cxnLst>
                  <a:cxn ang="0">
                    <a:pos x="T0" y="T1"/>
                  </a:cxn>
                  <a:cxn ang="0">
                    <a:pos x="T2" y="T3"/>
                  </a:cxn>
                  <a:cxn ang="0">
                    <a:pos x="T4" y="T5"/>
                  </a:cxn>
                  <a:cxn ang="0">
                    <a:pos x="T6" y="T7"/>
                  </a:cxn>
                  <a:cxn ang="0">
                    <a:pos x="T8" y="T9"/>
                  </a:cxn>
                </a:cxnLst>
                <a:rect l="0" t="0" r="r" b="b"/>
                <a:pathLst>
                  <a:path w="255" h="42">
                    <a:moveTo>
                      <a:pt x="253" y="42"/>
                    </a:moveTo>
                    <a:lnTo>
                      <a:pt x="0" y="9"/>
                    </a:lnTo>
                    <a:lnTo>
                      <a:pt x="2" y="0"/>
                    </a:lnTo>
                    <a:lnTo>
                      <a:pt x="255" y="33"/>
                    </a:lnTo>
                    <a:lnTo>
                      <a:pt x="253" y="4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1" name="Freeform 87">
                <a:extLst>
                  <a:ext uri="{FF2B5EF4-FFF2-40B4-BE49-F238E27FC236}">
                    <a16:creationId xmlns:a16="http://schemas.microsoft.com/office/drawing/2014/main" id="{5D9CD0CC-3F0B-4292-B98A-806E301956CB}"/>
                  </a:ext>
                </a:extLst>
              </p:cNvPr>
              <p:cNvSpPr>
                <a:spLocks/>
              </p:cNvSpPr>
              <p:nvPr/>
            </p:nvSpPr>
            <p:spPr bwMode="auto">
              <a:xfrm>
                <a:off x="2599" y="1355"/>
                <a:ext cx="239" cy="33"/>
              </a:xfrm>
              <a:custGeom>
                <a:avLst/>
                <a:gdLst>
                  <a:gd name="T0" fmla="*/ 0 w 239"/>
                  <a:gd name="T1" fmla="*/ 33 h 33"/>
                  <a:gd name="T2" fmla="*/ 0 w 239"/>
                  <a:gd name="T3" fmla="*/ 24 h 33"/>
                  <a:gd name="T4" fmla="*/ 239 w 239"/>
                  <a:gd name="T5" fmla="*/ 0 h 33"/>
                  <a:gd name="T6" fmla="*/ 239 w 239"/>
                  <a:gd name="T7" fmla="*/ 12 h 33"/>
                  <a:gd name="T8" fmla="*/ 0 w 239"/>
                  <a:gd name="T9" fmla="*/ 33 h 33"/>
                </a:gdLst>
                <a:ahLst/>
                <a:cxnLst>
                  <a:cxn ang="0">
                    <a:pos x="T0" y="T1"/>
                  </a:cxn>
                  <a:cxn ang="0">
                    <a:pos x="T2" y="T3"/>
                  </a:cxn>
                  <a:cxn ang="0">
                    <a:pos x="T4" y="T5"/>
                  </a:cxn>
                  <a:cxn ang="0">
                    <a:pos x="T6" y="T7"/>
                  </a:cxn>
                  <a:cxn ang="0">
                    <a:pos x="T8" y="T9"/>
                  </a:cxn>
                </a:cxnLst>
                <a:rect l="0" t="0" r="r" b="b"/>
                <a:pathLst>
                  <a:path w="239" h="33">
                    <a:moveTo>
                      <a:pt x="0" y="33"/>
                    </a:moveTo>
                    <a:lnTo>
                      <a:pt x="0" y="24"/>
                    </a:lnTo>
                    <a:lnTo>
                      <a:pt x="239" y="0"/>
                    </a:lnTo>
                    <a:lnTo>
                      <a:pt x="239" y="12"/>
                    </a:lnTo>
                    <a:lnTo>
                      <a:pt x="0" y="3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2" name="Freeform 88">
                <a:extLst>
                  <a:ext uri="{FF2B5EF4-FFF2-40B4-BE49-F238E27FC236}">
                    <a16:creationId xmlns:a16="http://schemas.microsoft.com/office/drawing/2014/main" id="{A92D08AB-53A5-4B99-8814-4420D77DAA5B}"/>
                  </a:ext>
                </a:extLst>
              </p:cNvPr>
              <p:cNvSpPr>
                <a:spLocks/>
              </p:cNvSpPr>
              <p:nvPr/>
            </p:nvSpPr>
            <p:spPr bwMode="auto">
              <a:xfrm>
                <a:off x="2287" y="1286"/>
                <a:ext cx="315" cy="104"/>
              </a:xfrm>
              <a:custGeom>
                <a:avLst/>
                <a:gdLst>
                  <a:gd name="T0" fmla="*/ 310 w 315"/>
                  <a:gd name="T1" fmla="*/ 104 h 104"/>
                  <a:gd name="T2" fmla="*/ 0 w 315"/>
                  <a:gd name="T3" fmla="*/ 10 h 104"/>
                  <a:gd name="T4" fmla="*/ 5 w 315"/>
                  <a:gd name="T5" fmla="*/ 0 h 104"/>
                  <a:gd name="T6" fmla="*/ 315 w 315"/>
                  <a:gd name="T7" fmla="*/ 95 h 104"/>
                  <a:gd name="T8" fmla="*/ 310 w 315"/>
                  <a:gd name="T9" fmla="*/ 104 h 104"/>
                </a:gdLst>
                <a:ahLst/>
                <a:cxnLst>
                  <a:cxn ang="0">
                    <a:pos x="T0" y="T1"/>
                  </a:cxn>
                  <a:cxn ang="0">
                    <a:pos x="T2" y="T3"/>
                  </a:cxn>
                  <a:cxn ang="0">
                    <a:pos x="T4" y="T5"/>
                  </a:cxn>
                  <a:cxn ang="0">
                    <a:pos x="T6" y="T7"/>
                  </a:cxn>
                  <a:cxn ang="0">
                    <a:pos x="T8" y="T9"/>
                  </a:cxn>
                </a:cxnLst>
                <a:rect l="0" t="0" r="r" b="b"/>
                <a:pathLst>
                  <a:path w="315" h="104">
                    <a:moveTo>
                      <a:pt x="310" y="104"/>
                    </a:moveTo>
                    <a:lnTo>
                      <a:pt x="0" y="10"/>
                    </a:lnTo>
                    <a:lnTo>
                      <a:pt x="5" y="0"/>
                    </a:lnTo>
                    <a:lnTo>
                      <a:pt x="315" y="95"/>
                    </a:lnTo>
                    <a:lnTo>
                      <a:pt x="310" y="10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3" name="Freeform 89">
                <a:extLst>
                  <a:ext uri="{FF2B5EF4-FFF2-40B4-BE49-F238E27FC236}">
                    <a16:creationId xmlns:a16="http://schemas.microsoft.com/office/drawing/2014/main" id="{C352082C-DBB0-4F7C-885F-FF0A266B60FB}"/>
                  </a:ext>
                </a:extLst>
              </p:cNvPr>
              <p:cNvSpPr>
                <a:spLocks/>
              </p:cNvSpPr>
              <p:nvPr/>
            </p:nvSpPr>
            <p:spPr bwMode="auto">
              <a:xfrm>
                <a:off x="2448" y="1383"/>
                <a:ext cx="149" cy="48"/>
              </a:xfrm>
              <a:custGeom>
                <a:avLst/>
                <a:gdLst>
                  <a:gd name="T0" fmla="*/ 5 w 149"/>
                  <a:gd name="T1" fmla="*/ 48 h 48"/>
                  <a:gd name="T2" fmla="*/ 0 w 149"/>
                  <a:gd name="T3" fmla="*/ 36 h 48"/>
                  <a:gd name="T4" fmla="*/ 147 w 149"/>
                  <a:gd name="T5" fmla="*/ 0 h 48"/>
                  <a:gd name="T6" fmla="*/ 149 w 149"/>
                  <a:gd name="T7" fmla="*/ 10 h 48"/>
                  <a:gd name="T8" fmla="*/ 5 w 149"/>
                  <a:gd name="T9" fmla="*/ 48 h 48"/>
                </a:gdLst>
                <a:ahLst/>
                <a:cxnLst>
                  <a:cxn ang="0">
                    <a:pos x="T0" y="T1"/>
                  </a:cxn>
                  <a:cxn ang="0">
                    <a:pos x="T2" y="T3"/>
                  </a:cxn>
                  <a:cxn ang="0">
                    <a:pos x="T4" y="T5"/>
                  </a:cxn>
                  <a:cxn ang="0">
                    <a:pos x="T6" y="T7"/>
                  </a:cxn>
                  <a:cxn ang="0">
                    <a:pos x="T8" y="T9"/>
                  </a:cxn>
                </a:cxnLst>
                <a:rect l="0" t="0" r="r" b="b"/>
                <a:pathLst>
                  <a:path w="149" h="48">
                    <a:moveTo>
                      <a:pt x="5" y="48"/>
                    </a:moveTo>
                    <a:lnTo>
                      <a:pt x="0" y="36"/>
                    </a:lnTo>
                    <a:lnTo>
                      <a:pt x="147" y="0"/>
                    </a:lnTo>
                    <a:lnTo>
                      <a:pt x="149" y="10"/>
                    </a:lnTo>
                    <a:lnTo>
                      <a:pt x="5" y="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4" name="Freeform 90">
                <a:extLst>
                  <a:ext uri="{FF2B5EF4-FFF2-40B4-BE49-F238E27FC236}">
                    <a16:creationId xmlns:a16="http://schemas.microsoft.com/office/drawing/2014/main" id="{F9643D3D-1A70-435C-972F-A18B283F8E85}"/>
                  </a:ext>
                </a:extLst>
              </p:cNvPr>
              <p:cNvSpPr>
                <a:spLocks/>
              </p:cNvSpPr>
              <p:nvPr/>
            </p:nvSpPr>
            <p:spPr bwMode="auto">
              <a:xfrm>
                <a:off x="2618" y="1386"/>
                <a:ext cx="473" cy="132"/>
              </a:xfrm>
              <a:custGeom>
                <a:avLst/>
                <a:gdLst>
                  <a:gd name="T0" fmla="*/ 0 w 200"/>
                  <a:gd name="T1" fmla="*/ 56 h 56"/>
                  <a:gd name="T2" fmla="*/ 0 w 200"/>
                  <a:gd name="T3" fmla="*/ 56 h 56"/>
                  <a:gd name="T4" fmla="*/ 1 w 200"/>
                  <a:gd name="T5" fmla="*/ 54 h 56"/>
                  <a:gd name="T6" fmla="*/ 1 w 200"/>
                  <a:gd name="T7" fmla="*/ 52 h 56"/>
                  <a:gd name="T8" fmla="*/ 199 w 200"/>
                  <a:gd name="T9" fmla="*/ 0 h 56"/>
                  <a:gd name="T10" fmla="*/ 200 w 200"/>
                  <a:gd name="T11" fmla="*/ 4 h 56"/>
                  <a:gd name="T12" fmla="*/ 0 w 200"/>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00" h="56">
                    <a:moveTo>
                      <a:pt x="0" y="56"/>
                    </a:moveTo>
                    <a:cubicBezTo>
                      <a:pt x="0" y="56"/>
                      <a:pt x="0" y="56"/>
                      <a:pt x="0" y="56"/>
                    </a:cubicBezTo>
                    <a:cubicBezTo>
                      <a:pt x="1" y="54"/>
                      <a:pt x="1" y="54"/>
                      <a:pt x="1" y="54"/>
                    </a:cubicBezTo>
                    <a:cubicBezTo>
                      <a:pt x="1" y="52"/>
                      <a:pt x="1" y="52"/>
                      <a:pt x="1" y="52"/>
                    </a:cubicBezTo>
                    <a:cubicBezTo>
                      <a:pt x="6" y="51"/>
                      <a:pt x="145" y="14"/>
                      <a:pt x="199" y="0"/>
                    </a:cubicBezTo>
                    <a:cubicBezTo>
                      <a:pt x="200" y="4"/>
                      <a:pt x="200" y="4"/>
                      <a:pt x="200" y="4"/>
                    </a:cubicBezTo>
                    <a:cubicBezTo>
                      <a:pt x="18" y="53"/>
                      <a:pt x="2" y="56"/>
                      <a:pt x="0"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5" name="Freeform 91">
                <a:extLst>
                  <a:ext uri="{FF2B5EF4-FFF2-40B4-BE49-F238E27FC236}">
                    <a16:creationId xmlns:a16="http://schemas.microsoft.com/office/drawing/2014/main" id="{FF869AB5-CDB6-4104-B45B-8FBE340162C9}"/>
                  </a:ext>
                </a:extLst>
              </p:cNvPr>
              <p:cNvSpPr>
                <a:spLocks/>
              </p:cNvSpPr>
              <p:nvPr/>
            </p:nvSpPr>
            <p:spPr bwMode="auto">
              <a:xfrm>
                <a:off x="2618" y="1357"/>
                <a:ext cx="225" cy="163"/>
              </a:xfrm>
              <a:custGeom>
                <a:avLst/>
                <a:gdLst>
                  <a:gd name="T0" fmla="*/ 7 w 225"/>
                  <a:gd name="T1" fmla="*/ 163 h 163"/>
                  <a:gd name="T2" fmla="*/ 0 w 225"/>
                  <a:gd name="T3" fmla="*/ 154 h 163"/>
                  <a:gd name="T4" fmla="*/ 218 w 225"/>
                  <a:gd name="T5" fmla="*/ 0 h 163"/>
                  <a:gd name="T6" fmla="*/ 225 w 225"/>
                  <a:gd name="T7" fmla="*/ 10 h 163"/>
                  <a:gd name="T8" fmla="*/ 7 w 225"/>
                  <a:gd name="T9" fmla="*/ 163 h 163"/>
                </a:gdLst>
                <a:ahLst/>
                <a:cxnLst>
                  <a:cxn ang="0">
                    <a:pos x="T0" y="T1"/>
                  </a:cxn>
                  <a:cxn ang="0">
                    <a:pos x="T2" y="T3"/>
                  </a:cxn>
                  <a:cxn ang="0">
                    <a:pos x="T4" y="T5"/>
                  </a:cxn>
                  <a:cxn ang="0">
                    <a:pos x="T6" y="T7"/>
                  </a:cxn>
                  <a:cxn ang="0">
                    <a:pos x="T8" y="T9"/>
                  </a:cxn>
                </a:cxnLst>
                <a:rect l="0" t="0" r="r" b="b"/>
                <a:pathLst>
                  <a:path w="225" h="163">
                    <a:moveTo>
                      <a:pt x="7" y="163"/>
                    </a:moveTo>
                    <a:lnTo>
                      <a:pt x="0" y="154"/>
                    </a:lnTo>
                    <a:lnTo>
                      <a:pt x="218" y="0"/>
                    </a:lnTo>
                    <a:lnTo>
                      <a:pt x="225" y="10"/>
                    </a:lnTo>
                    <a:lnTo>
                      <a:pt x="7" y="16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6" name="Freeform 92">
                <a:extLst>
                  <a:ext uri="{FF2B5EF4-FFF2-40B4-BE49-F238E27FC236}">
                    <a16:creationId xmlns:a16="http://schemas.microsoft.com/office/drawing/2014/main" id="{3ABAB755-3632-48FF-8024-D6FE9C4F3E0A}"/>
                  </a:ext>
                </a:extLst>
              </p:cNvPr>
              <p:cNvSpPr>
                <a:spLocks/>
              </p:cNvSpPr>
              <p:nvPr/>
            </p:nvSpPr>
            <p:spPr bwMode="auto">
              <a:xfrm>
                <a:off x="2845" y="1258"/>
                <a:ext cx="395" cy="99"/>
              </a:xfrm>
              <a:custGeom>
                <a:avLst/>
                <a:gdLst>
                  <a:gd name="T0" fmla="*/ 2 w 395"/>
                  <a:gd name="T1" fmla="*/ 99 h 99"/>
                  <a:gd name="T2" fmla="*/ 0 w 395"/>
                  <a:gd name="T3" fmla="*/ 88 h 99"/>
                  <a:gd name="T4" fmla="*/ 392 w 395"/>
                  <a:gd name="T5" fmla="*/ 0 h 99"/>
                  <a:gd name="T6" fmla="*/ 395 w 395"/>
                  <a:gd name="T7" fmla="*/ 12 h 99"/>
                  <a:gd name="T8" fmla="*/ 2 w 395"/>
                  <a:gd name="T9" fmla="*/ 99 h 99"/>
                </a:gdLst>
                <a:ahLst/>
                <a:cxnLst>
                  <a:cxn ang="0">
                    <a:pos x="T0" y="T1"/>
                  </a:cxn>
                  <a:cxn ang="0">
                    <a:pos x="T2" y="T3"/>
                  </a:cxn>
                  <a:cxn ang="0">
                    <a:pos x="T4" y="T5"/>
                  </a:cxn>
                  <a:cxn ang="0">
                    <a:pos x="T6" y="T7"/>
                  </a:cxn>
                  <a:cxn ang="0">
                    <a:pos x="T8" y="T9"/>
                  </a:cxn>
                </a:cxnLst>
                <a:rect l="0" t="0" r="r" b="b"/>
                <a:pathLst>
                  <a:path w="395" h="99">
                    <a:moveTo>
                      <a:pt x="2" y="99"/>
                    </a:moveTo>
                    <a:lnTo>
                      <a:pt x="0" y="88"/>
                    </a:lnTo>
                    <a:lnTo>
                      <a:pt x="392" y="0"/>
                    </a:lnTo>
                    <a:lnTo>
                      <a:pt x="395" y="12"/>
                    </a:lnTo>
                    <a:lnTo>
                      <a:pt x="2" y="9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7" name="Freeform 93">
                <a:extLst>
                  <a:ext uri="{FF2B5EF4-FFF2-40B4-BE49-F238E27FC236}">
                    <a16:creationId xmlns:a16="http://schemas.microsoft.com/office/drawing/2014/main" id="{32AF0AFC-A572-4B81-8C78-30D372C416B8}"/>
                  </a:ext>
                </a:extLst>
              </p:cNvPr>
              <p:cNvSpPr>
                <a:spLocks/>
              </p:cNvSpPr>
              <p:nvPr/>
            </p:nvSpPr>
            <p:spPr bwMode="auto">
              <a:xfrm>
                <a:off x="3086" y="1393"/>
                <a:ext cx="69" cy="198"/>
              </a:xfrm>
              <a:custGeom>
                <a:avLst/>
                <a:gdLst>
                  <a:gd name="T0" fmla="*/ 59 w 69"/>
                  <a:gd name="T1" fmla="*/ 198 h 198"/>
                  <a:gd name="T2" fmla="*/ 0 w 69"/>
                  <a:gd name="T3" fmla="*/ 2 h 198"/>
                  <a:gd name="T4" fmla="*/ 12 w 69"/>
                  <a:gd name="T5" fmla="*/ 0 h 198"/>
                  <a:gd name="T6" fmla="*/ 69 w 69"/>
                  <a:gd name="T7" fmla="*/ 196 h 198"/>
                  <a:gd name="T8" fmla="*/ 59 w 69"/>
                  <a:gd name="T9" fmla="*/ 198 h 198"/>
                </a:gdLst>
                <a:ahLst/>
                <a:cxnLst>
                  <a:cxn ang="0">
                    <a:pos x="T0" y="T1"/>
                  </a:cxn>
                  <a:cxn ang="0">
                    <a:pos x="T2" y="T3"/>
                  </a:cxn>
                  <a:cxn ang="0">
                    <a:pos x="T4" y="T5"/>
                  </a:cxn>
                  <a:cxn ang="0">
                    <a:pos x="T6" y="T7"/>
                  </a:cxn>
                  <a:cxn ang="0">
                    <a:pos x="T8" y="T9"/>
                  </a:cxn>
                </a:cxnLst>
                <a:rect l="0" t="0" r="r" b="b"/>
                <a:pathLst>
                  <a:path w="69" h="198">
                    <a:moveTo>
                      <a:pt x="59" y="198"/>
                    </a:moveTo>
                    <a:lnTo>
                      <a:pt x="0" y="2"/>
                    </a:lnTo>
                    <a:lnTo>
                      <a:pt x="12" y="0"/>
                    </a:lnTo>
                    <a:lnTo>
                      <a:pt x="69" y="196"/>
                    </a:lnTo>
                    <a:lnTo>
                      <a:pt x="59" y="19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8" name="Freeform 94">
                <a:extLst>
                  <a:ext uri="{FF2B5EF4-FFF2-40B4-BE49-F238E27FC236}">
                    <a16:creationId xmlns:a16="http://schemas.microsoft.com/office/drawing/2014/main" id="{A89EF9DE-5444-4DF5-B554-E47BFAC502A6}"/>
                  </a:ext>
                </a:extLst>
              </p:cNvPr>
              <p:cNvSpPr>
                <a:spLocks/>
              </p:cNvSpPr>
              <p:nvPr/>
            </p:nvSpPr>
            <p:spPr bwMode="auto">
              <a:xfrm>
                <a:off x="2980" y="1105"/>
                <a:ext cx="401" cy="51"/>
              </a:xfrm>
              <a:custGeom>
                <a:avLst/>
                <a:gdLst>
                  <a:gd name="T0" fmla="*/ 399 w 401"/>
                  <a:gd name="T1" fmla="*/ 51 h 51"/>
                  <a:gd name="T2" fmla="*/ 0 w 401"/>
                  <a:gd name="T3" fmla="*/ 11 h 51"/>
                  <a:gd name="T4" fmla="*/ 0 w 401"/>
                  <a:gd name="T5" fmla="*/ 0 h 51"/>
                  <a:gd name="T6" fmla="*/ 401 w 401"/>
                  <a:gd name="T7" fmla="*/ 42 h 51"/>
                  <a:gd name="T8" fmla="*/ 399 w 401"/>
                  <a:gd name="T9" fmla="*/ 51 h 51"/>
                </a:gdLst>
                <a:ahLst/>
                <a:cxnLst>
                  <a:cxn ang="0">
                    <a:pos x="T0" y="T1"/>
                  </a:cxn>
                  <a:cxn ang="0">
                    <a:pos x="T2" y="T3"/>
                  </a:cxn>
                  <a:cxn ang="0">
                    <a:pos x="T4" y="T5"/>
                  </a:cxn>
                  <a:cxn ang="0">
                    <a:pos x="T6" y="T7"/>
                  </a:cxn>
                  <a:cxn ang="0">
                    <a:pos x="T8" y="T9"/>
                  </a:cxn>
                </a:cxnLst>
                <a:rect l="0" t="0" r="r" b="b"/>
                <a:pathLst>
                  <a:path w="401" h="51">
                    <a:moveTo>
                      <a:pt x="399" y="51"/>
                    </a:moveTo>
                    <a:lnTo>
                      <a:pt x="0" y="11"/>
                    </a:lnTo>
                    <a:lnTo>
                      <a:pt x="0" y="0"/>
                    </a:lnTo>
                    <a:lnTo>
                      <a:pt x="401" y="42"/>
                    </a:lnTo>
                    <a:lnTo>
                      <a:pt x="399" y="5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99" name="Freeform 95">
                <a:extLst>
                  <a:ext uri="{FF2B5EF4-FFF2-40B4-BE49-F238E27FC236}">
                    <a16:creationId xmlns:a16="http://schemas.microsoft.com/office/drawing/2014/main" id="{C380A52D-D225-4661-A22B-1821542314BB}"/>
                  </a:ext>
                </a:extLst>
              </p:cNvPr>
              <p:cNvSpPr>
                <a:spLocks/>
              </p:cNvSpPr>
              <p:nvPr/>
            </p:nvSpPr>
            <p:spPr bwMode="auto">
              <a:xfrm>
                <a:off x="2977" y="944"/>
                <a:ext cx="232" cy="168"/>
              </a:xfrm>
              <a:custGeom>
                <a:avLst/>
                <a:gdLst>
                  <a:gd name="T0" fmla="*/ 7 w 232"/>
                  <a:gd name="T1" fmla="*/ 168 h 168"/>
                  <a:gd name="T2" fmla="*/ 0 w 232"/>
                  <a:gd name="T3" fmla="*/ 161 h 168"/>
                  <a:gd name="T4" fmla="*/ 225 w 232"/>
                  <a:gd name="T5" fmla="*/ 0 h 168"/>
                  <a:gd name="T6" fmla="*/ 232 w 232"/>
                  <a:gd name="T7" fmla="*/ 9 h 168"/>
                  <a:gd name="T8" fmla="*/ 7 w 232"/>
                  <a:gd name="T9" fmla="*/ 168 h 168"/>
                </a:gdLst>
                <a:ahLst/>
                <a:cxnLst>
                  <a:cxn ang="0">
                    <a:pos x="T0" y="T1"/>
                  </a:cxn>
                  <a:cxn ang="0">
                    <a:pos x="T2" y="T3"/>
                  </a:cxn>
                  <a:cxn ang="0">
                    <a:pos x="T4" y="T5"/>
                  </a:cxn>
                  <a:cxn ang="0">
                    <a:pos x="T6" y="T7"/>
                  </a:cxn>
                  <a:cxn ang="0">
                    <a:pos x="T8" y="T9"/>
                  </a:cxn>
                </a:cxnLst>
                <a:rect l="0" t="0" r="r" b="b"/>
                <a:pathLst>
                  <a:path w="232" h="168">
                    <a:moveTo>
                      <a:pt x="7" y="168"/>
                    </a:moveTo>
                    <a:lnTo>
                      <a:pt x="0" y="161"/>
                    </a:lnTo>
                    <a:lnTo>
                      <a:pt x="225" y="0"/>
                    </a:lnTo>
                    <a:lnTo>
                      <a:pt x="232" y="9"/>
                    </a:lnTo>
                    <a:lnTo>
                      <a:pt x="7" y="16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0" name="Freeform 96">
                <a:extLst>
                  <a:ext uri="{FF2B5EF4-FFF2-40B4-BE49-F238E27FC236}">
                    <a16:creationId xmlns:a16="http://schemas.microsoft.com/office/drawing/2014/main" id="{386FD392-3156-45FA-BBF1-F201E1D0003F}"/>
                  </a:ext>
                </a:extLst>
              </p:cNvPr>
              <p:cNvSpPr>
                <a:spLocks/>
              </p:cNvSpPr>
              <p:nvPr/>
            </p:nvSpPr>
            <p:spPr bwMode="auto">
              <a:xfrm>
                <a:off x="2283" y="1038"/>
                <a:ext cx="111" cy="253"/>
              </a:xfrm>
              <a:custGeom>
                <a:avLst/>
                <a:gdLst>
                  <a:gd name="T0" fmla="*/ 9 w 111"/>
                  <a:gd name="T1" fmla="*/ 253 h 253"/>
                  <a:gd name="T2" fmla="*/ 0 w 111"/>
                  <a:gd name="T3" fmla="*/ 248 h 253"/>
                  <a:gd name="T4" fmla="*/ 99 w 111"/>
                  <a:gd name="T5" fmla="*/ 0 h 253"/>
                  <a:gd name="T6" fmla="*/ 111 w 111"/>
                  <a:gd name="T7" fmla="*/ 5 h 253"/>
                  <a:gd name="T8" fmla="*/ 9 w 111"/>
                  <a:gd name="T9" fmla="*/ 253 h 253"/>
                </a:gdLst>
                <a:ahLst/>
                <a:cxnLst>
                  <a:cxn ang="0">
                    <a:pos x="T0" y="T1"/>
                  </a:cxn>
                  <a:cxn ang="0">
                    <a:pos x="T2" y="T3"/>
                  </a:cxn>
                  <a:cxn ang="0">
                    <a:pos x="T4" y="T5"/>
                  </a:cxn>
                  <a:cxn ang="0">
                    <a:pos x="T6" y="T7"/>
                  </a:cxn>
                  <a:cxn ang="0">
                    <a:pos x="T8" y="T9"/>
                  </a:cxn>
                </a:cxnLst>
                <a:rect l="0" t="0" r="r" b="b"/>
                <a:pathLst>
                  <a:path w="111" h="253">
                    <a:moveTo>
                      <a:pt x="9" y="253"/>
                    </a:moveTo>
                    <a:lnTo>
                      <a:pt x="0" y="248"/>
                    </a:lnTo>
                    <a:lnTo>
                      <a:pt x="99" y="0"/>
                    </a:lnTo>
                    <a:lnTo>
                      <a:pt x="111" y="5"/>
                    </a:lnTo>
                    <a:lnTo>
                      <a:pt x="9" y="25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1" name="Freeform 97">
                <a:extLst>
                  <a:ext uri="{FF2B5EF4-FFF2-40B4-BE49-F238E27FC236}">
                    <a16:creationId xmlns:a16="http://schemas.microsoft.com/office/drawing/2014/main" id="{4EEEF777-C96D-4372-9302-7CDCD8C1BB82}"/>
                  </a:ext>
                </a:extLst>
              </p:cNvPr>
              <p:cNvSpPr>
                <a:spLocks/>
              </p:cNvSpPr>
              <p:nvPr/>
            </p:nvSpPr>
            <p:spPr bwMode="auto">
              <a:xfrm>
                <a:off x="2389" y="1034"/>
                <a:ext cx="173" cy="241"/>
              </a:xfrm>
              <a:custGeom>
                <a:avLst/>
                <a:gdLst>
                  <a:gd name="T0" fmla="*/ 163 w 173"/>
                  <a:gd name="T1" fmla="*/ 241 h 241"/>
                  <a:gd name="T2" fmla="*/ 0 w 173"/>
                  <a:gd name="T3" fmla="*/ 7 h 241"/>
                  <a:gd name="T4" fmla="*/ 9 w 173"/>
                  <a:gd name="T5" fmla="*/ 0 h 241"/>
                  <a:gd name="T6" fmla="*/ 173 w 173"/>
                  <a:gd name="T7" fmla="*/ 234 h 241"/>
                  <a:gd name="T8" fmla="*/ 163 w 173"/>
                  <a:gd name="T9" fmla="*/ 241 h 241"/>
                </a:gdLst>
                <a:ahLst/>
                <a:cxnLst>
                  <a:cxn ang="0">
                    <a:pos x="T0" y="T1"/>
                  </a:cxn>
                  <a:cxn ang="0">
                    <a:pos x="T2" y="T3"/>
                  </a:cxn>
                  <a:cxn ang="0">
                    <a:pos x="T4" y="T5"/>
                  </a:cxn>
                  <a:cxn ang="0">
                    <a:pos x="T6" y="T7"/>
                  </a:cxn>
                  <a:cxn ang="0">
                    <a:pos x="T8" y="T9"/>
                  </a:cxn>
                </a:cxnLst>
                <a:rect l="0" t="0" r="r" b="b"/>
                <a:pathLst>
                  <a:path w="173" h="241">
                    <a:moveTo>
                      <a:pt x="163" y="241"/>
                    </a:moveTo>
                    <a:lnTo>
                      <a:pt x="0" y="7"/>
                    </a:lnTo>
                    <a:lnTo>
                      <a:pt x="9" y="0"/>
                    </a:lnTo>
                    <a:lnTo>
                      <a:pt x="173" y="234"/>
                    </a:lnTo>
                    <a:lnTo>
                      <a:pt x="163" y="24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2" name="Freeform 98">
                <a:extLst>
                  <a:ext uri="{FF2B5EF4-FFF2-40B4-BE49-F238E27FC236}">
                    <a16:creationId xmlns:a16="http://schemas.microsoft.com/office/drawing/2014/main" id="{90A5962B-F95A-4CA9-A276-65EA02454D81}"/>
                  </a:ext>
                </a:extLst>
              </p:cNvPr>
              <p:cNvSpPr>
                <a:spLocks/>
              </p:cNvSpPr>
              <p:nvPr/>
            </p:nvSpPr>
            <p:spPr bwMode="auto">
              <a:xfrm>
                <a:off x="2562" y="1263"/>
                <a:ext cx="285" cy="99"/>
              </a:xfrm>
              <a:custGeom>
                <a:avLst/>
                <a:gdLst>
                  <a:gd name="T0" fmla="*/ 283 w 285"/>
                  <a:gd name="T1" fmla="*/ 99 h 99"/>
                  <a:gd name="T2" fmla="*/ 0 w 285"/>
                  <a:gd name="T3" fmla="*/ 9 h 99"/>
                  <a:gd name="T4" fmla="*/ 2 w 285"/>
                  <a:gd name="T5" fmla="*/ 0 h 99"/>
                  <a:gd name="T6" fmla="*/ 285 w 285"/>
                  <a:gd name="T7" fmla="*/ 87 h 99"/>
                  <a:gd name="T8" fmla="*/ 283 w 285"/>
                  <a:gd name="T9" fmla="*/ 99 h 99"/>
                </a:gdLst>
                <a:ahLst/>
                <a:cxnLst>
                  <a:cxn ang="0">
                    <a:pos x="T0" y="T1"/>
                  </a:cxn>
                  <a:cxn ang="0">
                    <a:pos x="T2" y="T3"/>
                  </a:cxn>
                  <a:cxn ang="0">
                    <a:pos x="T4" y="T5"/>
                  </a:cxn>
                  <a:cxn ang="0">
                    <a:pos x="T6" y="T7"/>
                  </a:cxn>
                  <a:cxn ang="0">
                    <a:pos x="T8" y="T9"/>
                  </a:cxn>
                </a:cxnLst>
                <a:rect l="0" t="0" r="r" b="b"/>
                <a:pathLst>
                  <a:path w="285" h="99">
                    <a:moveTo>
                      <a:pt x="283" y="99"/>
                    </a:moveTo>
                    <a:lnTo>
                      <a:pt x="0" y="9"/>
                    </a:lnTo>
                    <a:lnTo>
                      <a:pt x="2" y="0"/>
                    </a:lnTo>
                    <a:lnTo>
                      <a:pt x="285" y="87"/>
                    </a:lnTo>
                    <a:lnTo>
                      <a:pt x="283" y="9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3" name="Freeform 99">
                <a:extLst>
                  <a:ext uri="{FF2B5EF4-FFF2-40B4-BE49-F238E27FC236}">
                    <a16:creationId xmlns:a16="http://schemas.microsoft.com/office/drawing/2014/main" id="{85EE5143-594C-4CAB-8363-033CE2852293}"/>
                  </a:ext>
                </a:extLst>
              </p:cNvPr>
              <p:cNvSpPr>
                <a:spLocks/>
              </p:cNvSpPr>
              <p:nvPr/>
            </p:nvSpPr>
            <p:spPr bwMode="auto">
              <a:xfrm>
                <a:off x="2554" y="1265"/>
                <a:ext cx="48" cy="121"/>
              </a:xfrm>
              <a:custGeom>
                <a:avLst/>
                <a:gdLst>
                  <a:gd name="T0" fmla="*/ 38 w 48"/>
                  <a:gd name="T1" fmla="*/ 121 h 121"/>
                  <a:gd name="T2" fmla="*/ 0 w 48"/>
                  <a:gd name="T3" fmla="*/ 5 h 121"/>
                  <a:gd name="T4" fmla="*/ 12 w 48"/>
                  <a:gd name="T5" fmla="*/ 0 h 121"/>
                  <a:gd name="T6" fmla="*/ 48 w 48"/>
                  <a:gd name="T7" fmla="*/ 118 h 121"/>
                  <a:gd name="T8" fmla="*/ 38 w 48"/>
                  <a:gd name="T9" fmla="*/ 121 h 121"/>
                </a:gdLst>
                <a:ahLst/>
                <a:cxnLst>
                  <a:cxn ang="0">
                    <a:pos x="T0" y="T1"/>
                  </a:cxn>
                  <a:cxn ang="0">
                    <a:pos x="T2" y="T3"/>
                  </a:cxn>
                  <a:cxn ang="0">
                    <a:pos x="T4" y="T5"/>
                  </a:cxn>
                  <a:cxn ang="0">
                    <a:pos x="T6" y="T7"/>
                  </a:cxn>
                  <a:cxn ang="0">
                    <a:pos x="T8" y="T9"/>
                  </a:cxn>
                </a:cxnLst>
                <a:rect l="0" t="0" r="r" b="b"/>
                <a:pathLst>
                  <a:path w="48" h="121">
                    <a:moveTo>
                      <a:pt x="38" y="121"/>
                    </a:moveTo>
                    <a:lnTo>
                      <a:pt x="0" y="5"/>
                    </a:lnTo>
                    <a:lnTo>
                      <a:pt x="12" y="0"/>
                    </a:lnTo>
                    <a:lnTo>
                      <a:pt x="48" y="118"/>
                    </a:lnTo>
                    <a:lnTo>
                      <a:pt x="38" y="12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4" name="Freeform 100">
                <a:extLst>
                  <a:ext uri="{FF2B5EF4-FFF2-40B4-BE49-F238E27FC236}">
                    <a16:creationId xmlns:a16="http://schemas.microsoft.com/office/drawing/2014/main" id="{7E87059E-2DD3-4C88-8773-D673551CF99E}"/>
                  </a:ext>
                </a:extLst>
              </p:cNvPr>
              <p:cNvSpPr>
                <a:spLocks/>
              </p:cNvSpPr>
              <p:nvPr/>
            </p:nvSpPr>
            <p:spPr bwMode="auto">
              <a:xfrm>
                <a:off x="2443" y="1263"/>
                <a:ext cx="121" cy="165"/>
              </a:xfrm>
              <a:custGeom>
                <a:avLst/>
                <a:gdLst>
                  <a:gd name="T0" fmla="*/ 10 w 121"/>
                  <a:gd name="T1" fmla="*/ 165 h 165"/>
                  <a:gd name="T2" fmla="*/ 0 w 121"/>
                  <a:gd name="T3" fmla="*/ 158 h 165"/>
                  <a:gd name="T4" fmla="*/ 111 w 121"/>
                  <a:gd name="T5" fmla="*/ 0 h 165"/>
                  <a:gd name="T6" fmla="*/ 121 w 121"/>
                  <a:gd name="T7" fmla="*/ 7 h 165"/>
                  <a:gd name="T8" fmla="*/ 10 w 121"/>
                  <a:gd name="T9" fmla="*/ 165 h 165"/>
                </a:gdLst>
                <a:ahLst/>
                <a:cxnLst>
                  <a:cxn ang="0">
                    <a:pos x="T0" y="T1"/>
                  </a:cxn>
                  <a:cxn ang="0">
                    <a:pos x="T2" y="T3"/>
                  </a:cxn>
                  <a:cxn ang="0">
                    <a:pos x="T4" y="T5"/>
                  </a:cxn>
                  <a:cxn ang="0">
                    <a:pos x="T6" y="T7"/>
                  </a:cxn>
                  <a:cxn ang="0">
                    <a:pos x="T8" y="T9"/>
                  </a:cxn>
                </a:cxnLst>
                <a:rect l="0" t="0" r="r" b="b"/>
                <a:pathLst>
                  <a:path w="121" h="165">
                    <a:moveTo>
                      <a:pt x="10" y="165"/>
                    </a:moveTo>
                    <a:lnTo>
                      <a:pt x="0" y="158"/>
                    </a:lnTo>
                    <a:lnTo>
                      <a:pt x="111" y="0"/>
                    </a:lnTo>
                    <a:lnTo>
                      <a:pt x="121" y="7"/>
                    </a:lnTo>
                    <a:lnTo>
                      <a:pt x="10" y="16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5" name="Freeform 101">
                <a:extLst>
                  <a:ext uri="{FF2B5EF4-FFF2-40B4-BE49-F238E27FC236}">
                    <a16:creationId xmlns:a16="http://schemas.microsoft.com/office/drawing/2014/main" id="{A3266B91-690F-4FEF-8B2E-6902949BC4CC}"/>
                  </a:ext>
                </a:extLst>
              </p:cNvPr>
              <p:cNvSpPr>
                <a:spLocks/>
              </p:cNvSpPr>
              <p:nvPr/>
            </p:nvSpPr>
            <p:spPr bwMode="auto">
              <a:xfrm>
                <a:off x="2382" y="885"/>
                <a:ext cx="198" cy="160"/>
              </a:xfrm>
              <a:custGeom>
                <a:avLst/>
                <a:gdLst>
                  <a:gd name="T0" fmla="*/ 7 w 198"/>
                  <a:gd name="T1" fmla="*/ 160 h 160"/>
                  <a:gd name="T2" fmla="*/ 0 w 198"/>
                  <a:gd name="T3" fmla="*/ 151 h 160"/>
                  <a:gd name="T4" fmla="*/ 191 w 198"/>
                  <a:gd name="T5" fmla="*/ 0 h 160"/>
                  <a:gd name="T6" fmla="*/ 198 w 198"/>
                  <a:gd name="T7" fmla="*/ 7 h 160"/>
                  <a:gd name="T8" fmla="*/ 7 w 198"/>
                  <a:gd name="T9" fmla="*/ 160 h 160"/>
                </a:gdLst>
                <a:ahLst/>
                <a:cxnLst>
                  <a:cxn ang="0">
                    <a:pos x="T0" y="T1"/>
                  </a:cxn>
                  <a:cxn ang="0">
                    <a:pos x="T2" y="T3"/>
                  </a:cxn>
                  <a:cxn ang="0">
                    <a:pos x="T4" y="T5"/>
                  </a:cxn>
                  <a:cxn ang="0">
                    <a:pos x="T6" y="T7"/>
                  </a:cxn>
                  <a:cxn ang="0">
                    <a:pos x="T8" y="T9"/>
                  </a:cxn>
                </a:cxnLst>
                <a:rect l="0" t="0" r="r" b="b"/>
                <a:pathLst>
                  <a:path w="198" h="160">
                    <a:moveTo>
                      <a:pt x="7" y="160"/>
                    </a:moveTo>
                    <a:lnTo>
                      <a:pt x="0" y="151"/>
                    </a:lnTo>
                    <a:lnTo>
                      <a:pt x="191" y="0"/>
                    </a:lnTo>
                    <a:lnTo>
                      <a:pt x="198" y="7"/>
                    </a:lnTo>
                    <a:lnTo>
                      <a:pt x="7" y="16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6" name="Freeform 102">
                <a:extLst>
                  <a:ext uri="{FF2B5EF4-FFF2-40B4-BE49-F238E27FC236}">
                    <a16:creationId xmlns:a16="http://schemas.microsoft.com/office/drawing/2014/main" id="{1BAF6F75-839C-4956-9468-0CC3B9107122}"/>
                  </a:ext>
                </a:extLst>
              </p:cNvPr>
              <p:cNvSpPr>
                <a:spLocks/>
              </p:cNvSpPr>
              <p:nvPr/>
            </p:nvSpPr>
            <p:spPr bwMode="auto">
              <a:xfrm>
                <a:off x="2569" y="885"/>
                <a:ext cx="208" cy="250"/>
              </a:xfrm>
              <a:custGeom>
                <a:avLst/>
                <a:gdLst>
                  <a:gd name="T0" fmla="*/ 200 w 208"/>
                  <a:gd name="T1" fmla="*/ 250 h 250"/>
                  <a:gd name="T2" fmla="*/ 0 w 208"/>
                  <a:gd name="T3" fmla="*/ 7 h 250"/>
                  <a:gd name="T4" fmla="*/ 9 w 208"/>
                  <a:gd name="T5" fmla="*/ 0 h 250"/>
                  <a:gd name="T6" fmla="*/ 208 w 208"/>
                  <a:gd name="T7" fmla="*/ 243 h 250"/>
                  <a:gd name="T8" fmla="*/ 200 w 208"/>
                  <a:gd name="T9" fmla="*/ 250 h 250"/>
                </a:gdLst>
                <a:ahLst/>
                <a:cxnLst>
                  <a:cxn ang="0">
                    <a:pos x="T0" y="T1"/>
                  </a:cxn>
                  <a:cxn ang="0">
                    <a:pos x="T2" y="T3"/>
                  </a:cxn>
                  <a:cxn ang="0">
                    <a:pos x="T4" y="T5"/>
                  </a:cxn>
                  <a:cxn ang="0">
                    <a:pos x="T6" y="T7"/>
                  </a:cxn>
                  <a:cxn ang="0">
                    <a:pos x="T8" y="T9"/>
                  </a:cxn>
                </a:cxnLst>
                <a:rect l="0" t="0" r="r" b="b"/>
                <a:pathLst>
                  <a:path w="208" h="250">
                    <a:moveTo>
                      <a:pt x="200" y="250"/>
                    </a:moveTo>
                    <a:lnTo>
                      <a:pt x="0" y="7"/>
                    </a:lnTo>
                    <a:lnTo>
                      <a:pt x="9" y="0"/>
                    </a:lnTo>
                    <a:lnTo>
                      <a:pt x="208" y="243"/>
                    </a:lnTo>
                    <a:lnTo>
                      <a:pt x="200" y="25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7" name="Freeform 103">
                <a:extLst>
                  <a:ext uri="{FF2B5EF4-FFF2-40B4-BE49-F238E27FC236}">
                    <a16:creationId xmlns:a16="http://schemas.microsoft.com/office/drawing/2014/main" id="{1EB84F02-73B8-4F17-AFA1-BA4B7EEB1EBE}"/>
                  </a:ext>
                </a:extLst>
              </p:cNvPr>
              <p:cNvSpPr>
                <a:spLocks/>
              </p:cNvSpPr>
              <p:nvPr/>
            </p:nvSpPr>
            <p:spPr bwMode="auto">
              <a:xfrm>
                <a:off x="2554" y="1123"/>
                <a:ext cx="220" cy="147"/>
              </a:xfrm>
              <a:custGeom>
                <a:avLst/>
                <a:gdLst>
                  <a:gd name="T0" fmla="*/ 8 w 220"/>
                  <a:gd name="T1" fmla="*/ 147 h 147"/>
                  <a:gd name="T2" fmla="*/ 0 w 220"/>
                  <a:gd name="T3" fmla="*/ 137 h 147"/>
                  <a:gd name="T4" fmla="*/ 215 w 220"/>
                  <a:gd name="T5" fmla="*/ 0 h 147"/>
                  <a:gd name="T6" fmla="*/ 220 w 220"/>
                  <a:gd name="T7" fmla="*/ 10 h 147"/>
                  <a:gd name="T8" fmla="*/ 8 w 220"/>
                  <a:gd name="T9" fmla="*/ 147 h 147"/>
                </a:gdLst>
                <a:ahLst/>
                <a:cxnLst>
                  <a:cxn ang="0">
                    <a:pos x="T0" y="T1"/>
                  </a:cxn>
                  <a:cxn ang="0">
                    <a:pos x="T2" y="T3"/>
                  </a:cxn>
                  <a:cxn ang="0">
                    <a:pos x="T4" y="T5"/>
                  </a:cxn>
                  <a:cxn ang="0">
                    <a:pos x="T6" y="T7"/>
                  </a:cxn>
                  <a:cxn ang="0">
                    <a:pos x="T8" y="T9"/>
                  </a:cxn>
                </a:cxnLst>
                <a:rect l="0" t="0" r="r" b="b"/>
                <a:pathLst>
                  <a:path w="220" h="147">
                    <a:moveTo>
                      <a:pt x="8" y="147"/>
                    </a:moveTo>
                    <a:lnTo>
                      <a:pt x="0" y="137"/>
                    </a:lnTo>
                    <a:lnTo>
                      <a:pt x="215" y="0"/>
                    </a:lnTo>
                    <a:lnTo>
                      <a:pt x="220" y="10"/>
                    </a:lnTo>
                    <a:lnTo>
                      <a:pt x="8" y="14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8" name="Freeform 104">
                <a:extLst>
                  <a:ext uri="{FF2B5EF4-FFF2-40B4-BE49-F238E27FC236}">
                    <a16:creationId xmlns:a16="http://schemas.microsoft.com/office/drawing/2014/main" id="{3D992630-A8D6-46D3-95DB-994C5FCBD020}"/>
                  </a:ext>
                </a:extLst>
              </p:cNvPr>
              <p:cNvSpPr>
                <a:spLocks/>
              </p:cNvSpPr>
              <p:nvPr/>
            </p:nvSpPr>
            <p:spPr bwMode="auto">
              <a:xfrm>
                <a:off x="2290" y="1263"/>
                <a:ext cx="269" cy="28"/>
              </a:xfrm>
              <a:custGeom>
                <a:avLst/>
                <a:gdLst>
                  <a:gd name="T0" fmla="*/ 0 w 269"/>
                  <a:gd name="T1" fmla="*/ 28 h 28"/>
                  <a:gd name="T2" fmla="*/ 0 w 269"/>
                  <a:gd name="T3" fmla="*/ 16 h 28"/>
                  <a:gd name="T4" fmla="*/ 269 w 269"/>
                  <a:gd name="T5" fmla="*/ 0 h 28"/>
                  <a:gd name="T6" fmla="*/ 269 w 269"/>
                  <a:gd name="T7" fmla="*/ 9 h 28"/>
                  <a:gd name="T8" fmla="*/ 0 w 269"/>
                  <a:gd name="T9" fmla="*/ 28 h 28"/>
                </a:gdLst>
                <a:ahLst/>
                <a:cxnLst>
                  <a:cxn ang="0">
                    <a:pos x="T0" y="T1"/>
                  </a:cxn>
                  <a:cxn ang="0">
                    <a:pos x="T2" y="T3"/>
                  </a:cxn>
                  <a:cxn ang="0">
                    <a:pos x="T4" y="T5"/>
                  </a:cxn>
                  <a:cxn ang="0">
                    <a:pos x="T6" y="T7"/>
                  </a:cxn>
                  <a:cxn ang="0">
                    <a:pos x="T8" y="T9"/>
                  </a:cxn>
                </a:cxnLst>
                <a:rect l="0" t="0" r="r" b="b"/>
                <a:pathLst>
                  <a:path w="269" h="28">
                    <a:moveTo>
                      <a:pt x="0" y="28"/>
                    </a:moveTo>
                    <a:lnTo>
                      <a:pt x="0" y="16"/>
                    </a:lnTo>
                    <a:lnTo>
                      <a:pt x="269" y="0"/>
                    </a:lnTo>
                    <a:lnTo>
                      <a:pt x="269" y="9"/>
                    </a:lnTo>
                    <a:lnTo>
                      <a:pt x="0" y="2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09" name="Freeform 105">
                <a:extLst>
                  <a:ext uri="{FF2B5EF4-FFF2-40B4-BE49-F238E27FC236}">
                    <a16:creationId xmlns:a16="http://schemas.microsoft.com/office/drawing/2014/main" id="{4C07819C-7A58-4345-8BA1-87955E929263}"/>
                  </a:ext>
                </a:extLst>
              </p:cNvPr>
              <p:cNvSpPr>
                <a:spLocks/>
              </p:cNvSpPr>
              <p:nvPr/>
            </p:nvSpPr>
            <p:spPr bwMode="auto">
              <a:xfrm>
                <a:off x="2772" y="1102"/>
                <a:ext cx="210" cy="31"/>
              </a:xfrm>
              <a:custGeom>
                <a:avLst/>
                <a:gdLst>
                  <a:gd name="T0" fmla="*/ 2 w 210"/>
                  <a:gd name="T1" fmla="*/ 31 h 31"/>
                  <a:gd name="T2" fmla="*/ 0 w 210"/>
                  <a:gd name="T3" fmla="*/ 19 h 31"/>
                  <a:gd name="T4" fmla="*/ 210 w 210"/>
                  <a:gd name="T5" fmla="*/ 0 h 31"/>
                  <a:gd name="T6" fmla="*/ 210 w 210"/>
                  <a:gd name="T7" fmla="*/ 12 h 31"/>
                  <a:gd name="T8" fmla="*/ 2 w 210"/>
                  <a:gd name="T9" fmla="*/ 31 h 31"/>
                </a:gdLst>
                <a:ahLst/>
                <a:cxnLst>
                  <a:cxn ang="0">
                    <a:pos x="T0" y="T1"/>
                  </a:cxn>
                  <a:cxn ang="0">
                    <a:pos x="T2" y="T3"/>
                  </a:cxn>
                  <a:cxn ang="0">
                    <a:pos x="T4" y="T5"/>
                  </a:cxn>
                  <a:cxn ang="0">
                    <a:pos x="T6" y="T7"/>
                  </a:cxn>
                  <a:cxn ang="0">
                    <a:pos x="T8" y="T9"/>
                  </a:cxn>
                </a:cxnLst>
                <a:rect l="0" t="0" r="r" b="b"/>
                <a:pathLst>
                  <a:path w="210" h="31">
                    <a:moveTo>
                      <a:pt x="2" y="31"/>
                    </a:moveTo>
                    <a:lnTo>
                      <a:pt x="0" y="19"/>
                    </a:lnTo>
                    <a:lnTo>
                      <a:pt x="210" y="0"/>
                    </a:lnTo>
                    <a:lnTo>
                      <a:pt x="210" y="12"/>
                    </a:lnTo>
                    <a:lnTo>
                      <a:pt x="2" y="3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0" name="Freeform 106">
                <a:extLst>
                  <a:ext uri="{FF2B5EF4-FFF2-40B4-BE49-F238E27FC236}">
                    <a16:creationId xmlns:a16="http://schemas.microsoft.com/office/drawing/2014/main" id="{0F585B5D-CFBD-4118-AFB4-4F3E9428419C}"/>
                  </a:ext>
                </a:extLst>
              </p:cNvPr>
              <p:cNvSpPr>
                <a:spLocks/>
              </p:cNvSpPr>
              <p:nvPr/>
            </p:nvSpPr>
            <p:spPr bwMode="auto">
              <a:xfrm>
                <a:off x="2899" y="814"/>
                <a:ext cx="308" cy="139"/>
              </a:xfrm>
              <a:custGeom>
                <a:avLst/>
                <a:gdLst>
                  <a:gd name="T0" fmla="*/ 303 w 308"/>
                  <a:gd name="T1" fmla="*/ 139 h 139"/>
                  <a:gd name="T2" fmla="*/ 0 w 308"/>
                  <a:gd name="T3" fmla="*/ 9 h 139"/>
                  <a:gd name="T4" fmla="*/ 5 w 308"/>
                  <a:gd name="T5" fmla="*/ 0 h 139"/>
                  <a:gd name="T6" fmla="*/ 308 w 308"/>
                  <a:gd name="T7" fmla="*/ 127 h 139"/>
                  <a:gd name="T8" fmla="*/ 303 w 308"/>
                  <a:gd name="T9" fmla="*/ 139 h 139"/>
                </a:gdLst>
                <a:ahLst/>
                <a:cxnLst>
                  <a:cxn ang="0">
                    <a:pos x="T0" y="T1"/>
                  </a:cxn>
                  <a:cxn ang="0">
                    <a:pos x="T2" y="T3"/>
                  </a:cxn>
                  <a:cxn ang="0">
                    <a:pos x="T4" y="T5"/>
                  </a:cxn>
                  <a:cxn ang="0">
                    <a:pos x="T6" y="T7"/>
                  </a:cxn>
                  <a:cxn ang="0">
                    <a:pos x="T8" y="T9"/>
                  </a:cxn>
                </a:cxnLst>
                <a:rect l="0" t="0" r="r" b="b"/>
                <a:pathLst>
                  <a:path w="308" h="139">
                    <a:moveTo>
                      <a:pt x="303" y="139"/>
                    </a:moveTo>
                    <a:lnTo>
                      <a:pt x="0" y="9"/>
                    </a:lnTo>
                    <a:lnTo>
                      <a:pt x="5" y="0"/>
                    </a:lnTo>
                    <a:lnTo>
                      <a:pt x="308" y="127"/>
                    </a:lnTo>
                    <a:lnTo>
                      <a:pt x="303" y="13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1" name="Freeform 107">
                <a:extLst>
                  <a:ext uri="{FF2B5EF4-FFF2-40B4-BE49-F238E27FC236}">
                    <a16:creationId xmlns:a16="http://schemas.microsoft.com/office/drawing/2014/main" id="{A35784CE-0618-4604-92D8-A11B258C0E87}"/>
                  </a:ext>
                </a:extLst>
              </p:cNvPr>
              <p:cNvSpPr>
                <a:spLocks/>
              </p:cNvSpPr>
              <p:nvPr/>
            </p:nvSpPr>
            <p:spPr bwMode="auto">
              <a:xfrm>
                <a:off x="2571" y="814"/>
                <a:ext cx="331" cy="78"/>
              </a:xfrm>
              <a:custGeom>
                <a:avLst/>
                <a:gdLst>
                  <a:gd name="T0" fmla="*/ 2 w 331"/>
                  <a:gd name="T1" fmla="*/ 78 h 78"/>
                  <a:gd name="T2" fmla="*/ 0 w 331"/>
                  <a:gd name="T3" fmla="*/ 66 h 78"/>
                  <a:gd name="T4" fmla="*/ 328 w 331"/>
                  <a:gd name="T5" fmla="*/ 0 h 78"/>
                  <a:gd name="T6" fmla="*/ 331 w 331"/>
                  <a:gd name="T7" fmla="*/ 12 h 78"/>
                  <a:gd name="T8" fmla="*/ 2 w 331"/>
                  <a:gd name="T9" fmla="*/ 78 h 78"/>
                </a:gdLst>
                <a:ahLst/>
                <a:cxnLst>
                  <a:cxn ang="0">
                    <a:pos x="T0" y="T1"/>
                  </a:cxn>
                  <a:cxn ang="0">
                    <a:pos x="T2" y="T3"/>
                  </a:cxn>
                  <a:cxn ang="0">
                    <a:pos x="T4" y="T5"/>
                  </a:cxn>
                  <a:cxn ang="0">
                    <a:pos x="T6" y="T7"/>
                  </a:cxn>
                  <a:cxn ang="0">
                    <a:pos x="T8" y="T9"/>
                  </a:cxn>
                </a:cxnLst>
                <a:rect l="0" t="0" r="r" b="b"/>
                <a:pathLst>
                  <a:path w="331" h="78">
                    <a:moveTo>
                      <a:pt x="2" y="78"/>
                    </a:moveTo>
                    <a:lnTo>
                      <a:pt x="0" y="66"/>
                    </a:lnTo>
                    <a:lnTo>
                      <a:pt x="328" y="0"/>
                    </a:lnTo>
                    <a:lnTo>
                      <a:pt x="331" y="12"/>
                    </a:lnTo>
                    <a:lnTo>
                      <a:pt x="2" y="7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Freeform 108">
                <a:extLst>
                  <a:ext uri="{FF2B5EF4-FFF2-40B4-BE49-F238E27FC236}">
                    <a16:creationId xmlns:a16="http://schemas.microsoft.com/office/drawing/2014/main" id="{96AFEB32-0D1D-43B7-988D-3190ECA0FFC2}"/>
                  </a:ext>
                </a:extLst>
              </p:cNvPr>
              <p:cNvSpPr>
                <a:spLocks/>
              </p:cNvSpPr>
              <p:nvPr/>
            </p:nvSpPr>
            <p:spPr bwMode="auto">
              <a:xfrm>
                <a:off x="2895" y="819"/>
                <a:ext cx="94" cy="290"/>
              </a:xfrm>
              <a:custGeom>
                <a:avLst/>
                <a:gdLst>
                  <a:gd name="T0" fmla="*/ 82 w 94"/>
                  <a:gd name="T1" fmla="*/ 290 h 290"/>
                  <a:gd name="T2" fmla="*/ 0 w 94"/>
                  <a:gd name="T3" fmla="*/ 2 h 290"/>
                  <a:gd name="T4" fmla="*/ 11 w 94"/>
                  <a:gd name="T5" fmla="*/ 0 h 290"/>
                  <a:gd name="T6" fmla="*/ 94 w 94"/>
                  <a:gd name="T7" fmla="*/ 288 h 290"/>
                  <a:gd name="T8" fmla="*/ 82 w 94"/>
                  <a:gd name="T9" fmla="*/ 290 h 290"/>
                </a:gdLst>
                <a:ahLst/>
                <a:cxnLst>
                  <a:cxn ang="0">
                    <a:pos x="T0" y="T1"/>
                  </a:cxn>
                  <a:cxn ang="0">
                    <a:pos x="T2" y="T3"/>
                  </a:cxn>
                  <a:cxn ang="0">
                    <a:pos x="T4" y="T5"/>
                  </a:cxn>
                  <a:cxn ang="0">
                    <a:pos x="T6" y="T7"/>
                  </a:cxn>
                  <a:cxn ang="0">
                    <a:pos x="T8" y="T9"/>
                  </a:cxn>
                </a:cxnLst>
                <a:rect l="0" t="0" r="r" b="b"/>
                <a:pathLst>
                  <a:path w="94" h="290">
                    <a:moveTo>
                      <a:pt x="82" y="290"/>
                    </a:moveTo>
                    <a:lnTo>
                      <a:pt x="0" y="2"/>
                    </a:lnTo>
                    <a:lnTo>
                      <a:pt x="11" y="0"/>
                    </a:lnTo>
                    <a:lnTo>
                      <a:pt x="94" y="288"/>
                    </a:lnTo>
                    <a:lnTo>
                      <a:pt x="82" y="29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Freeform 109">
                <a:extLst>
                  <a:ext uri="{FF2B5EF4-FFF2-40B4-BE49-F238E27FC236}">
                    <a16:creationId xmlns:a16="http://schemas.microsoft.com/office/drawing/2014/main" id="{D33AA55D-D930-4513-B522-F3988C73418C}"/>
                  </a:ext>
                </a:extLst>
              </p:cNvPr>
              <p:cNvSpPr>
                <a:spLocks/>
              </p:cNvSpPr>
              <p:nvPr/>
            </p:nvSpPr>
            <p:spPr bwMode="auto">
              <a:xfrm>
                <a:off x="2762" y="823"/>
                <a:ext cx="142" cy="305"/>
              </a:xfrm>
              <a:custGeom>
                <a:avLst/>
                <a:gdLst>
                  <a:gd name="T0" fmla="*/ 10 w 142"/>
                  <a:gd name="T1" fmla="*/ 305 h 305"/>
                  <a:gd name="T2" fmla="*/ 0 w 142"/>
                  <a:gd name="T3" fmla="*/ 300 h 305"/>
                  <a:gd name="T4" fmla="*/ 130 w 142"/>
                  <a:gd name="T5" fmla="*/ 0 h 305"/>
                  <a:gd name="T6" fmla="*/ 142 w 142"/>
                  <a:gd name="T7" fmla="*/ 5 h 305"/>
                  <a:gd name="T8" fmla="*/ 10 w 142"/>
                  <a:gd name="T9" fmla="*/ 305 h 305"/>
                </a:gdLst>
                <a:ahLst/>
                <a:cxnLst>
                  <a:cxn ang="0">
                    <a:pos x="T0" y="T1"/>
                  </a:cxn>
                  <a:cxn ang="0">
                    <a:pos x="T2" y="T3"/>
                  </a:cxn>
                  <a:cxn ang="0">
                    <a:pos x="T4" y="T5"/>
                  </a:cxn>
                  <a:cxn ang="0">
                    <a:pos x="T6" y="T7"/>
                  </a:cxn>
                  <a:cxn ang="0">
                    <a:pos x="T8" y="T9"/>
                  </a:cxn>
                </a:cxnLst>
                <a:rect l="0" t="0" r="r" b="b"/>
                <a:pathLst>
                  <a:path w="142" h="305">
                    <a:moveTo>
                      <a:pt x="10" y="305"/>
                    </a:moveTo>
                    <a:lnTo>
                      <a:pt x="0" y="300"/>
                    </a:lnTo>
                    <a:lnTo>
                      <a:pt x="130" y="0"/>
                    </a:lnTo>
                    <a:lnTo>
                      <a:pt x="142" y="5"/>
                    </a:lnTo>
                    <a:lnTo>
                      <a:pt x="10" y="30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Freeform 110">
                <a:extLst>
                  <a:ext uri="{FF2B5EF4-FFF2-40B4-BE49-F238E27FC236}">
                    <a16:creationId xmlns:a16="http://schemas.microsoft.com/office/drawing/2014/main" id="{5686A9F0-9E24-4D66-A85F-FE8083439AA6}"/>
                  </a:ext>
                </a:extLst>
              </p:cNvPr>
              <p:cNvSpPr>
                <a:spLocks/>
              </p:cNvSpPr>
              <p:nvPr/>
            </p:nvSpPr>
            <p:spPr bwMode="auto">
              <a:xfrm>
                <a:off x="2550" y="887"/>
                <a:ext cx="28" cy="373"/>
              </a:xfrm>
              <a:custGeom>
                <a:avLst/>
                <a:gdLst>
                  <a:gd name="T0" fmla="*/ 12 w 28"/>
                  <a:gd name="T1" fmla="*/ 373 h 373"/>
                  <a:gd name="T2" fmla="*/ 0 w 28"/>
                  <a:gd name="T3" fmla="*/ 373 h 373"/>
                  <a:gd name="T4" fmla="*/ 16 w 28"/>
                  <a:gd name="T5" fmla="*/ 0 h 373"/>
                  <a:gd name="T6" fmla="*/ 28 w 28"/>
                  <a:gd name="T7" fmla="*/ 0 h 373"/>
                  <a:gd name="T8" fmla="*/ 12 w 28"/>
                  <a:gd name="T9" fmla="*/ 373 h 373"/>
                </a:gdLst>
                <a:ahLst/>
                <a:cxnLst>
                  <a:cxn ang="0">
                    <a:pos x="T0" y="T1"/>
                  </a:cxn>
                  <a:cxn ang="0">
                    <a:pos x="T2" y="T3"/>
                  </a:cxn>
                  <a:cxn ang="0">
                    <a:pos x="T4" y="T5"/>
                  </a:cxn>
                  <a:cxn ang="0">
                    <a:pos x="T6" y="T7"/>
                  </a:cxn>
                  <a:cxn ang="0">
                    <a:pos x="T8" y="T9"/>
                  </a:cxn>
                </a:cxnLst>
                <a:rect l="0" t="0" r="r" b="b"/>
                <a:pathLst>
                  <a:path w="28" h="373">
                    <a:moveTo>
                      <a:pt x="12" y="373"/>
                    </a:moveTo>
                    <a:lnTo>
                      <a:pt x="0" y="373"/>
                    </a:lnTo>
                    <a:lnTo>
                      <a:pt x="16" y="0"/>
                    </a:lnTo>
                    <a:lnTo>
                      <a:pt x="28" y="0"/>
                    </a:lnTo>
                    <a:lnTo>
                      <a:pt x="12" y="373"/>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5" name="Freeform 111">
                <a:extLst>
                  <a:ext uri="{FF2B5EF4-FFF2-40B4-BE49-F238E27FC236}">
                    <a16:creationId xmlns:a16="http://schemas.microsoft.com/office/drawing/2014/main" id="{BD98C14D-619D-4490-BCDD-BBC364D9120F}"/>
                  </a:ext>
                </a:extLst>
              </p:cNvPr>
              <p:cNvSpPr>
                <a:spLocks/>
              </p:cNvSpPr>
              <p:nvPr/>
            </p:nvSpPr>
            <p:spPr bwMode="auto">
              <a:xfrm>
                <a:off x="2977" y="1107"/>
                <a:ext cx="121" cy="281"/>
              </a:xfrm>
              <a:custGeom>
                <a:avLst/>
                <a:gdLst>
                  <a:gd name="T0" fmla="*/ 109 w 121"/>
                  <a:gd name="T1" fmla="*/ 281 h 281"/>
                  <a:gd name="T2" fmla="*/ 0 w 121"/>
                  <a:gd name="T3" fmla="*/ 2 h 281"/>
                  <a:gd name="T4" fmla="*/ 12 w 121"/>
                  <a:gd name="T5" fmla="*/ 0 h 281"/>
                  <a:gd name="T6" fmla="*/ 121 w 121"/>
                  <a:gd name="T7" fmla="*/ 276 h 281"/>
                  <a:gd name="T8" fmla="*/ 109 w 121"/>
                  <a:gd name="T9" fmla="*/ 281 h 281"/>
                </a:gdLst>
                <a:ahLst/>
                <a:cxnLst>
                  <a:cxn ang="0">
                    <a:pos x="T0" y="T1"/>
                  </a:cxn>
                  <a:cxn ang="0">
                    <a:pos x="T2" y="T3"/>
                  </a:cxn>
                  <a:cxn ang="0">
                    <a:pos x="T4" y="T5"/>
                  </a:cxn>
                  <a:cxn ang="0">
                    <a:pos x="T6" y="T7"/>
                  </a:cxn>
                  <a:cxn ang="0">
                    <a:pos x="T8" y="T9"/>
                  </a:cxn>
                </a:cxnLst>
                <a:rect l="0" t="0" r="r" b="b"/>
                <a:pathLst>
                  <a:path w="121" h="281">
                    <a:moveTo>
                      <a:pt x="109" y="281"/>
                    </a:moveTo>
                    <a:lnTo>
                      <a:pt x="0" y="2"/>
                    </a:lnTo>
                    <a:lnTo>
                      <a:pt x="12" y="0"/>
                    </a:lnTo>
                    <a:lnTo>
                      <a:pt x="121" y="276"/>
                    </a:lnTo>
                    <a:lnTo>
                      <a:pt x="109" y="28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6" name="Freeform 112">
                <a:extLst>
                  <a:ext uri="{FF2B5EF4-FFF2-40B4-BE49-F238E27FC236}">
                    <a16:creationId xmlns:a16="http://schemas.microsoft.com/office/drawing/2014/main" id="{9F78807F-DAAF-4FB7-A146-2FB3F57C5CD8}"/>
                  </a:ext>
                </a:extLst>
              </p:cNvPr>
              <p:cNvSpPr>
                <a:spLocks/>
              </p:cNvSpPr>
              <p:nvPr/>
            </p:nvSpPr>
            <p:spPr bwMode="auto">
              <a:xfrm>
                <a:off x="2769" y="1126"/>
                <a:ext cx="74" cy="224"/>
              </a:xfrm>
              <a:custGeom>
                <a:avLst/>
                <a:gdLst>
                  <a:gd name="T0" fmla="*/ 62 w 74"/>
                  <a:gd name="T1" fmla="*/ 224 h 224"/>
                  <a:gd name="T2" fmla="*/ 0 w 74"/>
                  <a:gd name="T3" fmla="*/ 5 h 224"/>
                  <a:gd name="T4" fmla="*/ 12 w 74"/>
                  <a:gd name="T5" fmla="*/ 0 h 224"/>
                  <a:gd name="T6" fmla="*/ 74 w 74"/>
                  <a:gd name="T7" fmla="*/ 222 h 224"/>
                  <a:gd name="T8" fmla="*/ 62 w 74"/>
                  <a:gd name="T9" fmla="*/ 224 h 224"/>
                </a:gdLst>
                <a:ahLst/>
                <a:cxnLst>
                  <a:cxn ang="0">
                    <a:pos x="T0" y="T1"/>
                  </a:cxn>
                  <a:cxn ang="0">
                    <a:pos x="T2" y="T3"/>
                  </a:cxn>
                  <a:cxn ang="0">
                    <a:pos x="T4" y="T5"/>
                  </a:cxn>
                  <a:cxn ang="0">
                    <a:pos x="T6" y="T7"/>
                  </a:cxn>
                  <a:cxn ang="0">
                    <a:pos x="T8" y="T9"/>
                  </a:cxn>
                </a:cxnLst>
                <a:rect l="0" t="0" r="r" b="b"/>
                <a:pathLst>
                  <a:path w="74" h="224">
                    <a:moveTo>
                      <a:pt x="62" y="224"/>
                    </a:moveTo>
                    <a:lnTo>
                      <a:pt x="0" y="5"/>
                    </a:lnTo>
                    <a:lnTo>
                      <a:pt x="12" y="0"/>
                    </a:lnTo>
                    <a:lnTo>
                      <a:pt x="74" y="222"/>
                    </a:lnTo>
                    <a:lnTo>
                      <a:pt x="62" y="22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7" name="Freeform 113">
                <a:extLst>
                  <a:ext uri="{FF2B5EF4-FFF2-40B4-BE49-F238E27FC236}">
                    <a16:creationId xmlns:a16="http://schemas.microsoft.com/office/drawing/2014/main" id="{BC00B1EC-B424-4764-BE2D-90EA3504671B}"/>
                  </a:ext>
                </a:extLst>
              </p:cNvPr>
              <p:cNvSpPr>
                <a:spLocks/>
              </p:cNvSpPr>
              <p:nvPr/>
            </p:nvSpPr>
            <p:spPr bwMode="auto">
              <a:xfrm>
                <a:off x="2836" y="1109"/>
                <a:ext cx="148" cy="248"/>
              </a:xfrm>
              <a:custGeom>
                <a:avLst/>
                <a:gdLst>
                  <a:gd name="T0" fmla="*/ 9 w 148"/>
                  <a:gd name="T1" fmla="*/ 248 h 248"/>
                  <a:gd name="T2" fmla="*/ 0 w 148"/>
                  <a:gd name="T3" fmla="*/ 244 h 248"/>
                  <a:gd name="T4" fmla="*/ 139 w 148"/>
                  <a:gd name="T5" fmla="*/ 0 h 248"/>
                  <a:gd name="T6" fmla="*/ 148 w 148"/>
                  <a:gd name="T7" fmla="*/ 7 h 248"/>
                  <a:gd name="T8" fmla="*/ 9 w 148"/>
                  <a:gd name="T9" fmla="*/ 248 h 248"/>
                </a:gdLst>
                <a:ahLst/>
                <a:cxnLst>
                  <a:cxn ang="0">
                    <a:pos x="T0" y="T1"/>
                  </a:cxn>
                  <a:cxn ang="0">
                    <a:pos x="T2" y="T3"/>
                  </a:cxn>
                  <a:cxn ang="0">
                    <a:pos x="T4" y="T5"/>
                  </a:cxn>
                  <a:cxn ang="0">
                    <a:pos x="T6" y="T7"/>
                  </a:cxn>
                  <a:cxn ang="0">
                    <a:pos x="T8" y="T9"/>
                  </a:cxn>
                </a:cxnLst>
                <a:rect l="0" t="0" r="r" b="b"/>
                <a:pathLst>
                  <a:path w="148" h="248">
                    <a:moveTo>
                      <a:pt x="9" y="248"/>
                    </a:moveTo>
                    <a:lnTo>
                      <a:pt x="0" y="244"/>
                    </a:lnTo>
                    <a:lnTo>
                      <a:pt x="139" y="0"/>
                    </a:lnTo>
                    <a:lnTo>
                      <a:pt x="148" y="7"/>
                    </a:lnTo>
                    <a:lnTo>
                      <a:pt x="9" y="24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8" name="Freeform 114">
                <a:extLst>
                  <a:ext uri="{FF2B5EF4-FFF2-40B4-BE49-F238E27FC236}">
                    <a16:creationId xmlns:a16="http://schemas.microsoft.com/office/drawing/2014/main" id="{3257E889-EF94-44D4-A07A-421257CC07F0}"/>
                  </a:ext>
                </a:extLst>
              </p:cNvPr>
              <p:cNvSpPr>
                <a:spLocks/>
              </p:cNvSpPr>
              <p:nvPr/>
            </p:nvSpPr>
            <p:spPr bwMode="auto">
              <a:xfrm>
                <a:off x="2987" y="1105"/>
                <a:ext cx="255" cy="160"/>
              </a:xfrm>
              <a:custGeom>
                <a:avLst/>
                <a:gdLst>
                  <a:gd name="T0" fmla="*/ 250 w 255"/>
                  <a:gd name="T1" fmla="*/ 160 h 160"/>
                  <a:gd name="T2" fmla="*/ 0 w 255"/>
                  <a:gd name="T3" fmla="*/ 9 h 160"/>
                  <a:gd name="T4" fmla="*/ 5 w 255"/>
                  <a:gd name="T5" fmla="*/ 0 h 160"/>
                  <a:gd name="T6" fmla="*/ 255 w 255"/>
                  <a:gd name="T7" fmla="*/ 151 h 160"/>
                  <a:gd name="T8" fmla="*/ 250 w 255"/>
                  <a:gd name="T9" fmla="*/ 160 h 160"/>
                </a:gdLst>
                <a:ahLst/>
                <a:cxnLst>
                  <a:cxn ang="0">
                    <a:pos x="T0" y="T1"/>
                  </a:cxn>
                  <a:cxn ang="0">
                    <a:pos x="T2" y="T3"/>
                  </a:cxn>
                  <a:cxn ang="0">
                    <a:pos x="T4" y="T5"/>
                  </a:cxn>
                  <a:cxn ang="0">
                    <a:pos x="T6" y="T7"/>
                  </a:cxn>
                  <a:cxn ang="0">
                    <a:pos x="T8" y="T9"/>
                  </a:cxn>
                </a:cxnLst>
                <a:rect l="0" t="0" r="r" b="b"/>
                <a:pathLst>
                  <a:path w="255" h="160">
                    <a:moveTo>
                      <a:pt x="250" y="160"/>
                    </a:moveTo>
                    <a:lnTo>
                      <a:pt x="0" y="9"/>
                    </a:lnTo>
                    <a:lnTo>
                      <a:pt x="5" y="0"/>
                    </a:lnTo>
                    <a:lnTo>
                      <a:pt x="255" y="151"/>
                    </a:lnTo>
                    <a:lnTo>
                      <a:pt x="250" y="16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9" name="Freeform 115">
                <a:extLst>
                  <a:ext uri="{FF2B5EF4-FFF2-40B4-BE49-F238E27FC236}">
                    <a16:creationId xmlns:a16="http://schemas.microsoft.com/office/drawing/2014/main" id="{EF7236DC-EE9E-4338-8883-270BEF74F61B}"/>
                  </a:ext>
                </a:extLst>
              </p:cNvPr>
              <p:cNvSpPr>
                <a:spLocks/>
              </p:cNvSpPr>
              <p:nvPr/>
            </p:nvSpPr>
            <p:spPr bwMode="auto">
              <a:xfrm>
                <a:off x="3235" y="1263"/>
                <a:ext cx="165" cy="217"/>
              </a:xfrm>
              <a:custGeom>
                <a:avLst/>
                <a:gdLst>
                  <a:gd name="T0" fmla="*/ 156 w 165"/>
                  <a:gd name="T1" fmla="*/ 217 h 217"/>
                  <a:gd name="T2" fmla="*/ 0 w 165"/>
                  <a:gd name="T3" fmla="*/ 7 h 217"/>
                  <a:gd name="T4" fmla="*/ 9 w 165"/>
                  <a:gd name="T5" fmla="*/ 0 h 217"/>
                  <a:gd name="T6" fmla="*/ 165 w 165"/>
                  <a:gd name="T7" fmla="*/ 212 h 217"/>
                  <a:gd name="T8" fmla="*/ 156 w 165"/>
                  <a:gd name="T9" fmla="*/ 217 h 217"/>
                </a:gdLst>
                <a:ahLst/>
                <a:cxnLst>
                  <a:cxn ang="0">
                    <a:pos x="T0" y="T1"/>
                  </a:cxn>
                  <a:cxn ang="0">
                    <a:pos x="T2" y="T3"/>
                  </a:cxn>
                  <a:cxn ang="0">
                    <a:pos x="T4" y="T5"/>
                  </a:cxn>
                  <a:cxn ang="0">
                    <a:pos x="T6" y="T7"/>
                  </a:cxn>
                  <a:cxn ang="0">
                    <a:pos x="T8" y="T9"/>
                  </a:cxn>
                </a:cxnLst>
                <a:rect l="0" t="0" r="r" b="b"/>
                <a:pathLst>
                  <a:path w="165" h="217">
                    <a:moveTo>
                      <a:pt x="156" y="217"/>
                    </a:moveTo>
                    <a:lnTo>
                      <a:pt x="0" y="7"/>
                    </a:lnTo>
                    <a:lnTo>
                      <a:pt x="9" y="0"/>
                    </a:lnTo>
                    <a:lnTo>
                      <a:pt x="165" y="212"/>
                    </a:lnTo>
                    <a:lnTo>
                      <a:pt x="156" y="21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0" name="Freeform 116">
                <a:extLst>
                  <a:ext uri="{FF2B5EF4-FFF2-40B4-BE49-F238E27FC236}">
                    <a16:creationId xmlns:a16="http://schemas.microsoft.com/office/drawing/2014/main" id="{50C47B1A-D3A1-4D90-8A77-45C09329EDA4}"/>
                  </a:ext>
                </a:extLst>
              </p:cNvPr>
              <p:cNvSpPr>
                <a:spLocks/>
              </p:cNvSpPr>
              <p:nvPr/>
            </p:nvSpPr>
            <p:spPr bwMode="auto">
              <a:xfrm>
                <a:off x="3150" y="1270"/>
                <a:ext cx="94" cy="321"/>
              </a:xfrm>
              <a:custGeom>
                <a:avLst/>
                <a:gdLst>
                  <a:gd name="T0" fmla="*/ 9 w 94"/>
                  <a:gd name="T1" fmla="*/ 321 h 321"/>
                  <a:gd name="T2" fmla="*/ 0 w 94"/>
                  <a:gd name="T3" fmla="*/ 319 h 321"/>
                  <a:gd name="T4" fmla="*/ 83 w 94"/>
                  <a:gd name="T5" fmla="*/ 0 h 321"/>
                  <a:gd name="T6" fmla="*/ 94 w 94"/>
                  <a:gd name="T7" fmla="*/ 2 h 321"/>
                  <a:gd name="T8" fmla="*/ 9 w 94"/>
                  <a:gd name="T9" fmla="*/ 321 h 321"/>
                </a:gdLst>
                <a:ahLst/>
                <a:cxnLst>
                  <a:cxn ang="0">
                    <a:pos x="T0" y="T1"/>
                  </a:cxn>
                  <a:cxn ang="0">
                    <a:pos x="T2" y="T3"/>
                  </a:cxn>
                  <a:cxn ang="0">
                    <a:pos x="T4" y="T5"/>
                  </a:cxn>
                  <a:cxn ang="0">
                    <a:pos x="T6" y="T7"/>
                  </a:cxn>
                  <a:cxn ang="0">
                    <a:pos x="T8" y="T9"/>
                  </a:cxn>
                </a:cxnLst>
                <a:rect l="0" t="0" r="r" b="b"/>
                <a:pathLst>
                  <a:path w="94" h="321">
                    <a:moveTo>
                      <a:pt x="9" y="321"/>
                    </a:moveTo>
                    <a:lnTo>
                      <a:pt x="0" y="319"/>
                    </a:lnTo>
                    <a:lnTo>
                      <a:pt x="83" y="0"/>
                    </a:lnTo>
                    <a:lnTo>
                      <a:pt x="94" y="2"/>
                    </a:lnTo>
                    <a:lnTo>
                      <a:pt x="9" y="32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1" name="Freeform 117">
                <a:extLst>
                  <a:ext uri="{FF2B5EF4-FFF2-40B4-BE49-F238E27FC236}">
                    <a16:creationId xmlns:a16="http://schemas.microsoft.com/office/drawing/2014/main" id="{4EBCD1E8-2068-44CA-B880-B48B1304B2E6}"/>
                  </a:ext>
                </a:extLst>
              </p:cNvPr>
              <p:cNvSpPr>
                <a:spLocks/>
              </p:cNvSpPr>
              <p:nvPr/>
            </p:nvSpPr>
            <p:spPr bwMode="auto">
              <a:xfrm>
                <a:off x="2838" y="1357"/>
                <a:ext cx="158" cy="284"/>
              </a:xfrm>
              <a:custGeom>
                <a:avLst/>
                <a:gdLst>
                  <a:gd name="T0" fmla="*/ 149 w 158"/>
                  <a:gd name="T1" fmla="*/ 284 h 284"/>
                  <a:gd name="T2" fmla="*/ 0 w 158"/>
                  <a:gd name="T3" fmla="*/ 5 h 284"/>
                  <a:gd name="T4" fmla="*/ 9 w 158"/>
                  <a:gd name="T5" fmla="*/ 0 h 284"/>
                  <a:gd name="T6" fmla="*/ 158 w 158"/>
                  <a:gd name="T7" fmla="*/ 277 h 284"/>
                  <a:gd name="T8" fmla="*/ 149 w 158"/>
                  <a:gd name="T9" fmla="*/ 284 h 284"/>
                </a:gdLst>
                <a:ahLst/>
                <a:cxnLst>
                  <a:cxn ang="0">
                    <a:pos x="T0" y="T1"/>
                  </a:cxn>
                  <a:cxn ang="0">
                    <a:pos x="T2" y="T3"/>
                  </a:cxn>
                  <a:cxn ang="0">
                    <a:pos x="T4" y="T5"/>
                  </a:cxn>
                  <a:cxn ang="0">
                    <a:pos x="T6" y="T7"/>
                  </a:cxn>
                  <a:cxn ang="0">
                    <a:pos x="T8" y="T9"/>
                  </a:cxn>
                </a:cxnLst>
                <a:rect l="0" t="0" r="r" b="b"/>
                <a:pathLst>
                  <a:path w="158" h="284">
                    <a:moveTo>
                      <a:pt x="149" y="284"/>
                    </a:moveTo>
                    <a:lnTo>
                      <a:pt x="0" y="5"/>
                    </a:lnTo>
                    <a:lnTo>
                      <a:pt x="9" y="0"/>
                    </a:lnTo>
                    <a:lnTo>
                      <a:pt x="158" y="277"/>
                    </a:lnTo>
                    <a:lnTo>
                      <a:pt x="149" y="28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2" name="Freeform 118">
                <a:extLst>
                  <a:ext uri="{FF2B5EF4-FFF2-40B4-BE49-F238E27FC236}">
                    <a16:creationId xmlns:a16="http://schemas.microsoft.com/office/drawing/2014/main" id="{6B93F185-EFE2-40A4-A401-D14B9C18662D}"/>
                  </a:ext>
                </a:extLst>
              </p:cNvPr>
              <p:cNvSpPr>
                <a:spLocks/>
              </p:cNvSpPr>
              <p:nvPr/>
            </p:nvSpPr>
            <p:spPr bwMode="auto">
              <a:xfrm>
                <a:off x="2987" y="1390"/>
                <a:ext cx="109" cy="246"/>
              </a:xfrm>
              <a:custGeom>
                <a:avLst/>
                <a:gdLst>
                  <a:gd name="T0" fmla="*/ 9 w 109"/>
                  <a:gd name="T1" fmla="*/ 246 h 246"/>
                  <a:gd name="T2" fmla="*/ 0 w 109"/>
                  <a:gd name="T3" fmla="*/ 241 h 246"/>
                  <a:gd name="T4" fmla="*/ 99 w 109"/>
                  <a:gd name="T5" fmla="*/ 0 h 246"/>
                  <a:gd name="T6" fmla="*/ 109 w 109"/>
                  <a:gd name="T7" fmla="*/ 5 h 246"/>
                  <a:gd name="T8" fmla="*/ 9 w 109"/>
                  <a:gd name="T9" fmla="*/ 246 h 246"/>
                </a:gdLst>
                <a:ahLst/>
                <a:cxnLst>
                  <a:cxn ang="0">
                    <a:pos x="T0" y="T1"/>
                  </a:cxn>
                  <a:cxn ang="0">
                    <a:pos x="T2" y="T3"/>
                  </a:cxn>
                  <a:cxn ang="0">
                    <a:pos x="T4" y="T5"/>
                  </a:cxn>
                  <a:cxn ang="0">
                    <a:pos x="T6" y="T7"/>
                  </a:cxn>
                  <a:cxn ang="0">
                    <a:pos x="T8" y="T9"/>
                  </a:cxn>
                </a:cxnLst>
                <a:rect l="0" t="0" r="r" b="b"/>
                <a:pathLst>
                  <a:path w="109" h="246">
                    <a:moveTo>
                      <a:pt x="9" y="246"/>
                    </a:moveTo>
                    <a:lnTo>
                      <a:pt x="0" y="241"/>
                    </a:lnTo>
                    <a:lnTo>
                      <a:pt x="99" y="0"/>
                    </a:lnTo>
                    <a:lnTo>
                      <a:pt x="109" y="5"/>
                    </a:lnTo>
                    <a:lnTo>
                      <a:pt x="9" y="24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3" name="Freeform 119">
                <a:extLst>
                  <a:ext uri="{FF2B5EF4-FFF2-40B4-BE49-F238E27FC236}">
                    <a16:creationId xmlns:a16="http://schemas.microsoft.com/office/drawing/2014/main" id="{B9387BD8-FE8A-45D1-94B8-DD143A0703E6}"/>
                  </a:ext>
                </a:extLst>
              </p:cNvPr>
              <p:cNvSpPr>
                <a:spLocks/>
              </p:cNvSpPr>
              <p:nvPr/>
            </p:nvSpPr>
            <p:spPr bwMode="auto">
              <a:xfrm>
                <a:off x="2850" y="1634"/>
                <a:ext cx="142" cy="196"/>
              </a:xfrm>
              <a:custGeom>
                <a:avLst/>
                <a:gdLst>
                  <a:gd name="T0" fmla="*/ 9 w 142"/>
                  <a:gd name="T1" fmla="*/ 196 h 196"/>
                  <a:gd name="T2" fmla="*/ 0 w 142"/>
                  <a:gd name="T3" fmla="*/ 189 h 196"/>
                  <a:gd name="T4" fmla="*/ 132 w 142"/>
                  <a:gd name="T5" fmla="*/ 0 h 196"/>
                  <a:gd name="T6" fmla="*/ 142 w 142"/>
                  <a:gd name="T7" fmla="*/ 7 h 196"/>
                  <a:gd name="T8" fmla="*/ 9 w 142"/>
                  <a:gd name="T9" fmla="*/ 196 h 196"/>
                </a:gdLst>
                <a:ahLst/>
                <a:cxnLst>
                  <a:cxn ang="0">
                    <a:pos x="T0" y="T1"/>
                  </a:cxn>
                  <a:cxn ang="0">
                    <a:pos x="T2" y="T3"/>
                  </a:cxn>
                  <a:cxn ang="0">
                    <a:pos x="T4" y="T5"/>
                  </a:cxn>
                  <a:cxn ang="0">
                    <a:pos x="T6" y="T7"/>
                  </a:cxn>
                  <a:cxn ang="0">
                    <a:pos x="T8" y="T9"/>
                  </a:cxn>
                </a:cxnLst>
                <a:rect l="0" t="0" r="r" b="b"/>
                <a:pathLst>
                  <a:path w="142" h="196">
                    <a:moveTo>
                      <a:pt x="9" y="196"/>
                    </a:moveTo>
                    <a:lnTo>
                      <a:pt x="0" y="189"/>
                    </a:lnTo>
                    <a:lnTo>
                      <a:pt x="132" y="0"/>
                    </a:lnTo>
                    <a:lnTo>
                      <a:pt x="142" y="7"/>
                    </a:lnTo>
                    <a:lnTo>
                      <a:pt x="9" y="19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4" name="Freeform 120">
                <a:extLst>
                  <a:ext uri="{FF2B5EF4-FFF2-40B4-BE49-F238E27FC236}">
                    <a16:creationId xmlns:a16="http://schemas.microsoft.com/office/drawing/2014/main" id="{6282C2EE-04F2-4B2F-BE39-1E92ADD64D5F}"/>
                  </a:ext>
                </a:extLst>
              </p:cNvPr>
              <p:cNvSpPr>
                <a:spLocks/>
              </p:cNvSpPr>
              <p:nvPr/>
            </p:nvSpPr>
            <p:spPr bwMode="auto">
              <a:xfrm>
                <a:off x="2850" y="1837"/>
                <a:ext cx="175" cy="205"/>
              </a:xfrm>
              <a:custGeom>
                <a:avLst/>
                <a:gdLst>
                  <a:gd name="T0" fmla="*/ 165 w 175"/>
                  <a:gd name="T1" fmla="*/ 205 h 205"/>
                  <a:gd name="T2" fmla="*/ 0 w 175"/>
                  <a:gd name="T3" fmla="*/ 7 h 205"/>
                  <a:gd name="T4" fmla="*/ 7 w 175"/>
                  <a:gd name="T5" fmla="*/ 0 h 205"/>
                  <a:gd name="T6" fmla="*/ 175 w 175"/>
                  <a:gd name="T7" fmla="*/ 198 h 205"/>
                  <a:gd name="T8" fmla="*/ 165 w 175"/>
                  <a:gd name="T9" fmla="*/ 205 h 205"/>
                </a:gdLst>
                <a:ahLst/>
                <a:cxnLst>
                  <a:cxn ang="0">
                    <a:pos x="T0" y="T1"/>
                  </a:cxn>
                  <a:cxn ang="0">
                    <a:pos x="T2" y="T3"/>
                  </a:cxn>
                  <a:cxn ang="0">
                    <a:pos x="T4" y="T5"/>
                  </a:cxn>
                  <a:cxn ang="0">
                    <a:pos x="T6" y="T7"/>
                  </a:cxn>
                  <a:cxn ang="0">
                    <a:pos x="T8" y="T9"/>
                  </a:cxn>
                </a:cxnLst>
                <a:rect l="0" t="0" r="r" b="b"/>
                <a:pathLst>
                  <a:path w="175" h="205">
                    <a:moveTo>
                      <a:pt x="165" y="205"/>
                    </a:moveTo>
                    <a:lnTo>
                      <a:pt x="0" y="7"/>
                    </a:lnTo>
                    <a:lnTo>
                      <a:pt x="7" y="0"/>
                    </a:lnTo>
                    <a:lnTo>
                      <a:pt x="175" y="198"/>
                    </a:lnTo>
                    <a:lnTo>
                      <a:pt x="165" y="20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5" name="Freeform 121">
                <a:extLst>
                  <a:ext uri="{FF2B5EF4-FFF2-40B4-BE49-F238E27FC236}">
                    <a16:creationId xmlns:a16="http://schemas.microsoft.com/office/drawing/2014/main" id="{A5347BA3-D04A-4208-A3A0-4C6233818BF6}"/>
                  </a:ext>
                </a:extLst>
              </p:cNvPr>
              <p:cNvSpPr>
                <a:spLocks/>
              </p:cNvSpPr>
              <p:nvPr/>
            </p:nvSpPr>
            <p:spPr bwMode="auto">
              <a:xfrm>
                <a:off x="2616" y="1523"/>
                <a:ext cx="241" cy="321"/>
              </a:xfrm>
              <a:custGeom>
                <a:avLst/>
                <a:gdLst>
                  <a:gd name="T0" fmla="*/ 234 w 241"/>
                  <a:gd name="T1" fmla="*/ 321 h 321"/>
                  <a:gd name="T2" fmla="*/ 0 w 241"/>
                  <a:gd name="T3" fmla="*/ 7 h 321"/>
                  <a:gd name="T4" fmla="*/ 9 w 241"/>
                  <a:gd name="T5" fmla="*/ 0 h 321"/>
                  <a:gd name="T6" fmla="*/ 241 w 241"/>
                  <a:gd name="T7" fmla="*/ 316 h 321"/>
                  <a:gd name="T8" fmla="*/ 234 w 241"/>
                  <a:gd name="T9" fmla="*/ 321 h 321"/>
                </a:gdLst>
                <a:ahLst/>
                <a:cxnLst>
                  <a:cxn ang="0">
                    <a:pos x="T0" y="T1"/>
                  </a:cxn>
                  <a:cxn ang="0">
                    <a:pos x="T2" y="T3"/>
                  </a:cxn>
                  <a:cxn ang="0">
                    <a:pos x="T4" y="T5"/>
                  </a:cxn>
                  <a:cxn ang="0">
                    <a:pos x="T6" y="T7"/>
                  </a:cxn>
                  <a:cxn ang="0">
                    <a:pos x="T8" y="T9"/>
                  </a:cxn>
                </a:cxnLst>
                <a:rect l="0" t="0" r="r" b="b"/>
                <a:pathLst>
                  <a:path w="241" h="321">
                    <a:moveTo>
                      <a:pt x="234" y="321"/>
                    </a:moveTo>
                    <a:lnTo>
                      <a:pt x="0" y="7"/>
                    </a:lnTo>
                    <a:lnTo>
                      <a:pt x="9" y="0"/>
                    </a:lnTo>
                    <a:lnTo>
                      <a:pt x="241" y="316"/>
                    </a:lnTo>
                    <a:lnTo>
                      <a:pt x="234" y="32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26" name="Oval 122">
                <a:extLst>
                  <a:ext uri="{FF2B5EF4-FFF2-40B4-BE49-F238E27FC236}">
                    <a16:creationId xmlns:a16="http://schemas.microsoft.com/office/drawing/2014/main" id="{3E7ECE20-49B2-4A10-A999-87A0BD7F4874}"/>
                  </a:ext>
                </a:extLst>
              </p:cNvPr>
              <p:cNvSpPr>
                <a:spLocks noChangeArrowheads="1"/>
              </p:cNvSpPr>
              <p:nvPr/>
            </p:nvSpPr>
            <p:spPr bwMode="auto">
              <a:xfrm>
                <a:off x="2786" y="1291"/>
                <a:ext cx="111" cy="11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7" name="Oval 123">
                <a:extLst>
                  <a:ext uri="{FF2B5EF4-FFF2-40B4-BE49-F238E27FC236}">
                    <a16:creationId xmlns:a16="http://schemas.microsoft.com/office/drawing/2014/main" id="{E577B343-E7D9-4F4D-8B41-64E06A31A83B}"/>
                  </a:ext>
                </a:extLst>
              </p:cNvPr>
              <p:cNvSpPr>
                <a:spLocks noChangeArrowheads="1"/>
              </p:cNvSpPr>
              <p:nvPr/>
            </p:nvSpPr>
            <p:spPr bwMode="auto">
              <a:xfrm>
                <a:off x="2306" y="1591"/>
                <a:ext cx="111" cy="114"/>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8" name="Oval 124">
                <a:extLst>
                  <a:ext uri="{FF2B5EF4-FFF2-40B4-BE49-F238E27FC236}">
                    <a16:creationId xmlns:a16="http://schemas.microsoft.com/office/drawing/2014/main" id="{535AF52B-A36A-4BF9-933F-391ACA6BE08A}"/>
                  </a:ext>
                </a:extLst>
              </p:cNvPr>
              <p:cNvSpPr>
                <a:spLocks noChangeArrowheads="1"/>
              </p:cNvSpPr>
              <p:nvPr/>
            </p:nvSpPr>
            <p:spPr bwMode="auto">
              <a:xfrm>
                <a:off x="2798" y="2137"/>
                <a:ext cx="111" cy="11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9" name="Oval 125">
                <a:extLst>
                  <a:ext uri="{FF2B5EF4-FFF2-40B4-BE49-F238E27FC236}">
                    <a16:creationId xmlns:a16="http://schemas.microsoft.com/office/drawing/2014/main" id="{CEFAB44D-1CA6-431E-A2E0-5ED03AC2D165}"/>
                  </a:ext>
                </a:extLst>
              </p:cNvPr>
              <p:cNvSpPr>
                <a:spLocks noChangeArrowheads="1"/>
              </p:cNvSpPr>
              <p:nvPr/>
            </p:nvSpPr>
            <p:spPr bwMode="auto">
              <a:xfrm>
                <a:off x="2798" y="1579"/>
                <a:ext cx="111" cy="111"/>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1" name="Oval 127">
                <a:extLst>
                  <a:ext uri="{FF2B5EF4-FFF2-40B4-BE49-F238E27FC236}">
                    <a16:creationId xmlns:a16="http://schemas.microsoft.com/office/drawing/2014/main" id="{8DE1FAFE-FEBF-433C-99D5-0C13F6F61912}"/>
                  </a:ext>
                </a:extLst>
              </p:cNvPr>
              <p:cNvSpPr>
                <a:spLocks noChangeArrowheads="1"/>
              </p:cNvSpPr>
              <p:nvPr/>
            </p:nvSpPr>
            <p:spPr bwMode="auto">
              <a:xfrm>
                <a:off x="3341" y="1421"/>
                <a:ext cx="114" cy="111"/>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2" name="Oval 128">
                <a:extLst>
                  <a:ext uri="{FF2B5EF4-FFF2-40B4-BE49-F238E27FC236}">
                    <a16:creationId xmlns:a16="http://schemas.microsoft.com/office/drawing/2014/main" id="{A9B89D24-0B8C-4DE6-9FC2-65535B848B4F}"/>
                  </a:ext>
                </a:extLst>
              </p:cNvPr>
              <p:cNvSpPr>
                <a:spLocks noChangeArrowheads="1"/>
              </p:cNvSpPr>
              <p:nvPr/>
            </p:nvSpPr>
            <p:spPr bwMode="auto">
              <a:xfrm>
                <a:off x="2524" y="835"/>
                <a:ext cx="111" cy="11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3" name="Oval 129">
                <a:extLst>
                  <a:ext uri="{FF2B5EF4-FFF2-40B4-BE49-F238E27FC236}">
                    <a16:creationId xmlns:a16="http://schemas.microsoft.com/office/drawing/2014/main" id="{EA7C4AB4-725E-4E15-B233-B9F573FC23D0}"/>
                  </a:ext>
                </a:extLst>
              </p:cNvPr>
              <p:cNvSpPr>
                <a:spLocks noChangeArrowheads="1"/>
              </p:cNvSpPr>
              <p:nvPr/>
            </p:nvSpPr>
            <p:spPr bwMode="auto">
              <a:xfrm>
                <a:off x="2521" y="1227"/>
                <a:ext cx="81" cy="81"/>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4" name="Oval 130">
                <a:extLst>
                  <a:ext uri="{FF2B5EF4-FFF2-40B4-BE49-F238E27FC236}">
                    <a16:creationId xmlns:a16="http://schemas.microsoft.com/office/drawing/2014/main" id="{B5AA1065-AEAF-4E2F-9822-989177414C44}"/>
                  </a:ext>
                </a:extLst>
              </p:cNvPr>
              <p:cNvSpPr>
                <a:spLocks noChangeArrowheads="1"/>
              </p:cNvSpPr>
              <p:nvPr/>
            </p:nvSpPr>
            <p:spPr bwMode="auto">
              <a:xfrm>
                <a:off x="2250" y="1249"/>
                <a:ext cx="80" cy="80"/>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5" name="Oval 131">
                <a:extLst>
                  <a:ext uri="{FF2B5EF4-FFF2-40B4-BE49-F238E27FC236}">
                    <a16:creationId xmlns:a16="http://schemas.microsoft.com/office/drawing/2014/main" id="{5933CC4B-43BC-488A-BB79-C0A0FE2AD6EB}"/>
                  </a:ext>
                </a:extLst>
              </p:cNvPr>
              <p:cNvSpPr>
                <a:spLocks noChangeArrowheads="1"/>
              </p:cNvSpPr>
              <p:nvPr/>
            </p:nvSpPr>
            <p:spPr bwMode="auto">
              <a:xfrm>
                <a:off x="2351" y="1001"/>
                <a:ext cx="81" cy="80"/>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6" name="Oval 132">
                <a:extLst>
                  <a:ext uri="{FF2B5EF4-FFF2-40B4-BE49-F238E27FC236}">
                    <a16:creationId xmlns:a16="http://schemas.microsoft.com/office/drawing/2014/main" id="{D63975CD-02DA-41EE-81BC-948AB05DBDC6}"/>
                  </a:ext>
                </a:extLst>
              </p:cNvPr>
              <p:cNvSpPr>
                <a:spLocks noChangeArrowheads="1"/>
              </p:cNvSpPr>
              <p:nvPr/>
            </p:nvSpPr>
            <p:spPr bwMode="auto">
              <a:xfrm>
                <a:off x="2942" y="1069"/>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7" name="Oval 133">
                <a:extLst>
                  <a:ext uri="{FF2B5EF4-FFF2-40B4-BE49-F238E27FC236}">
                    <a16:creationId xmlns:a16="http://schemas.microsoft.com/office/drawing/2014/main" id="{163FCEC1-9C02-4FB7-801B-CB72E780CDF5}"/>
                  </a:ext>
                </a:extLst>
              </p:cNvPr>
              <p:cNvSpPr>
                <a:spLocks noChangeArrowheads="1"/>
              </p:cNvSpPr>
              <p:nvPr/>
            </p:nvSpPr>
            <p:spPr bwMode="auto">
              <a:xfrm>
                <a:off x="3346" y="1109"/>
                <a:ext cx="80" cy="81"/>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8" name="Oval 134">
                <a:extLst>
                  <a:ext uri="{FF2B5EF4-FFF2-40B4-BE49-F238E27FC236}">
                    <a16:creationId xmlns:a16="http://schemas.microsoft.com/office/drawing/2014/main" id="{1D949755-D7D7-40A8-B2C8-77E94F04D41F}"/>
                  </a:ext>
                </a:extLst>
              </p:cNvPr>
              <p:cNvSpPr>
                <a:spLocks noChangeArrowheads="1"/>
              </p:cNvSpPr>
              <p:nvPr/>
            </p:nvSpPr>
            <p:spPr bwMode="auto">
              <a:xfrm>
                <a:off x="3110" y="1558"/>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39" name="Oval 135">
                <a:extLst>
                  <a:ext uri="{FF2B5EF4-FFF2-40B4-BE49-F238E27FC236}">
                    <a16:creationId xmlns:a16="http://schemas.microsoft.com/office/drawing/2014/main" id="{A7C737B7-9A28-4D81-B783-0417C85527B9}"/>
                  </a:ext>
                </a:extLst>
              </p:cNvPr>
              <p:cNvSpPr>
                <a:spLocks noChangeArrowheads="1"/>
              </p:cNvSpPr>
              <p:nvPr/>
            </p:nvSpPr>
            <p:spPr bwMode="auto">
              <a:xfrm>
                <a:off x="3204" y="1225"/>
                <a:ext cx="78" cy="78"/>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0" name="Oval 136">
                <a:extLst>
                  <a:ext uri="{FF2B5EF4-FFF2-40B4-BE49-F238E27FC236}">
                    <a16:creationId xmlns:a16="http://schemas.microsoft.com/office/drawing/2014/main" id="{12E738F7-79E6-4129-875A-E573F00D2574}"/>
                  </a:ext>
                </a:extLst>
              </p:cNvPr>
              <p:cNvSpPr>
                <a:spLocks noChangeArrowheads="1"/>
              </p:cNvSpPr>
              <p:nvPr/>
            </p:nvSpPr>
            <p:spPr bwMode="auto">
              <a:xfrm>
                <a:off x="2491" y="1962"/>
                <a:ext cx="80" cy="80"/>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1" name="Oval 137">
                <a:extLst>
                  <a:ext uri="{FF2B5EF4-FFF2-40B4-BE49-F238E27FC236}">
                    <a16:creationId xmlns:a16="http://schemas.microsoft.com/office/drawing/2014/main" id="{D12C4158-C195-408D-A8A4-BACA63AEE9DB}"/>
                  </a:ext>
                </a:extLst>
              </p:cNvPr>
              <p:cNvSpPr>
                <a:spLocks noChangeArrowheads="1"/>
              </p:cNvSpPr>
              <p:nvPr/>
            </p:nvSpPr>
            <p:spPr bwMode="auto">
              <a:xfrm>
                <a:off x="3136" y="1901"/>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2" name="Oval 138">
                <a:extLst>
                  <a:ext uri="{FF2B5EF4-FFF2-40B4-BE49-F238E27FC236}">
                    <a16:creationId xmlns:a16="http://schemas.microsoft.com/office/drawing/2014/main" id="{29B2EE30-01FA-4ADD-BF6A-54184F8DBBF7}"/>
                  </a:ext>
                </a:extLst>
              </p:cNvPr>
              <p:cNvSpPr>
                <a:spLocks noChangeArrowheads="1"/>
              </p:cNvSpPr>
              <p:nvPr/>
            </p:nvSpPr>
            <p:spPr bwMode="auto">
              <a:xfrm>
                <a:off x="2746" y="1102"/>
                <a:ext cx="57" cy="59"/>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3" name="Oval 139">
                <a:extLst>
                  <a:ext uri="{FF2B5EF4-FFF2-40B4-BE49-F238E27FC236}">
                    <a16:creationId xmlns:a16="http://schemas.microsoft.com/office/drawing/2014/main" id="{DED53F58-0B7C-41F2-B47C-C94EA2066698}"/>
                  </a:ext>
                </a:extLst>
              </p:cNvPr>
              <p:cNvSpPr>
                <a:spLocks noChangeArrowheads="1"/>
              </p:cNvSpPr>
              <p:nvPr/>
            </p:nvSpPr>
            <p:spPr bwMode="auto">
              <a:xfrm>
                <a:off x="2422" y="1395"/>
                <a:ext cx="57" cy="59"/>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4" name="Oval 140">
                <a:extLst>
                  <a:ext uri="{FF2B5EF4-FFF2-40B4-BE49-F238E27FC236}">
                    <a16:creationId xmlns:a16="http://schemas.microsoft.com/office/drawing/2014/main" id="{65B19448-80F7-4BBC-BBB0-279CC6C9C27F}"/>
                  </a:ext>
                </a:extLst>
              </p:cNvPr>
              <p:cNvSpPr>
                <a:spLocks noChangeArrowheads="1"/>
              </p:cNvSpPr>
              <p:nvPr/>
            </p:nvSpPr>
            <p:spPr bwMode="auto">
              <a:xfrm>
                <a:off x="2573" y="1357"/>
                <a:ext cx="57" cy="59"/>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5" name="Oval 141">
                <a:extLst>
                  <a:ext uri="{FF2B5EF4-FFF2-40B4-BE49-F238E27FC236}">
                    <a16:creationId xmlns:a16="http://schemas.microsoft.com/office/drawing/2014/main" id="{560CCAEB-5B06-4FD9-A2AB-BF1107BEB002}"/>
                  </a:ext>
                </a:extLst>
              </p:cNvPr>
              <p:cNvSpPr>
                <a:spLocks noChangeArrowheads="1"/>
              </p:cNvSpPr>
              <p:nvPr/>
            </p:nvSpPr>
            <p:spPr bwMode="auto">
              <a:xfrm>
                <a:off x="3065" y="1362"/>
                <a:ext cx="59" cy="57"/>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6" name="Oval 142">
                <a:extLst>
                  <a:ext uri="{FF2B5EF4-FFF2-40B4-BE49-F238E27FC236}">
                    <a16:creationId xmlns:a16="http://schemas.microsoft.com/office/drawing/2014/main" id="{7E6E41D3-349B-4CAB-B403-58FCED6775BB}"/>
                  </a:ext>
                </a:extLst>
              </p:cNvPr>
              <p:cNvSpPr>
                <a:spLocks noChangeArrowheads="1"/>
              </p:cNvSpPr>
              <p:nvPr/>
            </p:nvSpPr>
            <p:spPr bwMode="auto">
              <a:xfrm>
                <a:off x="2968" y="1610"/>
                <a:ext cx="57" cy="57"/>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7" name="Oval 143">
                <a:extLst>
                  <a:ext uri="{FF2B5EF4-FFF2-40B4-BE49-F238E27FC236}">
                    <a16:creationId xmlns:a16="http://schemas.microsoft.com/office/drawing/2014/main" id="{07910CD2-0FBA-47E1-8BF2-E34E3391C64C}"/>
                  </a:ext>
                </a:extLst>
              </p:cNvPr>
              <p:cNvSpPr>
                <a:spLocks noChangeArrowheads="1"/>
              </p:cNvSpPr>
              <p:nvPr/>
            </p:nvSpPr>
            <p:spPr bwMode="auto">
              <a:xfrm>
                <a:off x="2873" y="790"/>
                <a:ext cx="57" cy="59"/>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8" name="Oval 144">
                <a:extLst>
                  <a:ext uri="{FF2B5EF4-FFF2-40B4-BE49-F238E27FC236}">
                    <a16:creationId xmlns:a16="http://schemas.microsoft.com/office/drawing/2014/main" id="{C242C12A-D5F3-492F-9B16-221341EC27E3}"/>
                  </a:ext>
                </a:extLst>
              </p:cNvPr>
              <p:cNvSpPr>
                <a:spLocks noChangeArrowheads="1"/>
              </p:cNvSpPr>
              <p:nvPr/>
            </p:nvSpPr>
            <p:spPr bwMode="auto">
              <a:xfrm>
                <a:off x="3178" y="923"/>
                <a:ext cx="57" cy="56"/>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49" name="Oval 145">
                <a:extLst>
                  <a:ext uri="{FF2B5EF4-FFF2-40B4-BE49-F238E27FC236}">
                    <a16:creationId xmlns:a16="http://schemas.microsoft.com/office/drawing/2014/main" id="{A106A5B1-5FF8-4C5D-B911-8E3567FC1974}"/>
                  </a:ext>
                </a:extLst>
              </p:cNvPr>
              <p:cNvSpPr>
                <a:spLocks noChangeArrowheads="1"/>
              </p:cNvSpPr>
              <p:nvPr/>
            </p:nvSpPr>
            <p:spPr bwMode="auto">
              <a:xfrm>
                <a:off x="3254" y="1707"/>
                <a:ext cx="57" cy="59"/>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0" name="Oval 146">
                <a:extLst>
                  <a:ext uri="{FF2B5EF4-FFF2-40B4-BE49-F238E27FC236}">
                    <a16:creationId xmlns:a16="http://schemas.microsoft.com/office/drawing/2014/main" id="{322ECE61-C6EA-4BC1-8988-F4806EC5DE84}"/>
                  </a:ext>
                </a:extLst>
              </p:cNvPr>
              <p:cNvSpPr>
                <a:spLocks noChangeArrowheads="1"/>
              </p:cNvSpPr>
              <p:nvPr/>
            </p:nvSpPr>
            <p:spPr bwMode="auto">
              <a:xfrm>
                <a:off x="3119" y="2139"/>
                <a:ext cx="57" cy="59"/>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1" name="Oval 147">
                <a:extLst>
                  <a:ext uri="{FF2B5EF4-FFF2-40B4-BE49-F238E27FC236}">
                    <a16:creationId xmlns:a16="http://schemas.microsoft.com/office/drawing/2014/main" id="{ED1306CF-74A2-4450-AE41-EC2DCE4C3174}"/>
                  </a:ext>
                </a:extLst>
              </p:cNvPr>
              <p:cNvSpPr>
                <a:spLocks noChangeArrowheads="1"/>
              </p:cNvSpPr>
              <p:nvPr/>
            </p:nvSpPr>
            <p:spPr bwMode="auto">
              <a:xfrm>
                <a:off x="2994" y="2170"/>
                <a:ext cx="57" cy="59"/>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2" name="Oval 148">
                <a:extLst>
                  <a:ext uri="{FF2B5EF4-FFF2-40B4-BE49-F238E27FC236}">
                    <a16:creationId xmlns:a16="http://schemas.microsoft.com/office/drawing/2014/main" id="{900B352F-8C82-45D7-A805-C2843FB9AFA3}"/>
                  </a:ext>
                </a:extLst>
              </p:cNvPr>
              <p:cNvSpPr>
                <a:spLocks noChangeArrowheads="1"/>
              </p:cNvSpPr>
              <p:nvPr/>
            </p:nvSpPr>
            <p:spPr bwMode="auto">
              <a:xfrm>
                <a:off x="2557" y="2172"/>
                <a:ext cx="56" cy="59"/>
              </a:xfrm>
              <a:prstGeom prst="ellipse">
                <a:avLst/>
              </a:prstGeom>
              <a:gradFill>
                <a:gsLst>
                  <a:gs pos="0">
                    <a:srgbClr val="F05F55"/>
                  </a:gs>
                  <a:gs pos="100000">
                    <a:srgbClr val="D7190F"/>
                  </a:gs>
                </a:gsLst>
                <a:lin ang="54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3" name="Oval 149">
                <a:extLst>
                  <a:ext uri="{FF2B5EF4-FFF2-40B4-BE49-F238E27FC236}">
                    <a16:creationId xmlns:a16="http://schemas.microsoft.com/office/drawing/2014/main" id="{2EEAA5EB-66DA-4BCE-B4CF-35361678B9F0}"/>
                  </a:ext>
                </a:extLst>
              </p:cNvPr>
              <p:cNvSpPr>
                <a:spLocks noChangeArrowheads="1"/>
              </p:cNvSpPr>
              <p:nvPr/>
            </p:nvSpPr>
            <p:spPr bwMode="auto">
              <a:xfrm>
                <a:off x="2618" y="1735"/>
                <a:ext cx="81" cy="81"/>
              </a:xfrm>
              <a:prstGeom prst="ellipse">
                <a:avLst/>
              </a:prstGeom>
              <a:gradFill>
                <a:gsLst>
                  <a:gs pos="100000">
                    <a:srgbClr val="EC880E"/>
                  </a:gs>
                  <a:gs pos="0">
                    <a:srgbClr val="FFC000"/>
                  </a:gs>
                </a:gsLst>
                <a:lin ang="72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4" name="Oval 150">
                <a:extLst>
                  <a:ext uri="{FF2B5EF4-FFF2-40B4-BE49-F238E27FC236}">
                    <a16:creationId xmlns:a16="http://schemas.microsoft.com/office/drawing/2014/main" id="{E2BCA78D-C7C7-4F4B-B574-BA8B8AD99322}"/>
                  </a:ext>
                </a:extLst>
              </p:cNvPr>
              <p:cNvSpPr>
                <a:spLocks noChangeArrowheads="1"/>
              </p:cNvSpPr>
              <p:nvPr/>
            </p:nvSpPr>
            <p:spPr bwMode="auto">
              <a:xfrm>
                <a:off x="2989" y="1809"/>
                <a:ext cx="81" cy="80"/>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5" name="Oval 151">
                <a:extLst>
                  <a:ext uri="{FF2B5EF4-FFF2-40B4-BE49-F238E27FC236}">
                    <a16:creationId xmlns:a16="http://schemas.microsoft.com/office/drawing/2014/main" id="{A1B48F04-81DB-4A32-BD29-400D12F258E7}"/>
                  </a:ext>
                </a:extLst>
              </p:cNvPr>
              <p:cNvSpPr>
                <a:spLocks noChangeArrowheads="1"/>
              </p:cNvSpPr>
              <p:nvPr/>
            </p:nvSpPr>
            <p:spPr bwMode="auto">
              <a:xfrm>
                <a:off x="2994" y="2009"/>
                <a:ext cx="80" cy="81"/>
              </a:xfrm>
              <a:prstGeom prst="ellipse">
                <a:avLst/>
              </a:prstGeom>
              <a:gradFill>
                <a:gsLst>
                  <a:gs pos="0">
                    <a:srgbClr val="76B531"/>
                  </a:gs>
                  <a:gs pos="100000">
                    <a:srgbClr val="5B960C"/>
                  </a:gs>
                </a:gsLst>
                <a:lin ang="9000000" scaled="0"/>
              </a:gradFill>
              <a:ln>
                <a:noFill/>
              </a:ln>
              <a:effectLst/>
              <a:scene3d>
                <a:camera prst="orthographicFront"/>
                <a:lightRig rig="threePt" dir="t"/>
              </a:scene3d>
              <a:sp3d>
                <a:bevelT w="254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6" name="Oval 152">
                <a:extLst>
                  <a:ext uri="{FF2B5EF4-FFF2-40B4-BE49-F238E27FC236}">
                    <a16:creationId xmlns:a16="http://schemas.microsoft.com/office/drawing/2014/main" id="{8C8ADD12-D233-4308-8935-7B3A627DF9D7}"/>
                  </a:ext>
                </a:extLst>
              </p:cNvPr>
              <p:cNvSpPr>
                <a:spLocks noChangeArrowheads="1"/>
              </p:cNvSpPr>
              <p:nvPr/>
            </p:nvSpPr>
            <p:spPr bwMode="auto">
              <a:xfrm>
                <a:off x="2694" y="1991"/>
                <a:ext cx="80" cy="80"/>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7" name="Oval 153">
                <a:extLst>
                  <a:ext uri="{FF2B5EF4-FFF2-40B4-BE49-F238E27FC236}">
                    <a16:creationId xmlns:a16="http://schemas.microsoft.com/office/drawing/2014/main" id="{4F19BC03-F8D1-4059-8A48-5D88B7206FEF}"/>
                  </a:ext>
                </a:extLst>
              </p:cNvPr>
              <p:cNvSpPr>
                <a:spLocks noChangeArrowheads="1"/>
              </p:cNvSpPr>
              <p:nvPr/>
            </p:nvSpPr>
            <p:spPr bwMode="auto">
              <a:xfrm>
                <a:off x="2583" y="1483"/>
                <a:ext cx="80" cy="80"/>
              </a:xfrm>
              <a:prstGeom prst="ellipse">
                <a:avLst/>
              </a:prstGeom>
              <a:gradFill>
                <a:gsLst>
                  <a:gs pos="0">
                    <a:srgbClr val="56C7CA"/>
                  </a:gs>
                  <a:gs pos="100000">
                    <a:srgbClr val="11817E"/>
                  </a:gs>
                </a:gsLst>
                <a:lin ang="7200000" scaled="0"/>
              </a:gradFill>
              <a:ln>
                <a:noFill/>
              </a:ln>
              <a:effectLst/>
              <a:scene3d>
                <a:camera prst="orthographicFront"/>
                <a:lightRig rig="threePt" dir="t"/>
              </a:scene3d>
              <a:sp3d>
                <a:bevelT w="38100" h="12700"/>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58" name="Freeform 154">
                <a:extLst>
                  <a:ext uri="{FF2B5EF4-FFF2-40B4-BE49-F238E27FC236}">
                    <a16:creationId xmlns:a16="http://schemas.microsoft.com/office/drawing/2014/main" id="{56DC6A40-0BE5-42F6-A90C-12C0DBB774B5}"/>
                  </a:ext>
                </a:extLst>
              </p:cNvPr>
              <p:cNvSpPr>
                <a:spLocks/>
              </p:cNvSpPr>
              <p:nvPr/>
            </p:nvSpPr>
            <p:spPr bwMode="auto">
              <a:xfrm>
                <a:off x="2810" y="1787"/>
                <a:ext cx="87" cy="90"/>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86" name="Oval 125">
                <a:extLst>
                  <a:ext uri="{FF2B5EF4-FFF2-40B4-BE49-F238E27FC236}">
                    <a16:creationId xmlns:a16="http://schemas.microsoft.com/office/drawing/2014/main" id="{5994B21C-01F6-4E7F-8F08-4AB25BE639FF}"/>
                  </a:ext>
                </a:extLst>
              </p:cNvPr>
              <p:cNvSpPr>
                <a:spLocks noChangeArrowheads="1"/>
              </p:cNvSpPr>
              <p:nvPr/>
            </p:nvSpPr>
            <p:spPr bwMode="auto">
              <a:xfrm>
                <a:off x="2798" y="1753"/>
                <a:ext cx="111" cy="111"/>
              </a:xfrm>
              <a:prstGeom prst="ellipse">
                <a:avLst/>
              </a:prstGeom>
              <a:gradFill>
                <a:gsLst>
                  <a:gs pos="100000">
                    <a:srgbClr val="0070C0"/>
                  </a:gs>
                  <a:gs pos="0">
                    <a:srgbClr val="00B0F0"/>
                  </a:gs>
                </a:gsLst>
                <a:lin ang="7200000" scaled="0"/>
              </a:gradFill>
              <a:ln>
                <a:noFill/>
              </a:ln>
              <a:effectLst/>
              <a:scene3d>
                <a:camera prst="orthographicFront"/>
                <a:lightRig rig="threePt" dir="t"/>
              </a:scene3d>
              <a:sp3d>
                <a:bevelT w="381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7" name="矩形 16">
              <a:extLst>
                <a:ext uri="{FF2B5EF4-FFF2-40B4-BE49-F238E27FC236}">
                  <a16:creationId xmlns:a16="http://schemas.microsoft.com/office/drawing/2014/main" id="{8BD24255-0C05-4E19-939D-285367E385C3}"/>
                </a:ext>
              </a:extLst>
            </p:cNvPr>
            <p:cNvSpPr/>
            <p:nvPr/>
          </p:nvSpPr>
          <p:spPr>
            <a:xfrm flipH="1">
              <a:off x="2134380" y="4481509"/>
              <a:ext cx="2184668" cy="712716"/>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数据互联互通，信息资源充分涌流，避免重复研发风险；利用专利大数据进行竞争对手监控，防范及应对侵权风险</a:t>
              </a:r>
            </a:p>
          </p:txBody>
        </p:sp>
        <p:sp>
          <p:nvSpPr>
            <p:cNvPr id="18" name="矩形 17">
              <a:extLst>
                <a:ext uri="{FF2B5EF4-FFF2-40B4-BE49-F238E27FC236}">
                  <a16:creationId xmlns:a16="http://schemas.microsoft.com/office/drawing/2014/main" id="{C73A9C7D-CE17-4327-811E-5F6EC5A60449}"/>
                </a:ext>
              </a:extLst>
            </p:cNvPr>
            <p:cNvSpPr/>
            <p:nvPr/>
          </p:nvSpPr>
          <p:spPr>
            <a:xfrm>
              <a:off x="2794170" y="3968042"/>
              <a:ext cx="1465546" cy="196237"/>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rPr>
                <a:t>创新研发风险防范</a:t>
              </a:r>
              <a:endParaRPr kumimoji="0" lang="en-US" altLang="zh-CN"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endParaRPr>
            </a:p>
          </p:txBody>
        </p:sp>
        <p:sp>
          <p:nvSpPr>
            <p:cNvPr id="38" name="Freeform 154">
              <a:extLst>
                <a:ext uri="{FF2B5EF4-FFF2-40B4-BE49-F238E27FC236}">
                  <a16:creationId xmlns:a16="http://schemas.microsoft.com/office/drawing/2014/main" id="{CD0C08AC-DFFA-4D47-B373-70DCBB8FA140}"/>
                </a:ext>
              </a:extLst>
            </p:cNvPr>
            <p:cNvSpPr>
              <a:spLocks/>
            </p:cNvSpPr>
            <p:nvPr/>
          </p:nvSpPr>
          <p:spPr bwMode="auto">
            <a:xfrm>
              <a:off x="4004075" y="2659865"/>
              <a:ext cx="132129" cy="136685"/>
            </a:xfrm>
            <a:custGeom>
              <a:avLst/>
              <a:gdLst>
                <a:gd name="T0" fmla="*/ 18 w 37"/>
                <a:gd name="T1" fmla="*/ 38 h 38"/>
                <a:gd name="T2" fmla="*/ 14 w 37"/>
                <a:gd name="T3" fmla="*/ 33 h 38"/>
                <a:gd name="T4" fmla="*/ 14 w 37"/>
                <a:gd name="T5" fmla="*/ 23 h 38"/>
                <a:gd name="T6" fmla="*/ 4 w 37"/>
                <a:gd name="T7" fmla="*/ 23 h 38"/>
                <a:gd name="T8" fmla="*/ 0 w 37"/>
                <a:gd name="T9" fmla="*/ 19 h 38"/>
                <a:gd name="T10" fmla="*/ 4 w 37"/>
                <a:gd name="T11" fmla="*/ 15 h 38"/>
                <a:gd name="T12" fmla="*/ 14 w 37"/>
                <a:gd name="T13" fmla="*/ 15 h 38"/>
                <a:gd name="T14" fmla="*/ 14 w 37"/>
                <a:gd name="T15" fmla="*/ 4 h 38"/>
                <a:gd name="T16" fmla="*/ 18 w 37"/>
                <a:gd name="T17" fmla="*/ 0 h 38"/>
                <a:gd name="T18" fmla="*/ 23 w 37"/>
                <a:gd name="T19" fmla="*/ 4 h 38"/>
                <a:gd name="T20" fmla="*/ 23 w 37"/>
                <a:gd name="T21" fmla="*/ 15 h 38"/>
                <a:gd name="T22" fmla="*/ 33 w 37"/>
                <a:gd name="T23" fmla="*/ 15 h 38"/>
                <a:gd name="T24" fmla="*/ 37 w 37"/>
                <a:gd name="T25" fmla="*/ 19 h 38"/>
                <a:gd name="T26" fmla="*/ 33 w 37"/>
                <a:gd name="T27" fmla="*/ 23 h 38"/>
                <a:gd name="T28" fmla="*/ 23 w 37"/>
                <a:gd name="T29" fmla="*/ 23 h 38"/>
                <a:gd name="T30" fmla="*/ 23 w 37"/>
                <a:gd name="T31" fmla="*/ 33 h 38"/>
                <a:gd name="T32" fmla="*/ 18 w 37"/>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 h="38">
                  <a:moveTo>
                    <a:pt x="18" y="38"/>
                  </a:moveTo>
                  <a:cubicBezTo>
                    <a:pt x="16" y="38"/>
                    <a:pt x="14" y="36"/>
                    <a:pt x="14" y="33"/>
                  </a:cubicBezTo>
                  <a:cubicBezTo>
                    <a:pt x="14" y="23"/>
                    <a:pt x="14" y="23"/>
                    <a:pt x="14" y="23"/>
                  </a:cubicBezTo>
                  <a:cubicBezTo>
                    <a:pt x="4" y="23"/>
                    <a:pt x="4" y="23"/>
                    <a:pt x="4" y="23"/>
                  </a:cubicBezTo>
                  <a:cubicBezTo>
                    <a:pt x="2" y="23"/>
                    <a:pt x="0" y="21"/>
                    <a:pt x="0" y="19"/>
                  </a:cubicBezTo>
                  <a:cubicBezTo>
                    <a:pt x="0" y="17"/>
                    <a:pt x="2" y="15"/>
                    <a:pt x="4" y="15"/>
                  </a:cubicBezTo>
                  <a:cubicBezTo>
                    <a:pt x="14" y="15"/>
                    <a:pt x="14" y="15"/>
                    <a:pt x="14" y="15"/>
                  </a:cubicBezTo>
                  <a:cubicBezTo>
                    <a:pt x="14" y="4"/>
                    <a:pt x="14" y="4"/>
                    <a:pt x="14" y="4"/>
                  </a:cubicBezTo>
                  <a:cubicBezTo>
                    <a:pt x="14" y="2"/>
                    <a:pt x="16" y="0"/>
                    <a:pt x="18" y="0"/>
                  </a:cubicBezTo>
                  <a:cubicBezTo>
                    <a:pt x="21" y="0"/>
                    <a:pt x="23" y="2"/>
                    <a:pt x="23" y="4"/>
                  </a:cubicBezTo>
                  <a:cubicBezTo>
                    <a:pt x="23" y="15"/>
                    <a:pt x="23" y="15"/>
                    <a:pt x="23" y="15"/>
                  </a:cubicBezTo>
                  <a:cubicBezTo>
                    <a:pt x="33" y="15"/>
                    <a:pt x="33" y="15"/>
                    <a:pt x="33" y="15"/>
                  </a:cubicBezTo>
                  <a:cubicBezTo>
                    <a:pt x="35" y="15"/>
                    <a:pt x="37" y="17"/>
                    <a:pt x="37" y="19"/>
                  </a:cubicBezTo>
                  <a:cubicBezTo>
                    <a:pt x="37" y="21"/>
                    <a:pt x="35" y="23"/>
                    <a:pt x="33" y="23"/>
                  </a:cubicBezTo>
                  <a:cubicBezTo>
                    <a:pt x="23" y="23"/>
                    <a:pt x="23" y="23"/>
                    <a:pt x="23" y="23"/>
                  </a:cubicBezTo>
                  <a:cubicBezTo>
                    <a:pt x="23" y="33"/>
                    <a:pt x="23" y="33"/>
                    <a:pt x="23" y="33"/>
                  </a:cubicBezTo>
                  <a:cubicBezTo>
                    <a:pt x="23" y="36"/>
                    <a:pt x="21" y="38"/>
                    <a:pt x="18" y="3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0" name="矩形 19">
              <a:extLst>
                <a:ext uri="{FF2B5EF4-FFF2-40B4-BE49-F238E27FC236}">
                  <a16:creationId xmlns:a16="http://schemas.microsoft.com/office/drawing/2014/main" id="{C7EA698C-AB2B-46BB-9B15-86A04287F4F1}"/>
                </a:ext>
              </a:extLst>
            </p:cNvPr>
            <p:cNvSpPr/>
            <p:nvPr/>
          </p:nvSpPr>
          <p:spPr>
            <a:xfrm flipH="1">
              <a:off x="2134381" y="3030770"/>
              <a:ext cx="2230237" cy="712716"/>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基于数据挖掘的技术分析报告与传统的同行评议交互应用可在相当程度上避免以往评议的主观性与局限性，增加科研立项决策的科学性与客观性</a:t>
              </a:r>
            </a:p>
          </p:txBody>
        </p:sp>
        <p:sp>
          <p:nvSpPr>
            <p:cNvPr id="21" name="矩形 20">
              <a:extLst>
                <a:ext uri="{FF2B5EF4-FFF2-40B4-BE49-F238E27FC236}">
                  <a16:creationId xmlns:a16="http://schemas.microsoft.com/office/drawing/2014/main" id="{50B5FD48-BFA3-46FC-BA6B-E10A2EA81A2A}"/>
                </a:ext>
              </a:extLst>
            </p:cNvPr>
            <p:cNvSpPr/>
            <p:nvPr/>
          </p:nvSpPr>
          <p:spPr>
            <a:xfrm>
              <a:off x="2881853" y="2708045"/>
              <a:ext cx="1310343" cy="196237"/>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rPr>
                <a:t>项目立项评估</a:t>
              </a:r>
              <a:endParaRPr kumimoji="0" lang="en-US" altLang="zh-CN"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endParaRPr>
            </a:p>
          </p:txBody>
        </p:sp>
        <p:sp>
          <p:nvSpPr>
            <p:cNvPr id="23" name="矩形 22">
              <a:extLst>
                <a:ext uri="{FF2B5EF4-FFF2-40B4-BE49-F238E27FC236}">
                  <a16:creationId xmlns:a16="http://schemas.microsoft.com/office/drawing/2014/main" id="{B13D79A9-669F-4EF0-A10D-EED126C2793F}"/>
                </a:ext>
              </a:extLst>
            </p:cNvPr>
            <p:cNvSpPr/>
            <p:nvPr/>
          </p:nvSpPr>
          <p:spPr>
            <a:xfrm flipH="1">
              <a:off x="7120801" y="3031321"/>
              <a:ext cx="2125788" cy="712716"/>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可确定当前研究热点和新兴技术领域的开发动向与趋势，识别技术的交叉、派生领域，发现新的技术合作机会或者技术创新的启迪</a:t>
              </a:r>
            </a:p>
          </p:txBody>
        </p:sp>
        <p:sp>
          <p:nvSpPr>
            <p:cNvPr id="24" name="矩形 23">
              <a:extLst>
                <a:ext uri="{FF2B5EF4-FFF2-40B4-BE49-F238E27FC236}">
                  <a16:creationId xmlns:a16="http://schemas.microsoft.com/office/drawing/2014/main" id="{B0A0F218-182A-4471-8B7B-FF78F2700DE3}"/>
                </a:ext>
              </a:extLst>
            </p:cNvPr>
            <p:cNvSpPr/>
            <p:nvPr/>
          </p:nvSpPr>
          <p:spPr>
            <a:xfrm>
              <a:off x="7450345" y="2695434"/>
              <a:ext cx="1647100" cy="196237"/>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rPr>
                <a:t>创新启迪及技术预测</a:t>
              </a:r>
              <a:endParaRPr kumimoji="0" lang="en-US" altLang="zh-CN"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endParaRPr>
            </a:p>
          </p:txBody>
        </p:sp>
        <p:sp>
          <p:nvSpPr>
            <p:cNvPr id="26" name="矩形 25">
              <a:extLst>
                <a:ext uri="{FF2B5EF4-FFF2-40B4-BE49-F238E27FC236}">
                  <a16:creationId xmlns:a16="http://schemas.microsoft.com/office/drawing/2014/main" id="{AE36B771-464A-4655-B50D-BB2E2D7FDF79}"/>
                </a:ext>
              </a:extLst>
            </p:cNvPr>
            <p:cNvSpPr/>
            <p:nvPr/>
          </p:nvSpPr>
          <p:spPr>
            <a:xfrm flipH="1">
              <a:off x="7139634" y="4373062"/>
              <a:ext cx="1794998" cy="712716"/>
            </a:xfrm>
            <a:prstGeom prst="rect">
              <a:avLst/>
            </a:prstGeom>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利用数据对研发资源的分配与利用、研发队伍的结构与配置进行分析，评价其开发、利用与供给的状态</a:t>
              </a:r>
            </a:p>
          </p:txBody>
        </p:sp>
        <p:sp>
          <p:nvSpPr>
            <p:cNvPr id="27" name="矩形 26">
              <a:extLst>
                <a:ext uri="{FF2B5EF4-FFF2-40B4-BE49-F238E27FC236}">
                  <a16:creationId xmlns:a16="http://schemas.microsoft.com/office/drawing/2014/main" id="{77932C48-1C9D-40EB-81A9-8772BBB6B63C}"/>
                </a:ext>
              </a:extLst>
            </p:cNvPr>
            <p:cNvSpPr/>
            <p:nvPr/>
          </p:nvSpPr>
          <p:spPr>
            <a:xfrm>
              <a:off x="7477303" y="3969139"/>
              <a:ext cx="1647100" cy="196237"/>
            </a:xfrm>
            <a:prstGeom prst="rect">
              <a:avLst/>
            </a:prstGeom>
          </p:spPr>
          <p:txBody>
            <a:bodyPr wrap="square">
              <a:spAutoFit/>
            </a:bodyPr>
            <a:lstStyle/>
            <a:p>
              <a:pPr marL="0" marR="0" lvl="0" indent="0" algn="just" defTabSz="914400" rtl="0" eaLnBrk="1" fontAlgn="auto" latinLnBrk="0" hangingPunct="1">
                <a:lnSpc>
                  <a:spcPts val="12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rPr>
                <a:t>研发资源投入评价</a:t>
              </a:r>
              <a:endParaRPr kumimoji="0" lang="en-US" altLang="zh-CN" sz="1800" b="1" i="0" u="none" strike="noStrike" kern="1200" cap="none" spc="0" normalizeH="0" baseline="0" noProof="0" dirty="0">
                <a:ln>
                  <a:noFill/>
                </a:ln>
                <a:solidFill>
                  <a:srgbClr val="71B900"/>
                </a:solidFill>
                <a:effectLst/>
                <a:uLnTx/>
                <a:uFillTx/>
                <a:latin typeface="微软雅黑" pitchFamily="34" charset="-122"/>
                <a:ea typeface="微软雅黑" pitchFamily="34" charset="-122"/>
                <a:cs typeface="+mn-cs"/>
              </a:endParaRPr>
            </a:p>
          </p:txBody>
        </p:sp>
      </p:grpSp>
      <p:sp>
        <p:nvSpPr>
          <p:cNvPr id="185" name="矩形 184">
            <a:extLst>
              <a:ext uri="{FF2B5EF4-FFF2-40B4-BE49-F238E27FC236}">
                <a16:creationId xmlns:a16="http://schemas.microsoft.com/office/drawing/2014/main" id="{F126CA6C-40D5-4C49-A6C5-9973D348A562}"/>
              </a:ext>
            </a:extLst>
          </p:cNvPr>
          <p:cNvSpPr/>
          <p:nvPr/>
        </p:nvSpPr>
        <p:spPr>
          <a:xfrm>
            <a:off x="545892" y="1085811"/>
            <a:ext cx="9380389"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知识经济时代，企业创新研发各个方面更离不开数据的支撑。</a:t>
            </a:r>
          </a:p>
        </p:txBody>
      </p:sp>
      <p:pic>
        <p:nvPicPr>
          <p:cNvPr id="191" name="图形 190" descr="放大镜">
            <a:extLst>
              <a:ext uri="{FF2B5EF4-FFF2-40B4-BE49-F238E27FC236}">
                <a16:creationId xmlns:a16="http://schemas.microsoft.com/office/drawing/2014/main" id="{7C037621-D160-4DAC-AC95-C7BDADBB5E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1532" y="2139650"/>
            <a:ext cx="585621" cy="585621"/>
          </a:xfrm>
          <a:prstGeom prst="rect">
            <a:avLst/>
          </a:prstGeom>
        </p:spPr>
      </p:pic>
      <p:pic>
        <p:nvPicPr>
          <p:cNvPr id="196" name="图形 195" descr="核对清单">
            <a:extLst>
              <a:ext uri="{FF2B5EF4-FFF2-40B4-BE49-F238E27FC236}">
                <a16:creationId xmlns:a16="http://schemas.microsoft.com/office/drawing/2014/main" id="{034DBC67-C553-4E29-BBB8-48F97073B95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7778" y="3903242"/>
            <a:ext cx="692760" cy="692760"/>
          </a:xfrm>
          <a:prstGeom prst="rect">
            <a:avLst/>
          </a:prstGeom>
        </p:spPr>
      </p:pic>
      <p:pic>
        <p:nvPicPr>
          <p:cNvPr id="198" name="图形 197" descr="剧本">
            <a:extLst>
              <a:ext uri="{FF2B5EF4-FFF2-40B4-BE49-F238E27FC236}">
                <a16:creationId xmlns:a16="http://schemas.microsoft.com/office/drawing/2014/main" id="{585BBCAB-D438-44A4-AAC8-324EF0A005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82039" y="2111081"/>
            <a:ext cx="642795" cy="797600"/>
          </a:xfrm>
          <a:prstGeom prst="rect">
            <a:avLst/>
          </a:prstGeom>
        </p:spPr>
      </p:pic>
      <p:pic>
        <p:nvPicPr>
          <p:cNvPr id="200" name="图形 199" descr="警笛">
            <a:extLst>
              <a:ext uri="{FF2B5EF4-FFF2-40B4-BE49-F238E27FC236}">
                <a16:creationId xmlns:a16="http://schemas.microsoft.com/office/drawing/2014/main" id="{CA4C94D4-C198-4606-BA49-5B7FC38DD2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92036" y="3774442"/>
            <a:ext cx="786520" cy="786520"/>
          </a:xfrm>
          <a:prstGeom prst="rect">
            <a:avLst/>
          </a:prstGeom>
        </p:spPr>
      </p:pic>
    </p:spTree>
    <p:extLst>
      <p:ext uri="{BB962C8B-B14F-4D97-AF65-F5344CB8AC3E}">
        <p14:creationId xmlns:p14="http://schemas.microsoft.com/office/powerpoint/2010/main" val="266739954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id="{9DF5FE7F-C54B-498D-82CE-F8FA97AA8E5C}"/>
              </a:ext>
            </a:extLst>
          </p:cNvPr>
          <p:cNvGraphicFramePr>
            <a:graphicFrameLocks noGrp="1"/>
          </p:cNvGraphicFramePr>
          <p:nvPr>
            <p:extLst>
              <p:ext uri="{D42A27DB-BD31-4B8C-83A1-F6EECF244321}">
                <p14:modId xmlns:p14="http://schemas.microsoft.com/office/powerpoint/2010/main" val="2139445250"/>
              </p:ext>
            </p:extLst>
          </p:nvPr>
        </p:nvGraphicFramePr>
        <p:xfrm>
          <a:off x="651850" y="1095469"/>
          <a:ext cx="11135760" cy="4979407"/>
        </p:xfrm>
        <a:graphic>
          <a:graphicData uri="http://schemas.openxmlformats.org/drawingml/2006/table">
            <a:tbl>
              <a:tblPr/>
              <a:tblGrid>
                <a:gridCol w="759776">
                  <a:extLst>
                    <a:ext uri="{9D8B030D-6E8A-4147-A177-3AD203B41FA5}">
                      <a16:colId xmlns:a16="http://schemas.microsoft.com/office/drawing/2014/main" val="20000"/>
                    </a:ext>
                  </a:extLst>
                </a:gridCol>
                <a:gridCol w="1268158">
                  <a:extLst>
                    <a:ext uri="{9D8B030D-6E8A-4147-A177-3AD203B41FA5}">
                      <a16:colId xmlns:a16="http://schemas.microsoft.com/office/drawing/2014/main" val="20001"/>
                    </a:ext>
                  </a:extLst>
                </a:gridCol>
                <a:gridCol w="1301118">
                  <a:extLst>
                    <a:ext uri="{9D8B030D-6E8A-4147-A177-3AD203B41FA5}">
                      <a16:colId xmlns:a16="http://schemas.microsoft.com/office/drawing/2014/main" val="20002"/>
                    </a:ext>
                  </a:extLst>
                </a:gridCol>
                <a:gridCol w="1301118">
                  <a:extLst>
                    <a:ext uri="{9D8B030D-6E8A-4147-A177-3AD203B41FA5}">
                      <a16:colId xmlns:a16="http://schemas.microsoft.com/office/drawing/2014/main" val="20003"/>
                    </a:ext>
                  </a:extLst>
                </a:gridCol>
                <a:gridCol w="1301118">
                  <a:extLst>
                    <a:ext uri="{9D8B030D-6E8A-4147-A177-3AD203B41FA5}">
                      <a16:colId xmlns:a16="http://schemas.microsoft.com/office/drawing/2014/main" val="3920689666"/>
                    </a:ext>
                  </a:extLst>
                </a:gridCol>
                <a:gridCol w="1301118">
                  <a:extLst>
                    <a:ext uri="{9D8B030D-6E8A-4147-A177-3AD203B41FA5}">
                      <a16:colId xmlns:a16="http://schemas.microsoft.com/office/drawing/2014/main" val="3057600725"/>
                    </a:ext>
                  </a:extLst>
                </a:gridCol>
                <a:gridCol w="1301118">
                  <a:extLst>
                    <a:ext uri="{9D8B030D-6E8A-4147-A177-3AD203B41FA5}">
                      <a16:colId xmlns:a16="http://schemas.microsoft.com/office/drawing/2014/main" val="100437804"/>
                    </a:ext>
                  </a:extLst>
                </a:gridCol>
                <a:gridCol w="1301118">
                  <a:extLst>
                    <a:ext uri="{9D8B030D-6E8A-4147-A177-3AD203B41FA5}">
                      <a16:colId xmlns:a16="http://schemas.microsoft.com/office/drawing/2014/main" val="3126301722"/>
                    </a:ext>
                  </a:extLst>
                </a:gridCol>
                <a:gridCol w="1301118">
                  <a:extLst>
                    <a:ext uri="{9D8B030D-6E8A-4147-A177-3AD203B41FA5}">
                      <a16:colId xmlns:a16="http://schemas.microsoft.com/office/drawing/2014/main" val="1486730595"/>
                    </a:ext>
                  </a:extLst>
                </a:gridCol>
              </a:tblGrid>
              <a:tr h="1087437">
                <a:tc>
                  <a:txBody>
                    <a:bodyPr/>
                    <a:lstStyle/>
                    <a:p>
                      <a:pPr algn="ctr" fontAlgn="ctr"/>
                      <a:r>
                        <a:rPr lang="ja-JP" altLang="en-US" sz="1600" b="1" i="0" u="none" strike="noStrike" dirty="0">
                          <a:solidFill>
                            <a:schemeClr val="tx1"/>
                          </a:solidFill>
                          <a:effectLst/>
                          <a:latin typeface="微软雅黑" panose="020B0503020204020204" pitchFamily="34" charset="-122"/>
                          <a:ea typeface="微软雅黑" panose="020B0503020204020204" pitchFamily="34" charset="-122"/>
                        </a:rPr>
                        <a:t>序号</a:t>
                      </a:r>
                      <a:endParaRPr lang="en-US" altLang="ja-JP"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类别</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数据源</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年限</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数据字段</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国家</a:t>
                      </a:r>
                      <a:r>
                        <a:rPr lang="en-US" altLang="zh-CN" sz="1600" b="1" i="0" u="none" strike="noStrike" dirty="0">
                          <a:solidFill>
                            <a:schemeClr val="tx1"/>
                          </a:solidFill>
                          <a:effectLst/>
                          <a:latin typeface="微软雅黑" panose="020B0503020204020204" pitchFamily="34" charset="-122"/>
                          <a:ea typeface="微软雅黑" panose="020B0503020204020204" pitchFamily="34" charset="-122"/>
                        </a:rPr>
                        <a:t>/</a:t>
                      </a: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地区</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分类</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初创公司</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600" b="1" i="0" u="none" strike="noStrike" dirty="0">
                          <a:solidFill>
                            <a:schemeClr val="tx1"/>
                          </a:solidFill>
                          <a:effectLst/>
                          <a:latin typeface="微软雅黑" panose="020B0503020204020204" pitchFamily="34" charset="-122"/>
                          <a:ea typeface="微软雅黑" panose="020B0503020204020204" pitchFamily="34" charset="-122"/>
                        </a:rPr>
                        <a:t>数据量</a:t>
                      </a:r>
                      <a:endParaRPr lang="en-US" sz="160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extLst>
                  <a:ext uri="{0D108BD9-81ED-4DB2-BD59-A6C34878D82A}">
                    <a16:rowId xmlns:a16="http://schemas.microsoft.com/office/drawing/2014/main" val="10000"/>
                  </a:ext>
                </a:extLst>
              </a:tr>
              <a:tr h="579522">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投资类新闻</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9</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2000-</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至今</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美国、英国</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48</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4046</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1100" b="0" i="0" u="none" strike="noStrike" dirty="0">
                          <a:solidFill>
                            <a:srgbClr val="000000"/>
                          </a:solidFill>
                          <a:effectLst/>
                          <a:latin typeface="微软雅黑" panose="020B0503020204020204" pitchFamily="34" charset="-122"/>
                          <a:ea typeface="微软雅黑" panose="020B0503020204020204" pitchFamily="34" charset="-122"/>
                        </a:rPr>
                        <a:t>1129547</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79522">
                <a:tc>
                  <a:txBody>
                    <a:bodyPr/>
                    <a:lstStyle/>
                    <a:p>
                      <a:pPr algn="ctr" rtl="0" fontAlgn="ctr"/>
                      <a:r>
                        <a:rPr lang="is-IS" sz="1050" b="0" i="0" u="none" strike="noStrike">
                          <a:solidFill>
                            <a:srgbClr val="000000"/>
                          </a:solidFill>
                          <a:effectLst/>
                          <a:latin typeface="微软雅黑" panose="020B0503020204020204" pitchFamily="34" charset="-122"/>
                          <a:ea typeface="微软雅黑" panose="020B0503020204020204" pitchFamily="34" charset="-122"/>
                        </a:rPr>
                        <a:t>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科技类新闻</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33</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2001-</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至今</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11</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中国，印</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度等</a:t>
                      </a: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8</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国</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189</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2719</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1100" b="0" i="0" u="none" strike="noStrike" dirty="0">
                          <a:solidFill>
                            <a:srgbClr val="000000"/>
                          </a:solidFill>
                          <a:effectLst/>
                          <a:latin typeface="微软雅黑" panose="020B0503020204020204" pitchFamily="34" charset="-122"/>
                          <a:ea typeface="微软雅黑" panose="020B0503020204020204" pitchFamily="34" charset="-122"/>
                        </a:rPr>
                        <a:t>1966051</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79522">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公司数据</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20</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1620-2017</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23</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全球</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1002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42474</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17032972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38351">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人员数据</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12</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1100" b="0" i="0" u="none" strike="noStrike" dirty="0">
                          <a:solidFill>
                            <a:srgbClr val="000000"/>
                          </a:solidFill>
                          <a:effectLst/>
                          <a:latin typeface="微软雅黑" panose="020B0503020204020204" pitchFamily="34" charset="-122"/>
                          <a:ea typeface="微软雅黑" panose="020B0503020204020204" pitchFamily="34" charset="-122"/>
                        </a:rPr>
                        <a:t>4123040</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538351">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创新资助项目</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1917-</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至今</a:t>
                      </a:r>
                      <a:endParaRPr lang="tr-TR" altLang="zh-CN" sz="1100" b="0" i="0" u="none" strike="noStrike" dirty="0">
                        <a:solidFill>
                          <a:srgbClr val="000000"/>
                        </a:solidFill>
                        <a:effectLst/>
                        <a:latin typeface="微软雅黑" panose="020B0503020204020204" pitchFamily="34" charset="-122"/>
                        <a:ea typeface="微软雅黑" panose="020B0503020204020204" pitchFamily="34" charset="-122"/>
                      </a:endParaRPr>
                    </a:p>
                    <a:p>
                      <a:pPr algn="ctr" rtl="0" fontAlgn="b"/>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196</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1100" b="0" i="0" u="none" strike="noStrike" dirty="0">
                          <a:solidFill>
                            <a:srgbClr val="000000"/>
                          </a:solidFill>
                          <a:effectLst/>
                          <a:latin typeface="微软雅黑" panose="020B0503020204020204" pitchFamily="34" charset="-122"/>
                          <a:ea typeface="微软雅黑" panose="020B0503020204020204" pitchFamily="34" charset="-122"/>
                        </a:rPr>
                        <a:t>2531290</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38351">
                <a:tc>
                  <a:txBody>
                    <a:bodyPr/>
                    <a:lstStyle/>
                    <a:p>
                      <a:pPr algn="ctr" rtl="0" fontAlgn="ctr"/>
                      <a:r>
                        <a:rPr lang="en-US" altLang="zh-CN" sz="1050" b="0" i="0" u="none" strike="noStrike" dirty="0">
                          <a:solidFill>
                            <a:srgbClr val="000000"/>
                          </a:solidFill>
                          <a:effectLst/>
                          <a:latin typeface="微软雅黑" panose="020B0503020204020204" pitchFamily="34" charset="-122"/>
                          <a:ea typeface="微软雅黑" panose="020B0503020204020204" pitchFamily="34" charset="-122"/>
                        </a:rPr>
                        <a:t>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招投标</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1969-</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至今</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6</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44</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1100" b="0" i="0" u="none" strike="noStrike" dirty="0">
                          <a:solidFill>
                            <a:srgbClr val="000000"/>
                          </a:solidFill>
                          <a:effectLst/>
                          <a:latin typeface="微软雅黑" panose="020B0503020204020204" pitchFamily="34" charset="-122"/>
                          <a:ea typeface="微软雅黑" panose="020B0503020204020204" pitchFamily="34" charset="-122"/>
                        </a:rPr>
                        <a:t>1017358</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538351">
                <a:tc>
                  <a:txBody>
                    <a:bodyPr/>
                    <a:lstStyle/>
                    <a:p>
                      <a:pPr algn="ctr" rtl="0" fontAlgn="ctr"/>
                      <a:r>
                        <a:rPr lang="en-US" altLang="zh-CN" sz="1050" b="0" i="0" u="none" strike="noStrike">
                          <a:solidFill>
                            <a:srgbClr val="000000"/>
                          </a:solidFill>
                          <a:effectLst/>
                          <a:latin typeface="微软雅黑" panose="020B0503020204020204" pitchFamily="34" charset="-122"/>
                          <a:ea typeface="微软雅黑" panose="020B0503020204020204" pitchFamily="34" charset="-122"/>
                        </a:rPr>
                        <a:t>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zh-CN" altLang="en-US" sz="1200" b="0" i="0" u="none" strike="noStrike" dirty="0">
                          <a:solidFill>
                            <a:srgbClr val="000000"/>
                          </a:solidFill>
                          <a:effectLst/>
                          <a:latin typeface="微软雅黑" panose="020B0503020204020204" pitchFamily="34" charset="-122"/>
                          <a:ea typeface="微软雅黑" panose="020B0503020204020204" pitchFamily="34" charset="-122"/>
                        </a:rPr>
                        <a:t>科技成果转化</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15</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1981-</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至今</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7</a:t>
                      </a:r>
                      <a:endParaRPr lang="tr-TR"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a:t>
                      </a:r>
                      <a:endParaRPr kumimoji="0" lang="tr-TR" altLang="zh-CN" sz="11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1100" b="0" i="0" u="none" strike="noStrike" dirty="0">
                          <a:solidFill>
                            <a:srgbClr val="000000"/>
                          </a:solidFill>
                          <a:effectLst/>
                          <a:latin typeface="微软雅黑" panose="020B0503020204020204" pitchFamily="34" charset="-122"/>
                          <a:ea typeface="微软雅黑" panose="020B0503020204020204" pitchFamily="34" charset="-122"/>
                        </a:rPr>
                        <a:t>47743</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bl>
          </a:graphicData>
        </a:graphic>
      </p:graphicFrame>
      <p:sp>
        <p:nvSpPr>
          <p:cNvPr id="9" name="矩形 8">
            <a:extLst>
              <a:ext uri="{FF2B5EF4-FFF2-40B4-BE49-F238E27FC236}">
                <a16:creationId xmlns:a16="http://schemas.microsoft.com/office/drawing/2014/main" id="{1CB7C68A-F368-414D-92F1-49B5BD0BEF90}"/>
              </a:ext>
            </a:extLst>
          </p:cNvPr>
          <p:cNvSpPr/>
          <p:nvPr/>
        </p:nvSpPr>
        <p:spPr>
          <a:xfrm>
            <a:off x="525828" y="6179472"/>
            <a:ext cx="8453872" cy="861774"/>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备注：初创公司此处指</a:t>
            </a:r>
            <a:r>
              <a:rPr lang="zh-CN" altLang="zh-CN" sz="1400" dirty="0">
                <a:latin typeface="微软雅黑" panose="020B0503020204020204" pitchFamily="34" charset="-122"/>
                <a:ea typeface="微软雅黑" panose="020B0503020204020204" pitchFamily="34" charset="-122"/>
              </a:rPr>
              <a:t>公司创始时间为三年内</a:t>
            </a:r>
            <a:r>
              <a:rPr lang="zh-CN" altLang="en-US" sz="1400" dirty="0">
                <a:latin typeface="微软雅黑" panose="020B0503020204020204" pitchFamily="34" charset="-122"/>
                <a:ea typeface="微软雅黑" panose="020B0503020204020204" pitchFamily="34" charset="-122"/>
              </a:rPr>
              <a:t>或</a:t>
            </a:r>
            <a:r>
              <a:rPr lang="zh-CN" altLang="zh-CN" sz="1400" dirty="0">
                <a:latin typeface="微软雅黑" panose="020B0503020204020204" pitchFamily="34" charset="-122"/>
                <a:ea typeface="微软雅黑" panose="020B0503020204020204" pitchFamily="34" charset="-122"/>
              </a:rPr>
              <a:t>尚未有融资信息</a:t>
            </a:r>
            <a:r>
              <a:rPr lang="zh-CN" altLang="en-US" sz="1400" dirty="0">
                <a:latin typeface="微软雅黑" panose="020B0503020204020204" pitchFamily="34" charset="-122"/>
                <a:ea typeface="微软雅黑" panose="020B0503020204020204" pitchFamily="34" charset="-122"/>
              </a:rPr>
              <a:t>或</a:t>
            </a:r>
            <a:r>
              <a:rPr lang="zh-CN" altLang="zh-CN" sz="1400" dirty="0">
                <a:latin typeface="微软雅黑" panose="020B0503020204020204" pitchFamily="34" charset="-122"/>
                <a:ea typeface="微软雅黑" panose="020B0503020204020204" pitchFamily="34" charset="-122"/>
              </a:rPr>
              <a:t>仅有</a:t>
            </a:r>
            <a:r>
              <a:rPr lang="en-US" altLang="zh-CN" sz="1400" dirty="0">
                <a:latin typeface="微软雅黑" panose="020B0503020204020204" pitchFamily="34" charset="-122"/>
                <a:ea typeface="微软雅黑" panose="020B0503020204020204" pitchFamily="34" charset="-122"/>
              </a:rPr>
              <a:t>A</a:t>
            </a:r>
            <a:r>
              <a:rPr lang="zh-CN" altLang="zh-CN" sz="1400" dirty="0">
                <a:latin typeface="微软雅黑" panose="020B0503020204020204" pitchFamily="34" charset="-122"/>
                <a:ea typeface="微软雅黑" panose="020B0503020204020204" pitchFamily="34" charset="-122"/>
              </a:rPr>
              <a:t>轮融资</a:t>
            </a:r>
          </a:p>
          <a:p>
            <a:endParaRPr lang="zh-CN" altLang="en-US"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10" name="矩形 3">
            <a:extLst>
              <a:ext uri="{FF2B5EF4-FFF2-40B4-BE49-F238E27FC236}">
                <a16:creationId xmlns:a16="http://schemas.microsoft.com/office/drawing/2014/main" id="{6E054C02-B7C0-4C1E-856F-9A060D620562}"/>
              </a:ext>
            </a:extLst>
          </p:cNvPr>
          <p:cNvSpPr/>
          <p:nvPr/>
        </p:nvSpPr>
        <p:spPr>
          <a:xfrm>
            <a:off x="-121920" y="279284"/>
            <a:ext cx="5181600" cy="584775"/>
          </a:xfrm>
          <a:prstGeom prst="rect">
            <a:avLst/>
          </a:prstGeom>
        </p:spPr>
        <p:txBody>
          <a:bodyPr wrap="square">
            <a:spAutoFit/>
          </a:bodyPr>
          <a:lstStyle/>
          <a:p>
            <a:pPr algn="ct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附录</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3-</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其他数据详情</a:t>
            </a:r>
          </a:p>
        </p:txBody>
      </p:sp>
    </p:spTree>
    <p:extLst>
      <p:ext uri="{BB962C8B-B14F-4D97-AF65-F5344CB8AC3E}">
        <p14:creationId xmlns:p14="http://schemas.microsoft.com/office/powerpoint/2010/main" val="2991610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val 44">
            <a:extLst>
              <a:ext uri="{FF2B5EF4-FFF2-40B4-BE49-F238E27FC236}">
                <a16:creationId xmlns:a16="http://schemas.microsoft.com/office/drawing/2014/main" id="{B91983F2-0817-4FF3-BAAD-D6445F9FC3A5}"/>
              </a:ext>
            </a:extLst>
          </p:cNvPr>
          <p:cNvSpPr/>
          <p:nvPr/>
        </p:nvSpPr>
        <p:spPr>
          <a:xfrm>
            <a:off x="7057742" y="5679962"/>
            <a:ext cx="657741" cy="639141"/>
          </a:xfrm>
          <a:prstGeom prst="ellipse">
            <a:avLst/>
          </a:prstGeom>
          <a:solidFill>
            <a:srgbClr val="73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B3F13A38-6FCD-4440-9481-AF51130C1520}"/>
              </a:ext>
            </a:extLst>
          </p:cNvPr>
          <p:cNvSpPr/>
          <p:nvPr/>
        </p:nvSpPr>
        <p:spPr>
          <a:xfrm>
            <a:off x="300435" y="341466"/>
            <a:ext cx="4230417"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创新研发需要的数据</a:t>
            </a:r>
          </a:p>
        </p:txBody>
      </p:sp>
      <p:sp>
        <p:nvSpPr>
          <p:cNvPr id="4" name="TextBox 315">
            <a:extLst>
              <a:ext uri="{FF2B5EF4-FFF2-40B4-BE49-F238E27FC236}">
                <a16:creationId xmlns:a16="http://schemas.microsoft.com/office/drawing/2014/main" id="{E0850641-D28E-42FB-8731-7DAEB8E8E2FB}"/>
              </a:ext>
            </a:extLst>
          </p:cNvPr>
          <p:cNvSpPr txBox="1"/>
          <p:nvPr/>
        </p:nvSpPr>
        <p:spPr>
          <a:xfrm>
            <a:off x="5930964" y="2596422"/>
            <a:ext cx="410369" cy="246221"/>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A5C3"/>
                </a:solidFill>
                <a:effectLst/>
                <a:uLnTx/>
                <a:uFillTx/>
                <a:latin typeface="微软雅黑" panose="020B0503020204020204" pitchFamily="34" charset="-122"/>
                <a:ea typeface="微软雅黑" panose="020B0503020204020204" pitchFamily="34" charset="-122"/>
              </a:rPr>
              <a:t>新闻</a:t>
            </a:r>
            <a:endParaRPr kumimoji="0" lang="en-US" sz="1600" b="1" i="0" u="none" strike="noStrike" kern="1200" cap="none" spc="0" normalizeH="0" baseline="0" noProof="0" dirty="0">
              <a:ln>
                <a:noFill/>
              </a:ln>
              <a:solidFill>
                <a:srgbClr val="00A5C3"/>
              </a:solidFill>
              <a:effectLst/>
              <a:uLnTx/>
              <a:uFillTx/>
              <a:latin typeface="微软雅黑" panose="020B0503020204020204" pitchFamily="34" charset="-122"/>
              <a:ea typeface="微软雅黑" panose="020B0503020204020204" pitchFamily="34" charset="-122"/>
            </a:endParaRPr>
          </a:p>
        </p:txBody>
      </p:sp>
      <p:sp>
        <p:nvSpPr>
          <p:cNvPr id="7" name="TextBox 46">
            <a:extLst>
              <a:ext uri="{FF2B5EF4-FFF2-40B4-BE49-F238E27FC236}">
                <a16:creationId xmlns:a16="http://schemas.microsoft.com/office/drawing/2014/main" id="{17239AA7-4253-4C31-B876-77590FDAE5CA}"/>
              </a:ext>
            </a:extLst>
          </p:cNvPr>
          <p:cNvSpPr txBox="1"/>
          <p:nvPr/>
        </p:nvSpPr>
        <p:spPr>
          <a:xfrm>
            <a:off x="4355660" y="3282582"/>
            <a:ext cx="410369" cy="246221"/>
          </a:xfrm>
          <a:prstGeom prst="rect">
            <a:avLst/>
          </a:prstGeom>
          <a:noFill/>
        </p:spPr>
        <p:txBody>
          <a:bodyPr wrap="non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A5C3"/>
                </a:solidFill>
                <a:effectLst/>
                <a:uLnTx/>
                <a:uFillTx/>
                <a:latin typeface="微软雅黑" panose="020B0503020204020204" pitchFamily="34" charset="-122"/>
                <a:ea typeface="微软雅黑" panose="020B0503020204020204" pitchFamily="34" charset="-122"/>
              </a:rPr>
              <a:t>市场</a:t>
            </a:r>
            <a:endParaRPr kumimoji="0" lang="en-US" sz="1600" b="1" i="0" u="none" strike="noStrike" kern="1200" cap="none" spc="0" normalizeH="0" baseline="0" noProof="0" dirty="0">
              <a:ln>
                <a:noFill/>
              </a:ln>
              <a:solidFill>
                <a:srgbClr val="00A5C3"/>
              </a:solidFill>
              <a:effectLst/>
              <a:uLnTx/>
              <a:uFillTx/>
              <a:latin typeface="微软雅黑" panose="020B0503020204020204" pitchFamily="34" charset="-122"/>
              <a:ea typeface="微软雅黑" panose="020B0503020204020204" pitchFamily="34" charset="-122"/>
            </a:endParaRPr>
          </a:p>
        </p:txBody>
      </p:sp>
      <p:sp>
        <p:nvSpPr>
          <p:cNvPr id="13" name="TextBox 52">
            <a:extLst>
              <a:ext uri="{FF2B5EF4-FFF2-40B4-BE49-F238E27FC236}">
                <a16:creationId xmlns:a16="http://schemas.microsoft.com/office/drawing/2014/main" id="{E2CA0F4E-1C45-4774-BB0A-C4761086402A}"/>
              </a:ext>
            </a:extLst>
          </p:cNvPr>
          <p:cNvSpPr txBox="1"/>
          <p:nvPr/>
        </p:nvSpPr>
        <p:spPr>
          <a:xfrm>
            <a:off x="3720498" y="5088430"/>
            <a:ext cx="410369" cy="246221"/>
          </a:xfrm>
          <a:prstGeom prst="rect">
            <a:avLst/>
          </a:prstGeom>
          <a:noFill/>
        </p:spPr>
        <p:txBody>
          <a:bodyPr wrap="non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rPr>
              <a:t>论文</a:t>
            </a:r>
            <a:endParaRPr kumimoji="0" lang="en-US" sz="16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endParaRPr>
          </a:p>
        </p:txBody>
      </p:sp>
      <p:grpSp>
        <p:nvGrpSpPr>
          <p:cNvPr id="15" name="Group 62">
            <a:extLst>
              <a:ext uri="{FF2B5EF4-FFF2-40B4-BE49-F238E27FC236}">
                <a16:creationId xmlns:a16="http://schemas.microsoft.com/office/drawing/2014/main" id="{45E2E77B-8C48-4FA8-829E-1BBC3979A9A2}"/>
              </a:ext>
            </a:extLst>
          </p:cNvPr>
          <p:cNvGrpSpPr/>
          <p:nvPr/>
        </p:nvGrpSpPr>
        <p:grpSpPr>
          <a:xfrm>
            <a:off x="4068978" y="5869757"/>
            <a:ext cx="4145453" cy="288475"/>
            <a:chOff x="2649348" y="1458595"/>
            <a:chExt cx="3109494" cy="216306"/>
          </a:xfrm>
        </p:grpSpPr>
        <p:sp>
          <p:nvSpPr>
            <p:cNvPr id="16" name="TextBox 55">
              <a:extLst>
                <a:ext uri="{FF2B5EF4-FFF2-40B4-BE49-F238E27FC236}">
                  <a16:creationId xmlns:a16="http://schemas.microsoft.com/office/drawing/2014/main" id="{F26EC207-720A-4BBA-A7B1-7D013BB69A2C}"/>
                </a:ext>
              </a:extLst>
            </p:cNvPr>
            <p:cNvSpPr txBox="1"/>
            <p:nvPr/>
          </p:nvSpPr>
          <p:spPr>
            <a:xfrm>
              <a:off x="2649348" y="1490278"/>
              <a:ext cx="307817" cy="184623"/>
            </a:xfrm>
            <a:prstGeom prst="rect">
              <a:avLst/>
            </a:prstGeom>
            <a:noFill/>
          </p:spPr>
          <p:txBody>
            <a:bodyPr wrap="non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rPr>
                <a:t>专利</a:t>
              </a:r>
              <a:endParaRPr kumimoji="0" lang="en-US" sz="16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endParaRPr>
            </a:p>
          </p:txBody>
        </p:sp>
        <p:sp>
          <p:nvSpPr>
            <p:cNvPr id="69" name="TextBox 55">
              <a:extLst>
                <a:ext uri="{FF2B5EF4-FFF2-40B4-BE49-F238E27FC236}">
                  <a16:creationId xmlns:a16="http://schemas.microsoft.com/office/drawing/2014/main" id="{3123A207-D461-408D-8F03-2E79B96C9135}"/>
                </a:ext>
              </a:extLst>
            </p:cNvPr>
            <p:cNvSpPr txBox="1"/>
            <p:nvPr/>
          </p:nvSpPr>
          <p:spPr>
            <a:xfrm>
              <a:off x="5451025" y="1458595"/>
              <a:ext cx="307817" cy="184623"/>
            </a:xfrm>
            <a:prstGeom prst="rect">
              <a:avLst/>
            </a:prstGeom>
            <a:noFill/>
          </p:spPr>
          <p:txBody>
            <a:bodyPr wrap="non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产品</a:t>
              </a:r>
              <a:endParaRPr kumimoji="0" 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endParaRPr>
            </a:p>
          </p:txBody>
        </p:sp>
      </p:grpSp>
      <p:sp>
        <p:nvSpPr>
          <p:cNvPr id="19" name="TextBox 58">
            <a:extLst>
              <a:ext uri="{FF2B5EF4-FFF2-40B4-BE49-F238E27FC236}">
                <a16:creationId xmlns:a16="http://schemas.microsoft.com/office/drawing/2014/main" id="{BA9DC6B3-CA06-4897-85F5-1A7C697D7035}"/>
              </a:ext>
            </a:extLst>
          </p:cNvPr>
          <p:cNvSpPr txBox="1"/>
          <p:nvPr/>
        </p:nvSpPr>
        <p:spPr>
          <a:xfrm>
            <a:off x="7562274" y="3277316"/>
            <a:ext cx="410369"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生产</a:t>
            </a:r>
            <a:endParaRPr kumimoji="0" 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endParaRPr>
          </a:p>
        </p:txBody>
      </p:sp>
      <p:sp>
        <p:nvSpPr>
          <p:cNvPr id="22" name="TextBox 61">
            <a:extLst>
              <a:ext uri="{FF2B5EF4-FFF2-40B4-BE49-F238E27FC236}">
                <a16:creationId xmlns:a16="http://schemas.microsoft.com/office/drawing/2014/main" id="{9EEA2394-9CF7-4591-8EDD-6E246613A77F}"/>
              </a:ext>
            </a:extLst>
          </p:cNvPr>
          <p:cNvSpPr txBox="1"/>
          <p:nvPr/>
        </p:nvSpPr>
        <p:spPr>
          <a:xfrm>
            <a:off x="8229850" y="4060390"/>
            <a:ext cx="410369"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销售</a:t>
            </a:r>
            <a:endParaRPr kumimoji="0" 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endParaRPr>
          </a:p>
        </p:txBody>
      </p:sp>
      <p:sp>
        <p:nvSpPr>
          <p:cNvPr id="25" name="TextBox 64">
            <a:extLst>
              <a:ext uri="{FF2B5EF4-FFF2-40B4-BE49-F238E27FC236}">
                <a16:creationId xmlns:a16="http://schemas.microsoft.com/office/drawing/2014/main" id="{72660130-A34A-471F-A919-0F55889D0A4E}"/>
              </a:ext>
            </a:extLst>
          </p:cNvPr>
          <p:cNvSpPr txBox="1"/>
          <p:nvPr/>
        </p:nvSpPr>
        <p:spPr>
          <a:xfrm>
            <a:off x="8229850" y="5013315"/>
            <a:ext cx="410369"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人才</a:t>
            </a:r>
            <a:endParaRPr kumimoji="0" lang="en-US" sz="16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endParaRPr>
          </a:p>
        </p:txBody>
      </p:sp>
      <p:sp>
        <p:nvSpPr>
          <p:cNvPr id="28" name="TextBox 67">
            <a:extLst>
              <a:ext uri="{FF2B5EF4-FFF2-40B4-BE49-F238E27FC236}">
                <a16:creationId xmlns:a16="http://schemas.microsoft.com/office/drawing/2014/main" id="{9CD2F6A3-C7C0-4F8D-9313-004A728F0AD6}"/>
              </a:ext>
            </a:extLst>
          </p:cNvPr>
          <p:cNvSpPr txBox="1"/>
          <p:nvPr/>
        </p:nvSpPr>
        <p:spPr>
          <a:xfrm>
            <a:off x="7825734" y="5697922"/>
            <a:ext cx="65" cy="246221"/>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4472C4">
                  <a:lumMod val="75000"/>
                </a:srgbClr>
              </a:solidFill>
              <a:effectLst/>
              <a:uLnTx/>
              <a:uFillTx/>
              <a:latin typeface="微软雅黑" panose="020B0503020204020204" pitchFamily="34" charset="-122"/>
              <a:ea typeface="微软雅黑" panose="020B0503020204020204" pitchFamily="34" charset="-122"/>
            </a:endParaRPr>
          </a:p>
        </p:txBody>
      </p:sp>
      <p:grpSp>
        <p:nvGrpSpPr>
          <p:cNvPr id="37" name="Group 75">
            <a:extLst>
              <a:ext uri="{FF2B5EF4-FFF2-40B4-BE49-F238E27FC236}">
                <a16:creationId xmlns:a16="http://schemas.microsoft.com/office/drawing/2014/main" id="{2DBC0C6E-8732-4436-B196-43D968347C56}"/>
              </a:ext>
            </a:extLst>
          </p:cNvPr>
          <p:cNvGrpSpPr/>
          <p:nvPr/>
        </p:nvGrpSpPr>
        <p:grpSpPr>
          <a:xfrm>
            <a:off x="4813931" y="3158217"/>
            <a:ext cx="2758286" cy="2960351"/>
            <a:chOff x="3580207" y="1753209"/>
            <a:chExt cx="2068984" cy="2219750"/>
          </a:xfrm>
        </p:grpSpPr>
        <p:sp>
          <p:nvSpPr>
            <p:cNvPr id="38" name="Oval 308">
              <a:extLst>
                <a:ext uri="{FF2B5EF4-FFF2-40B4-BE49-F238E27FC236}">
                  <a16:creationId xmlns:a16="http://schemas.microsoft.com/office/drawing/2014/main" id="{A91B4F17-B5B7-463C-9C16-DC5D9AC3CC7A}"/>
                </a:ext>
              </a:extLst>
            </p:cNvPr>
            <p:cNvSpPr/>
            <p:nvPr/>
          </p:nvSpPr>
          <p:spPr>
            <a:xfrm>
              <a:off x="3580207" y="1753209"/>
              <a:ext cx="493370" cy="479245"/>
            </a:xfrm>
            <a:prstGeom prst="ellipse">
              <a:avLst/>
            </a:prstGeom>
            <a:solidFill>
              <a:srgbClr val="00A5C3"/>
            </a:solidFill>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Freeform 64">
              <a:extLst>
                <a:ext uri="{FF2B5EF4-FFF2-40B4-BE49-F238E27FC236}">
                  <a16:creationId xmlns:a16="http://schemas.microsoft.com/office/drawing/2014/main" id="{0887F3A1-B64D-41E7-9DC9-A468E7864207}"/>
                </a:ext>
              </a:extLst>
            </p:cNvPr>
            <p:cNvSpPr>
              <a:spLocks noEditPoints="1"/>
            </p:cNvSpPr>
            <p:nvPr/>
          </p:nvSpPr>
          <p:spPr bwMode="auto">
            <a:xfrm>
              <a:off x="5384078" y="3752296"/>
              <a:ext cx="265113" cy="220663"/>
            </a:xfrm>
            <a:custGeom>
              <a:avLst/>
              <a:gdLst/>
              <a:ahLst/>
              <a:cxnLst>
                <a:cxn ang="0">
                  <a:pos x="77" y="51"/>
                </a:cxn>
                <a:cxn ang="0">
                  <a:pos x="75" y="55"/>
                </a:cxn>
                <a:cxn ang="0">
                  <a:pos x="59" y="63"/>
                </a:cxn>
                <a:cxn ang="0">
                  <a:pos x="57" y="64"/>
                </a:cxn>
                <a:cxn ang="0">
                  <a:pos x="55" y="63"/>
                </a:cxn>
                <a:cxn ang="0">
                  <a:pos x="39" y="55"/>
                </a:cxn>
                <a:cxn ang="0">
                  <a:pos x="39" y="55"/>
                </a:cxn>
                <a:cxn ang="0">
                  <a:pos x="38" y="55"/>
                </a:cxn>
                <a:cxn ang="0">
                  <a:pos x="22" y="63"/>
                </a:cxn>
                <a:cxn ang="0">
                  <a:pos x="20" y="64"/>
                </a:cxn>
                <a:cxn ang="0">
                  <a:pos x="18" y="63"/>
                </a:cxn>
                <a:cxn ang="0">
                  <a:pos x="2" y="55"/>
                </a:cxn>
                <a:cxn ang="0">
                  <a:pos x="0" y="51"/>
                </a:cxn>
                <a:cxn ang="0">
                  <a:pos x="0" y="37"/>
                </a:cxn>
                <a:cxn ang="0">
                  <a:pos x="3" y="32"/>
                </a:cxn>
                <a:cxn ang="0">
                  <a:pos x="18" y="26"/>
                </a:cxn>
                <a:cxn ang="0">
                  <a:pos x="18" y="11"/>
                </a:cxn>
                <a:cxn ang="0">
                  <a:pos x="21" y="7"/>
                </a:cxn>
                <a:cxn ang="0">
                  <a:pos x="37" y="0"/>
                </a:cxn>
                <a:cxn ang="0">
                  <a:pos x="39" y="0"/>
                </a:cxn>
                <a:cxn ang="0">
                  <a:pos x="40" y="0"/>
                </a:cxn>
                <a:cxn ang="0">
                  <a:pos x="56" y="7"/>
                </a:cxn>
                <a:cxn ang="0">
                  <a:pos x="59" y="11"/>
                </a:cxn>
                <a:cxn ang="0">
                  <a:pos x="59" y="26"/>
                </a:cxn>
                <a:cxn ang="0">
                  <a:pos x="75" y="32"/>
                </a:cxn>
                <a:cxn ang="0">
                  <a:pos x="77" y="37"/>
                </a:cxn>
                <a:cxn ang="0">
                  <a:pos x="77" y="51"/>
                </a:cxn>
                <a:cxn ang="0">
                  <a:pos x="35" y="36"/>
                </a:cxn>
                <a:cxn ang="0">
                  <a:pos x="20" y="30"/>
                </a:cxn>
                <a:cxn ang="0">
                  <a:pos x="6" y="36"/>
                </a:cxn>
                <a:cxn ang="0">
                  <a:pos x="20" y="42"/>
                </a:cxn>
                <a:cxn ang="0">
                  <a:pos x="35" y="36"/>
                </a:cxn>
                <a:cxn ang="0">
                  <a:pos x="36" y="51"/>
                </a:cxn>
                <a:cxn ang="0">
                  <a:pos x="36" y="40"/>
                </a:cxn>
                <a:cxn ang="0">
                  <a:pos x="23" y="46"/>
                </a:cxn>
                <a:cxn ang="0">
                  <a:pos x="23" y="58"/>
                </a:cxn>
                <a:cxn ang="0">
                  <a:pos x="36" y="51"/>
                </a:cxn>
                <a:cxn ang="0">
                  <a:pos x="54" y="11"/>
                </a:cxn>
                <a:cxn ang="0">
                  <a:pos x="39" y="5"/>
                </a:cxn>
                <a:cxn ang="0">
                  <a:pos x="23" y="11"/>
                </a:cxn>
                <a:cxn ang="0">
                  <a:pos x="39" y="18"/>
                </a:cxn>
                <a:cxn ang="0">
                  <a:pos x="54" y="11"/>
                </a:cxn>
                <a:cxn ang="0">
                  <a:pos x="55" y="26"/>
                </a:cxn>
                <a:cxn ang="0">
                  <a:pos x="55" y="16"/>
                </a:cxn>
                <a:cxn ang="0">
                  <a:pos x="41" y="22"/>
                </a:cxn>
                <a:cxn ang="0">
                  <a:pos x="41" y="32"/>
                </a:cxn>
                <a:cxn ang="0">
                  <a:pos x="55" y="26"/>
                </a:cxn>
                <a:cxn ang="0">
                  <a:pos x="71" y="36"/>
                </a:cxn>
                <a:cxn ang="0">
                  <a:pos x="57" y="30"/>
                </a:cxn>
                <a:cxn ang="0">
                  <a:pos x="42" y="36"/>
                </a:cxn>
                <a:cxn ang="0">
                  <a:pos x="57" y="42"/>
                </a:cxn>
                <a:cxn ang="0">
                  <a:pos x="71" y="36"/>
                </a:cxn>
                <a:cxn ang="0">
                  <a:pos x="73" y="51"/>
                </a:cxn>
                <a:cxn ang="0">
                  <a:pos x="73" y="40"/>
                </a:cxn>
                <a:cxn ang="0">
                  <a:pos x="59" y="46"/>
                </a:cxn>
                <a:cxn ang="0">
                  <a:pos x="59" y="58"/>
                </a:cxn>
                <a:cxn ang="0">
                  <a:pos x="73" y="51"/>
                </a:cxn>
              </a:cxnLst>
              <a:rect l="0" t="0" r="r" b="b"/>
              <a:pathLst>
                <a:path w="77" h="64">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41" name="Oval 295">
            <a:extLst>
              <a:ext uri="{FF2B5EF4-FFF2-40B4-BE49-F238E27FC236}">
                <a16:creationId xmlns:a16="http://schemas.microsoft.com/office/drawing/2014/main" id="{CA46B4C0-40B1-4850-9001-9CF3FA5C34CF}"/>
              </a:ext>
            </a:extLst>
          </p:cNvPr>
          <p:cNvSpPr/>
          <p:nvPr/>
        </p:nvSpPr>
        <p:spPr>
          <a:xfrm>
            <a:off x="4556816" y="5679962"/>
            <a:ext cx="657741" cy="639141"/>
          </a:xfrm>
          <a:prstGeom prst="ellipse">
            <a:avLst/>
          </a:prstGeom>
          <a:solidFill>
            <a:srgbClr val="1D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P</a:t>
            </a:r>
          </a:p>
        </p:txBody>
      </p:sp>
      <p:sp>
        <p:nvSpPr>
          <p:cNvPr id="44" name="Oval 291">
            <a:extLst>
              <a:ext uri="{FF2B5EF4-FFF2-40B4-BE49-F238E27FC236}">
                <a16:creationId xmlns:a16="http://schemas.microsoft.com/office/drawing/2014/main" id="{0D45CC4F-0B7A-449B-871F-F049A5B64691}"/>
              </a:ext>
            </a:extLst>
          </p:cNvPr>
          <p:cNvSpPr/>
          <p:nvPr/>
        </p:nvSpPr>
        <p:spPr>
          <a:xfrm>
            <a:off x="4172820" y="4834108"/>
            <a:ext cx="657741" cy="639141"/>
          </a:xfrm>
          <a:prstGeom prst="ellipse">
            <a:avLst/>
          </a:prstGeom>
          <a:solidFill>
            <a:srgbClr val="1D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7" name="Oval 287">
            <a:extLst>
              <a:ext uri="{FF2B5EF4-FFF2-40B4-BE49-F238E27FC236}">
                <a16:creationId xmlns:a16="http://schemas.microsoft.com/office/drawing/2014/main" id="{281895EB-2B1D-4E97-9F79-FF51E27695E9}"/>
              </a:ext>
            </a:extLst>
          </p:cNvPr>
          <p:cNvSpPr/>
          <p:nvPr/>
        </p:nvSpPr>
        <p:spPr>
          <a:xfrm>
            <a:off x="4227946" y="3912938"/>
            <a:ext cx="657741" cy="639141"/>
          </a:xfrm>
          <a:prstGeom prst="ellipse">
            <a:avLst/>
          </a:prstGeom>
          <a:solidFill>
            <a:srgbClr val="1D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0" name="Oval 309">
            <a:extLst>
              <a:ext uri="{FF2B5EF4-FFF2-40B4-BE49-F238E27FC236}">
                <a16:creationId xmlns:a16="http://schemas.microsoft.com/office/drawing/2014/main" id="{4F4E1B21-E260-4185-BC00-5ED38E5B9CFD}"/>
              </a:ext>
            </a:extLst>
          </p:cNvPr>
          <p:cNvSpPr/>
          <p:nvPr/>
        </p:nvSpPr>
        <p:spPr>
          <a:xfrm>
            <a:off x="5807279" y="2889662"/>
            <a:ext cx="657741" cy="639141"/>
          </a:xfrm>
          <a:prstGeom prst="ellipse">
            <a:avLst/>
          </a:prstGeom>
          <a:solidFill>
            <a:srgbClr val="00A5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3" name="Oval 299">
            <a:extLst>
              <a:ext uri="{FF2B5EF4-FFF2-40B4-BE49-F238E27FC236}">
                <a16:creationId xmlns:a16="http://schemas.microsoft.com/office/drawing/2014/main" id="{8BDB44DB-C9F8-4813-838D-7E13AECD44EE}"/>
              </a:ext>
            </a:extLst>
          </p:cNvPr>
          <p:cNvSpPr/>
          <p:nvPr/>
        </p:nvSpPr>
        <p:spPr>
          <a:xfrm>
            <a:off x="6805670" y="3156011"/>
            <a:ext cx="657741" cy="639141"/>
          </a:xfrm>
          <a:prstGeom prst="ellipse">
            <a:avLst/>
          </a:prstGeom>
          <a:solidFill>
            <a:srgbClr val="73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 name="Oval 303">
            <a:extLst>
              <a:ext uri="{FF2B5EF4-FFF2-40B4-BE49-F238E27FC236}">
                <a16:creationId xmlns:a16="http://schemas.microsoft.com/office/drawing/2014/main" id="{F050A124-EE3B-4AD1-B88A-CCAFB8C1877E}"/>
              </a:ext>
            </a:extLst>
          </p:cNvPr>
          <p:cNvSpPr/>
          <p:nvPr/>
        </p:nvSpPr>
        <p:spPr>
          <a:xfrm>
            <a:off x="7463411" y="3912938"/>
            <a:ext cx="657741" cy="639141"/>
          </a:xfrm>
          <a:prstGeom prst="ellipse">
            <a:avLst/>
          </a:prstGeom>
          <a:solidFill>
            <a:srgbClr val="73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9" name="Oval 307">
            <a:extLst>
              <a:ext uri="{FF2B5EF4-FFF2-40B4-BE49-F238E27FC236}">
                <a16:creationId xmlns:a16="http://schemas.microsoft.com/office/drawing/2014/main" id="{2B3D4CC1-5138-4631-BC9F-86D23BF27C17}"/>
              </a:ext>
            </a:extLst>
          </p:cNvPr>
          <p:cNvSpPr/>
          <p:nvPr/>
        </p:nvSpPr>
        <p:spPr>
          <a:xfrm>
            <a:off x="7475191" y="4834108"/>
            <a:ext cx="657741" cy="639141"/>
          </a:xfrm>
          <a:prstGeom prst="ellipse">
            <a:avLst/>
          </a:prstGeom>
          <a:solidFill>
            <a:srgbClr val="73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64" name="Group 109">
            <a:extLst>
              <a:ext uri="{FF2B5EF4-FFF2-40B4-BE49-F238E27FC236}">
                <a16:creationId xmlns:a16="http://schemas.microsoft.com/office/drawing/2014/main" id="{B449630B-64F4-4803-95FB-9CA65CDA91D2}"/>
              </a:ext>
            </a:extLst>
          </p:cNvPr>
          <p:cNvGrpSpPr/>
          <p:nvPr/>
        </p:nvGrpSpPr>
        <p:grpSpPr>
          <a:xfrm>
            <a:off x="5034393" y="3575676"/>
            <a:ext cx="2251112" cy="2763082"/>
            <a:chOff x="3823108" y="2168500"/>
            <a:chExt cx="1688554" cy="2071832"/>
          </a:xfrm>
        </p:grpSpPr>
        <p:sp>
          <p:nvSpPr>
            <p:cNvPr id="65" name="Freeform 5">
              <a:extLst>
                <a:ext uri="{FF2B5EF4-FFF2-40B4-BE49-F238E27FC236}">
                  <a16:creationId xmlns:a16="http://schemas.microsoft.com/office/drawing/2014/main" id="{BAE7725D-A788-4CBC-86CE-E6048670FF25}"/>
                </a:ext>
              </a:extLst>
            </p:cNvPr>
            <p:cNvSpPr>
              <a:spLocks/>
            </p:cNvSpPr>
            <p:nvPr/>
          </p:nvSpPr>
          <p:spPr bwMode="auto">
            <a:xfrm>
              <a:off x="3823108" y="2168500"/>
              <a:ext cx="1688554" cy="2071832"/>
            </a:xfrm>
            <a:custGeom>
              <a:avLst/>
              <a:gdLst/>
              <a:ahLst/>
              <a:cxnLst>
                <a:cxn ang="0">
                  <a:pos x="169" y="528"/>
                </a:cxn>
                <a:cxn ang="0">
                  <a:pos x="121" y="430"/>
                </a:cxn>
                <a:cxn ang="0">
                  <a:pos x="54" y="428"/>
                </a:cxn>
                <a:cxn ang="0">
                  <a:pos x="46" y="390"/>
                </a:cxn>
                <a:cxn ang="0">
                  <a:pos x="28" y="376"/>
                </a:cxn>
                <a:cxn ang="0">
                  <a:pos x="42" y="366"/>
                </a:cxn>
                <a:cxn ang="0">
                  <a:pos x="24" y="356"/>
                </a:cxn>
                <a:cxn ang="0">
                  <a:pos x="19" y="332"/>
                </a:cxn>
                <a:cxn ang="0">
                  <a:pos x="9" y="305"/>
                </a:cxn>
                <a:cxn ang="0">
                  <a:pos x="49" y="233"/>
                </a:cxn>
                <a:cxn ang="0">
                  <a:pos x="133" y="58"/>
                </a:cxn>
                <a:cxn ang="0">
                  <a:pos x="404" y="174"/>
                </a:cxn>
                <a:cxn ang="0">
                  <a:pos x="336" y="387"/>
                </a:cxn>
                <a:cxn ang="0">
                  <a:pos x="347" y="534"/>
                </a:cxn>
                <a:cxn ang="0">
                  <a:pos x="168" y="534"/>
                </a:cxn>
                <a:cxn ang="0">
                  <a:pos x="169" y="528"/>
                </a:cxn>
              </a:cxnLst>
              <a:rect l="0" t="0" r="r" b="b"/>
              <a:pathLst>
                <a:path w="436" h="534">
                  <a:moveTo>
                    <a:pt x="169" y="528"/>
                  </a:moveTo>
                  <a:cubicBezTo>
                    <a:pt x="169" y="528"/>
                    <a:pt x="171" y="428"/>
                    <a:pt x="121" y="430"/>
                  </a:cubicBezTo>
                  <a:cubicBezTo>
                    <a:pt x="71" y="432"/>
                    <a:pt x="66" y="446"/>
                    <a:pt x="54" y="428"/>
                  </a:cubicBezTo>
                  <a:cubicBezTo>
                    <a:pt x="42" y="409"/>
                    <a:pt x="54" y="398"/>
                    <a:pt x="46" y="390"/>
                  </a:cubicBezTo>
                  <a:cubicBezTo>
                    <a:pt x="46" y="390"/>
                    <a:pt x="28" y="384"/>
                    <a:pt x="28" y="376"/>
                  </a:cubicBezTo>
                  <a:cubicBezTo>
                    <a:pt x="28" y="368"/>
                    <a:pt x="42" y="366"/>
                    <a:pt x="42" y="366"/>
                  </a:cubicBezTo>
                  <a:cubicBezTo>
                    <a:pt x="42" y="366"/>
                    <a:pt x="24" y="365"/>
                    <a:pt x="24" y="356"/>
                  </a:cubicBezTo>
                  <a:cubicBezTo>
                    <a:pt x="23" y="348"/>
                    <a:pt x="33" y="338"/>
                    <a:pt x="19" y="332"/>
                  </a:cubicBezTo>
                  <a:cubicBezTo>
                    <a:pt x="5" y="326"/>
                    <a:pt x="0" y="320"/>
                    <a:pt x="9" y="305"/>
                  </a:cubicBezTo>
                  <a:cubicBezTo>
                    <a:pt x="18" y="290"/>
                    <a:pt x="52" y="251"/>
                    <a:pt x="49" y="233"/>
                  </a:cubicBezTo>
                  <a:cubicBezTo>
                    <a:pt x="46" y="216"/>
                    <a:pt x="29" y="117"/>
                    <a:pt x="133" y="58"/>
                  </a:cubicBezTo>
                  <a:cubicBezTo>
                    <a:pt x="238" y="0"/>
                    <a:pt x="372" y="49"/>
                    <a:pt x="404" y="174"/>
                  </a:cubicBezTo>
                  <a:cubicBezTo>
                    <a:pt x="436" y="300"/>
                    <a:pt x="336" y="387"/>
                    <a:pt x="336" y="387"/>
                  </a:cubicBezTo>
                  <a:cubicBezTo>
                    <a:pt x="336" y="387"/>
                    <a:pt x="302" y="480"/>
                    <a:pt x="347" y="534"/>
                  </a:cubicBezTo>
                  <a:cubicBezTo>
                    <a:pt x="168" y="534"/>
                    <a:pt x="168" y="534"/>
                    <a:pt x="168" y="534"/>
                  </a:cubicBezTo>
                  <a:lnTo>
                    <a:pt x="169" y="528"/>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66" name="Group 51">
              <a:extLst>
                <a:ext uri="{FF2B5EF4-FFF2-40B4-BE49-F238E27FC236}">
                  <a16:creationId xmlns:a16="http://schemas.microsoft.com/office/drawing/2014/main" id="{480A7001-D7BE-4324-B8A2-A82F51155639}"/>
                </a:ext>
              </a:extLst>
            </p:cNvPr>
            <p:cNvGrpSpPr/>
            <p:nvPr/>
          </p:nvGrpSpPr>
          <p:grpSpPr>
            <a:xfrm>
              <a:off x="4104437" y="2380079"/>
              <a:ext cx="1229523" cy="1099028"/>
              <a:chOff x="5778501" y="3379787"/>
              <a:chExt cx="1630363" cy="1457326"/>
            </a:xfrm>
            <a:solidFill>
              <a:schemeClr val="bg1">
                <a:lumMod val="95000"/>
              </a:schemeClr>
            </a:solidFill>
          </p:grpSpPr>
          <p:sp>
            <p:nvSpPr>
              <p:cNvPr id="67" name="Freeform 94">
                <a:extLst>
                  <a:ext uri="{FF2B5EF4-FFF2-40B4-BE49-F238E27FC236}">
                    <a16:creationId xmlns:a16="http://schemas.microsoft.com/office/drawing/2014/main" id="{7A61B27B-1538-4B27-8148-F3972085A5ED}"/>
                  </a:ext>
                </a:extLst>
              </p:cNvPr>
              <p:cNvSpPr>
                <a:spLocks/>
              </p:cNvSpPr>
              <p:nvPr/>
            </p:nvSpPr>
            <p:spPr bwMode="auto">
              <a:xfrm>
                <a:off x="6265856" y="3629025"/>
                <a:ext cx="600075" cy="434975"/>
              </a:xfrm>
              <a:custGeom>
                <a:avLst/>
                <a:gdLst/>
                <a:ahLst/>
                <a:cxnLst>
                  <a:cxn ang="0">
                    <a:pos x="241" y="389"/>
                  </a:cxn>
                  <a:cxn ang="0">
                    <a:pos x="410" y="422"/>
                  </a:cxn>
                  <a:cxn ang="0">
                    <a:pos x="517" y="385"/>
                  </a:cxn>
                  <a:cxn ang="0">
                    <a:pos x="626" y="183"/>
                  </a:cxn>
                  <a:cxn ang="0">
                    <a:pos x="473" y="18"/>
                  </a:cxn>
                  <a:cxn ang="0">
                    <a:pos x="305" y="99"/>
                  </a:cxn>
                  <a:cxn ang="0">
                    <a:pos x="286" y="112"/>
                  </a:cxn>
                  <a:cxn ang="0">
                    <a:pos x="265" y="102"/>
                  </a:cxn>
                  <a:cxn ang="0">
                    <a:pos x="115" y="81"/>
                  </a:cxn>
                  <a:cxn ang="0">
                    <a:pos x="0" y="197"/>
                  </a:cxn>
                  <a:cxn ang="0">
                    <a:pos x="15" y="207"/>
                  </a:cxn>
                  <a:cxn ang="0">
                    <a:pos x="144" y="456"/>
                  </a:cxn>
                  <a:cxn ang="0">
                    <a:pos x="241" y="389"/>
                  </a:cxn>
                </a:cxnLst>
                <a:rect l="0" t="0" r="r" b="b"/>
                <a:pathLst>
                  <a:path w="630" h="456">
                    <a:moveTo>
                      <a:pt x="241" y="389"/>
                    </a:moveTo>
                    <a:cubicBezTo>
                      <a:pt x="322" y="372"/>
                      <a:pt x="383" y="404"/>
                      <a:pt x="410" y="422"/>
                    </a:cubicBezTo>
                    <a:cubicBezTo>
                      <a:pt x="430" y="411"/>
                      <a:pt x="469" y="392"/>
                      <a:pt x="517" y="385"/>
                    </a:cubicBezTo>
                    <a:cubicBezTo>
                      <a:pt x="518" y="326"/>
                      <a:pt x="543" y="229"/>
                      <a:pt x="626" y="183"/>
                    </a:cubicBezTo>
                    <a:cubicBezTo>
                      <a:pt x="630" y="140"/>
                      <a:pt x="596" y="38"/>
                      <a:pt x="473" y="18"/>
                    </a:cubicBezTo>
                    <a:cubicBezTo>
                      <a:pt x="360" y="0"/>
                      <a:pt x="308" y="95"/>
                      <a:pt x="305" y="99"/>
                    </a:cubicBezTo>
                    <a:cubicBezTo>
                      <a:pt x="302" y="106"/>
                      <a:pt x="294" y="111"/>
                      <a:pt x="286" y="112"/>
                    </a:cubicBezTo>
                    <a:cubicBezTo>
                      <a:pt x="278" y="112"/>
                      <a:pt x="270" y="109"/>
                      <a:pt x="265" y="102"/>
                    </a:cubicBezTo>
                    <a:cubicBezTo>
                      <a:pt x="263" y="100"/>
                      <a:pt x="226" y="54"/>
                      <a:pt x="115" y="81"/>
                    </a:cubicBezTo>
                    <a:cubicBezTo>
                      <a:pt x="23" y="102"/>
                      <a:pt x="4" y="172"/>
                      <a:pt x="0" y="197"/>
                    </a:cubicBezTo>
                    <a:cubicBezTo>
                      <a:pt x="5" y="200"/>
                      <a:pt x="10" y="203"/>
                      <a:pt x="15" y="207"/>
                    </a:cubicBezTo>
                    <a:cubicBezTo>
                      <a:pt x="108" y="274"/>
                      <a:pt x="136" y="382"/>
                      <a:pt x="144" y="456"/>
                    </a:cubicBezTo>
                    <a:cubicBezTo>
                      <a:pt x="163" y="426"/>
                      <a:pt x="194" y="398"/>
                      <a:pt x="241" y="38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68" name="Freeform 95">
                <a:extLst>
                  <a:ext uri="{FF2B5EF4-FFF2-40B4-BE49-F238E27FC236}">
                    <a16:creationId xmlns:a16="http://schemas.microsoft.com/office/drawing/2014/main" id="{5425D4F0-65F2-4A63-8365-A72AD444F640}"/>
                  </a:ext>
                </a:extLst>
              </p:cNvPr>
              <p:cNvSpPr>
                <a:spLocks/>
              </p:cNvSpPr>
              <p:nvPr/>
            </p:nvSpPr>
            <p:spPr bwMode="auto">
              <a:xfrm>
                <a:off x="5778501" y="3379787"/>
                <a:ext cx="1630363" cy="1457326"/>
              </a:xfrm>
              <a:custGeom>
                <a:avLst/>
                <a:gdLst/>
                <a:ahLst/>
                <a:cxnLst>
                  <a:cxn ang="0">
                    <a:pos x="1586" y="533"/>
                  </a:cxn>
                  <a:cxn ang="0">
                    <a:pos x="1180" y="215"/>
                  </a:cxn>
                  <a:cxn ang="0">
                    <a:pos x="327" y="309"/>
                  </a:cxn>
                  <a:cxn ang="0">
                    <a:pos x="446" y="934"/>
                  </a:cxn>
                  <a:cxn ang="0">
                    <a:pos x="498" y="508"/>
                  </a:cxn>
                  <a:cxn ang="0">
                    <a:pos x="264" y="643"/>
                  </a:cxn>
                  <a:cxn ang="0">
                    <a:pos x="415" y="697"/>
                  </a:cxn>
                  <a:cxn ang="0">
                    <a:pos x="434" y="741"/>
                  </a:cxn>
                  <a:cxn ang="0">
                    <a:pos x="219" y="660"/>
                  </a:cxn>
                  <a:cxn ang="0">
                    <a:pos x="466" y="438"/>
                  </a:cxn>
                  <a:cxn ang="0">
                    <a:pos x="790" y="314"/>
                  </a:cxn>
                  <a:cxn ang="0">
                    <a:pos x="1145" y="323"/>
                  </a:cxn>
                  <a:cxn ang="0">
                    <a:pos x="1449" y="496"/>
                  </a:cxn>
                  <a:cxn ang="0">
                    <a:pos x="1556" y="882"/>
                  </a:cxn>
                  <a:cxn ang="0">
                    <a:pos x="1272" y="974"/>
                  </a:cxn>
                  <a:cxn ang="0">
                    <a:pos x="807" y="1047"/>
                  </a:cxn>
                  <a:cxn ang="0">
                    <a:pos x="717" y="974"/>
                  </a:cxn>
                  <a:cxn ang="0">
                    <a:pos x="760" y="954"/>
                  </a:cxn>
                  <a:cxn ang="0">
                    <a:pos x="942" y="931"/>
                  </a:cxn>
                  <a:cxn ang="0">
                    <a:pos x="1454" y="953"/>
                  </a:cxn>
                  <a:cxn ang="0">
                    <a:pos x="1460" y="727"/>
                  </a:cxn>
                  <a:cxn ang="0">
                    <a:pos x="1415" y="530"/>
                  </a:cxn>
                  <a:cxn ang="0">
                    <a:pos x="1076" y="644"/>
                  </a:cxn>
                  <a:cxn ang="0">
                    <a:pos x="1264" y="785"/>
                  </a:cxn>
                  <a:cxn ang="0">
                    <a:pos x="934" y="733"/>
                  </a:cxn>
                  <a:cxn ang="0">
                    <a:pos x="762" y="698"/>
                  </a:cxn>
                  <a:cxn ang="0">
                    <a:pos x="649" y="831"/>
                  </a:cxn>
                  <a:cxn ang="0">
                    <a:pos x="467" y="1053"/>
                  </a:cxn>
                  <a:cxn ang="0">
                    <a:pos x="817" y="1278"/>
                  </a:cxn>
                  <a:cxn ang="0">
                    <a:pos x="1161" y="1148"/>
                  </a:cxn>
                  <a:cxn ang="0">
                    <a:pos x="1107" y="1079"/>
                  </a:cxn>
                  <a:cxn ang="0">
                    <a:pos x="1206" y="1132"/>
                  </a:cxn>
                  <a:cxn ang="0">
                    <a:pos x="1176" y="1277"/>
                  </a:cxn>
                  <a:cxn ang="0">
                    <a:pos x="837" y="1335"/>
                  </a:cxn>
                  <a:cxn ang="0">
                    <a:pos x="1340" y="1413"/>
                  </a:cxn>
                  <a:cxn ang="0">
                    <a:pos x="1704" y="806"/>
                  </a:cxn>
                </a:cxnLst>
                <a:rect l="0" t="0" r="r" b="b"/>
                <a:pathLst>
                  <a:path w="1711" h="1531">
                    <a:moveTo>
                      <a:pt x="1704" y="806"/>
                    </a:moveTo>
                    <a:cubicBezTo>
                      <a:pt x="1698" y="609"/>
                      <a:pt x="1586" y="533"/>
                      <a:pt x="1586" y="533"/>
                    </a:cubicBezTo>
                    <a:cubicBezTo>
                      <a:pt x="1586" y="533"/>
                      <a:pt x="1573" y="438"/>
                      <a:pt x="1486" y="336"/>
                    </a:cubicBezTo>
                    <a:cubicBezTo>
                      <a:pt x="1352" y="188"/>
                      <a:pt x="1180" y="215"/>
                      <a:pt x="1180" y="215"/>
                    </a:cubicBezTo>
                    <a:cubicBezTo>
                      <a:pt x="959" y="0"/>
                      <a:pt x="732" y="165"/>
                      <a:pt x="732" y="165"/>
                    </a:cubicBezTo>
                    <a:cubicBezTo>
                      <a:pt x="417" y="62"/>
                      <a:pt x="327" y="309"/>
                      <a:pt x="327" y="309"/>
                    </a:cubicBezTo>
                    <a:cubicBezTo>
                      <a:pt x="147" y="328"/>
                      <a:pt x="0" y="540"/>
                      <a:pt x="132" y="766"/>
                    </a:cubicBezTo>
                    <a:cubicBezTo>
                      <a:pt x="233" y="940"/>
                      <a:pt x="382" y="942"/>
                      <a:pt x="446" y="934"/>
                    </a:cubicBezTo>
                    <a:cubicBezTo>
                      <a:pt x="466" y="879"/>
                      <a:pt x="511" y="818"/>
                      <a:pt x="608" y="791"/>
                    </a:cubicBezTo>
                    <a:cubicBezTo>
                      <a:pt x="609" y="782"/>
                      <a:pt x="621" y="597"/>
                      <a:pt x="498" y="508"/>
                    </a:cubicBezTo>
                    <a:cubicBezTo>
                      <a:pt x="424" y="455"/>
                      <a:pt x="342" y="468"/>
                      <a:pt x="297" y="503"/>
                    </a:cubicBezTo>
                    <a:cubicBezTo>
                      <a:pt x="254" y="536"/>
                      <a:pt x="242" y="587"/>
                      <a:pt x="264" y="643"/>
                    </a:cubicBezTo>
                    <a:cubicBezTo>
                      <a:pt x="275" y="671"/>
                      <a:pt x="292" y="690"/>
                      <a:pt x="316" y="700"/>
                    </a:cubicBezTo>
                    <a:cubicBezTo>
                      <a:pt x="361" y="719"/>
                      <a:pt x="415" y="697"/>
                      <a:pt x="415" y="697"/>
                    </a:cubicBezTo>
                    <a:cubicBezTo>
                      <a:pt x="427" y="692"/>
                      <a:pt x="441" y="697"/>
                      <a:pt x="447" y="710"/>
                    </a:cubicBezTo>
                    <a:cubicBezTo>
                      <a:pt x="452" y="722"/>
                      <a:pt x="446" y="736"/>
                      <a:pt x="434" y="741"/>
                    </a:cubicBezTo>
                    <a:cubicBezTo>
                      <a:pt x="431" y="742"/>
                      <a:pt x="361" y="771"/>
                      <a:pt x="297" y="744"/>
                    </a:cubicBezTo>
                    <a:cubicBezTo>
                      <a:pt x="262" y="730"/>
                      <a:pt x="235" y="701"/>
                      <a:pt x="219" y="660"/>
                    </a:cubicBezTo>
                    <a:cubicBezTo>
                      <a:pt x="189" y="584"/>
                      <a:pt x="208" y="511"/>
                      <a:pt x="268" y="465"/>
                    </a:cubicBezTo>
                    <a:cubicBezTo>
                      <a:pt x="323" y="422"/>
                      <a:pt x="398" y="413"/>
                      <a:pt x="466" y="438"/>
                    </a:cubicBezTo>
                    <a:cubicBezTo>
                      <a:pt x="478" y="387"/>
                      <a:pt x="518" y="319"/>
                      <a:pt x="614" y="296"/>
                    </a:cubicBezTo>
                    <a:cubicBezTo>
                      <a:pt x="707" y="274"/>
                      <a:pt x="762" y="295"/>
                      <a:pt x="790" y="314"/>
                    </a:cubicBezTo>
                    <a:cubicBezTo>
                      <a:pt x="824" y="270"/>
                      <a:pt x="893" y="217"/>
                      <a:pt x="992" y="233"/>
                    </a:cubicBezTo>
                    <a:cubicBezTo>
                      <a:pt x="1074" y="246"/>
                      <a:pt x="1121" y="289"/>
                      <a:pt x="1145" y="323"/>
                    </a:cubicBezTo>
                    <a:cubicBezTo>
                      <a:pt x="1168" y="355"/>
                      <a:pt x="1182" y="392"/>
                      <a:pt x="1185" y="426"/>
                    </a:cubicBezTo>
                    <a:cubicBezTo>
                      <a:pt x="1278" y="403"/>
                      <a:pt x="1386" y="432"/>
                      <a:pt x="1449" y="496"/>
                    </a:cubicBezTo>
                    <a:cubicBezTo>
                      <a:pt x="1501" y="549"/>
                      <a:pt x="1519" y="621"/>
                      <a:pt x="1500" y="699"/>
                    </a:cubicBezTo>
                    <a:cubicBezTo>
                      <a:pt x="1524" y="723"/>
                      <a:pt x="1570" y="782"/>
                      <a:pt x="1556" y="882"/>
                    </a:cubicBezTo>
                    <a:cubicBezTo>
                      <a:pt x="1549" y="935"/>
                      <a:pt x="1520" y="976"/>
                      <a:pt x="1474" y="997"/>
                    </a:cubicBezTo>
                    <a:cubicBezTo>
                      <a:pt x="1416" y="1024"/>
                      <a:pt x="1336" y="1015"/>
                      <a:pt x="1272" y="974"/>
                    </a:cubicBezTo>
                    <a:cubicBezTo>
                      <a:pt x="1180" y="916"/>
                      <a:pt x="1038" y="913"/>
                      <a:pt x="972" y="968"/>
                    </a:cubicBezTo>
                    <a:cubicBezTo>
                      <a:pt x="922" y="1010"/>
                      <a:pt x="863" y="1052"/>
                      <a:pt x="807" y="1047"/>
                    </a:cubicBezTo>
                    <a:cubicBezTo>
                      <a:pt x="803" y="1047"/>
                      <a:pt x="799" y="1046"/>
                      <a:pt x="794" y="1045"/>
                    </a:cubicBezTo>
                    <a:cubicBezTo>
                      <a:pt x="762" y="1038"/>
                      <a:pt x="735" y="1014"/>
                      <a:pt x="717" y="974"/>
                    </a:cubicBezTo>
                    <a:cubicBezTo>
                      <a:pt x="711" y="962"/>
                      <a:pt x="716" y="948"/>
                      <a:pt x="728" y="942"/>
                    </a:cubicBezTo>
                    <a:cubicBezTo>
                      <a:pt x="740" y="937"/>
                      <a:pt x="754" y="942"/>
                      <a:pt x="760" y="954"/>
                    </a:cubicBezTo>
                    <a:cubicBezTo>
                      <a:pt x="772" y="980"/>
                      <a:pt x="787" y="994"/>
                      <a:pt x="805" y="998"/>
                    </a:cubicBezTo>
                    <a:cubicBezTo>
                      <a:pt x="844" y="1007"/>
                      <a:pt x="902" y="964"/>
                      <a:pt x="942" y="931"/>
                    </a:cubicBezTo>
                    <a:cubicBezTo>
                      <a:pt x="1024" y="862"/>
                      <a:pt x="1187" y="864"/>
                      <a:pt x="1297" y="934"/>
                    </a:cubicBezTo>
                    <a:cubicBezTo>
                      <a:pt x="1348" y="966"/>
                      <a:pt x="1410" y="974"/>
                      <a:pt x="1454" y="953"/>
                    </a:cubicBezTo>
                    <a:cubicBezTo>
                      <a:pt x="1485" y="939"/>
                      <a:pt x="1504" y="912"/>
                      <a:pt x="1509" y="876"/>
                    </a:cubicBezTo>
                    <a:cubicBezTo>
                      <a:pt x="1523" y="774"/>
                      <a:pt x="1460" y="728"/>
                      <a:pt x="1460" y="727"/>
                    </a:cubicBezTo>
                    <a:cubicBezTo>
                      <a:pt x="1451" y="721"/>
                      <a:pt x="1448" y="711"/>
                      <a:pt x="1450" y="701"/>
                    </a:cubicBezTo>
                    <a:cubicBezTo>
                      <a:pt x="1470" y="633"/>
                      <a:pt x="1458" y="574"/>
                      <a:pt x="1415" y="530"/>
                    </a:cubicBezTo>
                    <a:cubicBezTo>
                      <a:pt x="1363" y="476"/>
                      <a:pt x="1272" y="453"/>
                      <a:pt x="1195" y="473"/>
                    </a:cubicBezTo>
                    <a:cubicBezTo>
                      <a:pt x="1093" y="499"/>
                      <a:pt x="1078" y="609"/>
                      <a:pt x="1076" y="644"/>
                    </a:cubicBezTo>
                    <a:cubicBezTo>
                      <a:pt x="1136" y="647"/>
                      <a:pt x="1204" y="674"/>
                      <a:pt x="1267" y="751"/>
                    </a:cubicBezTo>
                    <a:cubicBezTo>
                      <a:pt x="1275" y="762"/>
                      <a:pt x="1274" y="777"/>
                      <a:pt x="1264" y="785"/>
                    </a:cubicBezTo>
                    <a:cubicBezTo>
                      <a:pt x="1253" y="794"/>
                      <a:pt x="1238" y="792"/>
                      <a:pt x="1230" y="782"/>
                    </a:cubicBezTo>
                    <a:cubicBezTo>
                      <a:pt x="1095" y="617"/>
                      <a:pt x="941" y="728"/>
                      <a:pt x="934" y="733"/>
                    </a:cubicBezTo>
                    <a:cubicBezTo>
                      <a:pt x="925" y="740"/>
                      <a:pt x="912" y="739"/>
                      <a:pt x="904" y="732"/>
                    </a:cubicBezTo>
                    <a:cubicBezTo>
                      <a:pt x="902" y="730"/>
                      <a:pt x="845" y="681"/>
                      <a:pt x="762" y="698"/>
                    </a:cubicBezTo>
                    <a:cubicBezTo>
                      <a:pt x="683" y="714"/>
                      <a:pt x="669" y="810"/>
                      <a:pt x="669" y="811"/>
                    </a:cubicBezTo>
                    <a:cubicBezTo>
                      <a:pt x="667" y="821"/>
                      <a:pt x="659" y="829"/>
                      <a:pt x="649" y="831"/>
                    </a:cubicBezTo>
                    <a:cubicBezTo>
                      <a:pt x="466" y="864"/>
                      <a:pt x="476" y="1025"/>
                      <a:pt x="476" y="1032"/>
                    </a:cubicBezTo>
                    <a:cubicBezTo>
                      <a:pt x="477" y="1040"/>
                      <a:pt x="473" y="1048"/>
                      <a:pt x="467" y="1053"/>
                    </a:cubicBezTo>
                    <a:cubicBezTo>
                      <a:pt x="495" y="1292"/>
                      <a:pt x="815" y="1270"/>
                      <a:pt x="815" y="1270"/>
                    </a:cubicBezTo>
                    <a:cubicBezTo>
                      <a:pt x="816" y="1273"/>
                      <a:pt x="816" y="1276"/>
                      <a:pt x="817" y="1278"/>
                    </a:cubicBezTo>
                    <a:cubicBezTo>
                      <a:pt x="826" y="1282"/>
                      <a:pt x="1041" y="1363"/>
                      <a:pt x="1138" y="1248"/>
                    </a:cubicBezTo>
                    <a:cubicBezTo>
                      <a:pt x="1162" y="1208"/>
                      <a:pt x="1170" y="1174"/>
                      <a:pt x="1161" y="1148"/>
                    </a:cubicBezTo>
                    <a:cubicBezTo>
                      <a:pt x="1151" y="1120"/>
                      <a:pt x="1122" y="1110"/>
                      <a:pt x="1122" y="1110"/>
                    </a:cubicBezTo>
                    <a:cubicBezTo>
                      <a:pt x="1109" y="1106"/>
                      <a:pt x="1103" y="1092"/>
                      <a:pt x="1107" y="1079"/>
                    </a:cubicBezTo>
                    <a:cubicBezTo>
                      <a:pt x="1111" y="1067"/>
                      <a:pt x="1125" y="1060"/>
                      <a:pt x="1138" y="1064"/>
                    </a:cubicBezTo>
                    <a:cubicBezTo>
                      <a:pt x="1140" y="1065"/>
                      <a:pt x="1188" y="1082"/>
                      <a:pt x="1206" y="1132"/>
                    </a:cubicBezTo>
                    <a:cubicBezTo>
                      <a:pt x="1221" y="1172"/>
                      <a:pt x="1211" y="1220"/>
                      <a:pt x="1178" y="1274"/>
                    </a:cubicBezTo>
                    <a:cubicBezTo>
                      <a:pt x="1177" y="1275"/>
                      <a:pt x="1177" y="1276"/>
                      <a:pt x="1176" y="1277"/>
                    </a:cubicBezTo>
                    <a:cubicBezTo>
                      <a:pt x="1116" y="1350"/>
                      <a:pt x="1024" y="1363"/>
                      <a:pt x="946" y="1356"/>
                    </a:cubicBezTo>
                    <a:cubicBezTo>
                      <a:pt x="903" y="1353"/>
                      <a:pt x="864" y="1343"/>
                      <a:pt x="837" y="1335"/>
                    </a:cubicBezTo>
                    <a:cubicBezTo>
                      <a:pt x="893" y="1460"/>
                      <a:pt x="1019" y="1517"/>
                      <a:pt x="1153" y="1523"/>
                    </a:cubicBezTo>
                    <a:cubicBezTo>
                      <a:pt x="1310" y="1531"/>
                      <a:pt x="1340" y="1413"/>
                      <a:pt x="1340" y="1413"/>
                    </a:cubicBezTo>
                    <a:cubicBezTo>
                      <a:pt x="1551" y="1329"/>
                      <a:pt x="1506" y="1116"/>
                      <a:pt x="1506" y="1116"/>
                    </a:cubicBezTo>
                    <a:cubicBezTo>
                      <a:pt x="1594" y="1103"/>
                      <a:pt x="1711" y="1004"/>
                      <a:pt x="1704" y="806"/>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endParaRPr>
              </a:p>
            </p:txBody>
          </p:sp>
        </p:grpSp>
      </p:grpSp>
      <p:sp>
        <p:nvSpPr>
          <p:cNvPr id="70" name="TextBox 52">
            <a:extLst>
              <a:ext uri="{FF2B5EF4-FFF2-40B4-BE49-F238E27FC236}">
                <a16:creationId xmlns:a16="http://schemas.microsoft.com/office/drawing/2014/main" id="{190CE3CE-8920-4848-933B-24A70624A927}"/>
              </a:ext>
            </a:extLst>
          </p:cNvPr>
          <p:cNvSpPr txBox="1"/>
          <p:nvPr/>
        </p:nvSpPr>
        <p:spPr>
          <a:xfrm>
            <a:off x="3733430" y="4086090"/>
            <a:ext cx="410369" cy="246221"/>
          </a:xfrm>
          <a:prstGeom prst="rect">
            <a:avLst/>
          </a:prstGeom>
          <a:noFill/>
        </p:spPr>
        <p:txBody>
          <a:bodyPr wrap="non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rPr>
              <a:t>标准</a:t>
            </a:r>
            <a:endParaRPr kumimoji="0" lang="en-US" sz="16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E279EBDD-E3B6-45BB-BD98-F6B49DF5CA8C}"/>
              </a:ext>
            </a:extLst>
          </p:cNvPr>
          <p:cNvSpPr/>
          <p:nvPr/>
        </p:nvSpPr>
        <p:spPr>
          <a:xfrm>
            <a:off x="533775" y="1017989"/>
            <a:ext cx="11161696" cy="1338828"/>
          </a:xfrm>
          <a:prstGeom prst="rect">
            <a:avLst/>
          </a:prstGeom>
          <a:solidFill>
            <a:schemeClr val="bg1"/>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创新研发所需的数据不仅仅包括专利、论文、标准等科学数据，也需要非科学数据数据，这一部分分为企业内部和外部数据，内部数据为企业产品、生产、销售、人才等，外部数据包括竞争对手动向、市场动向、新闻报道等数据。利用大数据分析技术、人工智能技术整合、分析这些数据促进创新研发</a:t>
            </a:r>
          </a:p>
        </p:txBody>
      </p:sp>
      <p:sp>
        <p:nvSpPr>
          <p:cNvPr id="72" name="文本框 71">
            <a:extLst>
              <a:ext uri="{FF2B5EF4-FFF2-40B4-BE49-F238E27FC236}">
                <a16:creationId xmlns:a16="http://schemas.microsoft.com/office/drawing/2014/main" id="{E0000071-A97E-4074-9DE2-5A595F6B4598}"/>
              </a:ext>
            </a:extLst>
          </p:cNvPr>
          <p:cNvSpPr txBox="1"/>
          <p:nvPr/>
        </p:nvSpPr>
        <p:spPr>
          <a:xfrm>
            <a:off x="5899431" y="5369776"/>
            <a:ext cx="800219"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创新</a:t>
            </a:r>
            <a:endParaRPr kumimoji="0" lang="en-US" altLang="zh-CN"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研发</a:t>
            </a:r>
          </a:p>
        </p:txBody>
      </p:sp>
      <p:pic>
        <p:nvPicPr>
          <p:cNvPr id="74" name="图形 73" descr="纸张">
            <a:extLst>
              <a:ext uri="{FF2B5EF4-FFF2-40B4-BE49-F238E27FC236}">
                <a16:creationId xmlns:a16="http://schemas.microsoft.com/office/drawing/2014/main" id="{CE83CC1E-0823-4288-9E2E-F4A4673827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7741" y="4982637"/>
            <a:ext cx="360853" cy="360853"/>
          </a:xfrm>
          <a:prstGeom prst="rect">
            <a:avLst/>
          </a:prstGeom>
        </p:spPr>
      </p:pic>
      <p:pic>
        <p:nvPicPr>
          <p:cNvPr id="76" name="图形 75" descr="列表">
            <a:extLst>
              <a:ext uri="{FF2B5EF4-FFF2-40B4-BE49-F238E27FC236}">
                <a16:creationId xmlns:a16="http://schemas.microsoft.com/office/drawing/2014/main" id="{FC94935C-0AD4-409F-B51E-AECB89D00A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64991" y="4027170"/>
            <a:ext cx="383650" cy="383650"/>
          </a:xfrm>
          <a:prstGeom prst="rect">
            <a:avLst/>
          </a:prstGeom>
        </p:spPr>
      </p:pic>
      <p:pic>
        <p:nvPicPr>
          <p:cNvPr id="78" name="图形 77" descr="用户">
            <a:extLst>
              <a:ext uri="{FF2B5EF4-FFF2-40B4-BE49-F238E27FC236}">
                <a16:creationId xmlns:a16="http://schemas.microsoft.com/office/drawing/2014/main" id="{FD6809F7-D721-4472-9C42-D43123EC83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62274" y="4885310"/>
            <a:ext cx="546295" cy="546295"/>
          </a:xfrm>
          <a:prstGeom prst="rect">
            <a:avLst/>
          </a:prstGeom>
        </p:spPr>
      </p:pic>
      <p:pic>
        <p:nvPicPr>
          <p:cNvPr id="80" name="图形 79" descr="上升趋势">
            <a:extLst>
              <a:ext uri="{FF2B5EF4-FFF2-40B4-BE49-F238E27FC236}">
                <a16:creationId xmlns:a16="http://schemas.microsoft.com/office/drawing/2014/main" id="{FB8EBB8F-13DB-4E4D-A2CF-561DBCEDB2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32731" y="4068160"/>
            <a:ext cx="342660" cy="342660"/>
          </a:xfrm>
          <a:prstGeom prst="rect">
            <a:avLst/>
          </a:prstGeom>
        </p:spPr>
      </p:pic>
      <p:pic>
        <p:nvPicPr>
          <p:cNvPr id="82" name="图形 81" descr="单级齿轮">
            <a:extLst>
              <a:ext uri="{FF2B5EF4-FFF2-40B4-BE49-F238E27FC236}">
                <a16:creationId xmlns:a16="http://schemas.microsoft.com/office/drawing/2014/main" id="{E035D74E-7EA4-459D-AD2A-0223F59B3B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50408" y="3190857"/>
            <a:ext cx="594829" cy="594829"/>
          </a:xfrm>
          <a:prstGeom prst="rect">
            <a:avLst/>
          </a:prstGeom>
        </p:spPr>
      </p:pic>
      <p:pic>
        <p:nvPicPr>
          <p:cNvPr id="84" name="图形 83" descr="饼图">
            <a:extLst>
              <a:ext uri="{FF2B5EF4-FFF2-40B4-BE49-F238E27FC236}">
                <a16:creationId xmlns:a16="http://schemas.microsoft.com/office/drawing/2014/main" id="{6C29D3C2-7701-492F-AFCB-924709E220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6593" y="3226955"/>
            <a:ext cx="493574" cy="493574"/>
          </a:xfrm>
          <a:prstGeom prst="rect">
            <a:avLst/>
          </a:prstGeom>
        </p:spPr>
      </p:pic>
      <p:sp>
        <p:nvSpPr>
          <p:cNvPr id="85" name="Freeform 223">
            <a:extLst>
              <a:ext uri="{FF2B5EF4-FFF2-40B4-BE49-F238E27FC236}">
                <a16:creationId xmlns:a16="http://schemas.microsoft.com/office/drawing/2014/main" id="{BC6EF332-E0AE-4399-BF60-8B57A8E0FD28}"/>
              </a:ext>
            </a:extLst>
          </p:cNvPr>
          <p:cNvSpPr>
            <a:spLocks noEditPoints="1"/>
          </p:cNvSpPr>
          <p:nvPr/>
        </p:nvSpPr>
        <p:spPr bwMode="auto">
          <a:xfrm>
            <a:off x="5974985" y="3030891"/>
            <a:ext cx="340183" cy="352376"/>
          </a:xfrm>
          <a:custGeom>
            <a:avLst/>
            <a:gdLst>
              <a:gd name="T0" fmla="*/ 2147483646 w 240"/>
              <a:gd name="T1" fmla="*/ 2147483646 h 268"/>
              <a:gd name="T2" fmla="*/ 2147483646 w 240"/>
              <a:gd name="T3" fmla="*/ 2147483646 h 268"/>
              <a:gd name="T4" fmla="*/ 2147483646 w 240"/>
              <a:gd name="T5" fmla="*/ 2147483646 h 268"/>
              <a:gd name="T6" fmla="*/ 2147483646 w 240"/>
              <a:gd name="T7" fmla="*/ 2147483646 h 268"/>
              <a:gd name="T8" fmla="*/ 2147483646 w 240"/>
              <a:gd name="T9" fmla="*/ 0 h 268"/>
              <a:gd name="T10" fmla="*/ 2147483646 w 240"/>
              <a:gd name="T11" fmla="*/ 2147483646 h 268"/>
              <a:gd name="T12" fmla="*/ 2147483646 w 240"/>
              <a:gd name="T13" fmla="*/ 2147483646 h 268"/>
              <a:gd name="T14" fmla="*/ 636339876 w 240"/>
              <a:gd name="T15" fmla="*/ 2147483646 h 268"/>
              <a:gd name="T16" fmla="*/ 636339876 w 240"/>
              <a:gd name="T17" fmla="*/ 2147483646 h 268"/>
              <a:gd name="T18" fmla="*/ 1909314150 w 240"/>
              <a:gd name="T19" fmla="*/ 2147483646 h 268"/>
              <a:gd name="T20" fmla="*/ 159158464 w 240"/>
              <a:gd name="T21" fmla="*/ 2147483646 h 268"/>
              <a:gd name="T22" fmla="*/ 2147483646 w 240"/>
              <a:gd name="T23" fmla="*/ 2147483646 h 268"/>
              <a:gd name="T24" fmla="*/ 2147483646 w 240"/>
              <a:gd name="T25" fmla="*/ 2147483646 h 268"/>
              <a:gd name="T26" fmla="*/ 2147483646 w 240"/>
              <a:gd name="T27" fmla="*/ 2147483646 h 268"/>
              <a:gd name="T28" fmla="*/ 2147483646 w 240"/>
              <a:gd name="T29" fmla="*/ 2147483646 h 268"/>
              <a:gd name="T30" fmla="*/ 2147483646 w 240"/>
              <a:gd name="T31" fmla="*/ 2147483646 h 268"/>
              <a:gd name="T32" fmla="*/ 2147483646 w 240"/>
              <a:gd name="T33" fmla="*/ 2147483646 h 268"/>
              <a:gd name="T34" fmla="*/ 2147483646 w 240"/>
              <a:gd name="T35" fmla="*/ 2147483646 h 268"/>
              <a:gd name="T36" fmla="*/ 2147483646 w 240"/>
              <a:gd name="T37" fmla="*/ 2147483646 h 268"/>
              <a:gd name="T38" fmla="*/ 2147483646 w 240"/>
              <a:gd name="T39" fmla="*/ 2147483646 h 268"/>
              <a:gd name="T40" fmla="*/ 2147483646 w 240"/>
              <a:gd name="T41" fmla="*/ 2147483646 h 268"/>
              <a:gd name="T42" fmla="*/ 2147483646 w 240"/>
              <a:gd name="T43" fmla="*/ 2147483646 h 268"/>
              <a:gd name="T44" fmla="*/ 2147483646 w 240"/>
              <a:gd name="T45" fmla="*/ 2147483646 h 268"/>
              <a:gd name="T46" fmla="*/ 2147483646 w 240"/>
              <a:gd name="T47" fmla="*/ 2147483646 h 268"/>
              <a:gd name="T48" fmla="*/ 2147483646 w 240"/>
              <a:gd name="T49" fmla="*/ 2147483646 h 268"/>
              <a:gd name="T50" fmla="*/ 2147483646 w 240"/>
              <a:gd name="T51" fmla="*/ 2147483646 h 268"/>
              <a:gd name="T52" fmla="*/ 2147483646 w 240"/>
              <a:gd name="T53" fmla="*/ 2147483646 h 268"/>
              <a:gd name="T54" fmla="*/ 2147483646 w 240"/>
              <a:gd name="T55" fmla="*/ 2147483646 h 268"/>
              <a:gd name="T56" fmla="*/ 2147483646 w 240"/>
              <a:gd name="T57" fmla="*/ 2147483646 h 268"/>
              <a:gd name="T58" fmla="*/ 2147483646 w 240"/>
              <a:gd name="T59" fmla="*/ 2147483646 h 268"/>
              <a:gd name="T60" fmla="*/ 2147483646 w 240"/>
              <a:gd name="T61" fmla="*/ 2147483646 h 268"/>
              <a:gd name="T62" fmla="*/ 2147483646 w 240"/>
              <a:gd name="T63" fmla="*/ 2147483646 h 268"/>
              <a:gd name="T64" fmla="*/ 2147483646 w 240"/>
              <a:gd name="T65" fmla="*/ 2147483646 h 268"/>
              <a:gd name="T66" fmla="*/ 2147483646 w 240"/>
              <a:gd name="T67" fmla="*/ 2147483646 h 268"/>
              <a:gd name="T68" fmla="*/ 2147483646 w 240"/>
              <a:gd name="T69" fmla="*/ 2147483646 h 268"/>
              <a:gd name="T70" fmla="*/ 2147483646 w 240"/>
              <a:gd name="T71" fmla="*/ 2147483646 h 268"/>
              <a:gd name="T72" fmla="*/ 2147483646 w 240"/>
              <a:gd name="T73" fmla="*/ 2147483646 h 268"/>
              <a:gd name="T74" fmla="*/ 2147483646 w 240"/>
              <a:gd name="T75" fmla="*/ 2147483646 h 268"/>
              <a:gd name="T76" fmla="*/ 2147483646 w 240"/>
              <a:gd name="T77" fmla="*/ 2147483646 h 268"/>
              <a:gd name="T78" fmla="*/ 2147483646 w 240"/>
              <a:gd name="T79" fmla="*/ 2147483646 h 268"/>
              <a:gd name="T80" fmla="*/ 2147483646 w 240"/>
              <a:gd name="T81" fmla="*/ 2147483646 h 268"/>
              <a:gd name="T82" fmla="*/ 2147483646 w 240"/>
              <a:gd name="T83" fmla="*/ 2147483646 h 268"/>
              <a:gd name="T84" fmla="*/ 2147483646 w 240"/>
              <a:gd name="T85" fmla="*/ 2147483646 h 268"/>
              <a:gd name="T86" fmla="*/ 2147483646 w 240"/>
              <a:gd name="T87" fmla="*/ 2147483646 h 268"/>
              <a:gd name="T88" fmla="*/ 2147483646 w 240"/>
              <a:gd name="T89" fmla="*/ 2147483646 h 268"/>
              <a:gd name="T90" fmla="*/ 2147483646 w 240"/>
              <a:gd name="T91" fmla="*/ 2147483646 h 268"/>
              <a:gd name="T92" fmla="*/ 2147483646 w 240"/>
              <a:gd name="T93" fmla="*/ 2147483646 h 268"/>
              <a:gd name="T94" fmla="*/ 2147483646 w 240"/>
              <a:gd name="T95" fmla="*/ 2147483646 h 268"/>
              <a:gd name="T96" fmla="*/ 2147483646 w 240"/>
              <a:gd name="T97" fmla="*/ 2147483646 h 268"/>
              <a:gd name="T98" fmla="*/ 2147483646 w 240"/>
              <a:gd name="T99" fmla="*/ 2147483646 h 268"/>
              <a:gd name="T100" fmla="*/ 2147483646 w 240"/>
              <a:gd name="T101" fmla="*/ 2147483646 h 268"/>
              <a:gd name="T102" fmla="*/ 2147483646 w 240"/>
              <a:gd name="T103" fmla="*/ 2147483646 h 268"/>
              <a:gd name="T104" fmla="*/ 2147483646 w 240"/>
              <a:gd name="T105" fmla="*/ 2147483646 h 268"/>
              <a:gd name="T106" fmla="*/ 2147483646 w 240"/>
              <a:gd name="T107" fmla="*/ 2147483646 h 268"/>
              <a:gd name="T108" fmla="*/ 2147483646 w 240"/>
              <a:gd name="T109" fmla="*/ 2147483646 h 268"/>
              <a:gd name="T110" fmla="*/ 2147483646 w 240"/>
              <a:gd name="T111" fmla="*/ 2147483646 h 268"/>
              <a:gd name="T112" fmla="*/ 2147483646 w 240"/>
              <a:gd name="T113" fmla="*/ 2147483646 h 268"/>
              <a:gd name="T114" fmla="*/ 2147483646 w 240"/>
              <a:gd name="T115" fmla="*/ 2147483646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40" h="268">
                <a:moveTo>
                  <a:pt x="216" y="135"/>
                </a:moveTo>
                <a:lnTo>
                  <a:pt x="216" y="135"/>
                </a:lnTo>
                <a:lnTo>
                  <a:pt x="228" y="117"/>
                </a:lnTo>
                <a:lnTo>
                  <a:pt x="233" y="109"/>
                </a:lnTo>
                <a:lnTo>
                  <a:pt x="238" y="101"/>
                </a:lnTo>
                <a:lnTo>
                  <a:pt x="240" y="91"/>
                </a:lnTo>
                <a:lnTo>
                  <a:pt x="240" y="83"/>
                </a:lnTo>
                <a:lnTo>
                  <a:pt x="239" y="75"/>
                </a:lnTo>
                <a:lnTo>
                  <a:pt x="236" y="68"/>
                </a:lnTo>
                <a:lnTo>
                  <a:pt x="232" y="61"/>
                </a:lnTo>
                <a:lnTo>
                  <a:pt x="225" y="56"/>
                </a:lnTo>
                <a:lnTo>
                  <a:pt x="217" y="53"/>
                </a:lnTo>
                <a:lnTo>
                  <a:pt x="209" y="50"/>
                </a:lnTo>
                <a:lnTo>
                  <a:pt x="199" y="49"/>
                </a:lnTo>
                <a:lnTo>
                  <a:pt x="190" y="49"/>
                </a:lnTo>
                <a:lnTo>
                  <a:pt x="168" y="51"/>
                </a:lnTo>
                <a:lnTo>
                  <a:pt x="164" y="42"/>
                </a:lnTo>
                <a:lnTo>
                  <a:pt x="160" y="32"/>
                </a:lnTo>
                <a:lnTo>
                  <a:pt x="154" y="23"/>
                </a:lnTo>
                <a:lnTo>
                  <a:pt x="149" y="16"/>
                </a:lnTo>
                <a:lnTo>
                  <a:pt x="142" y="9"/>
                </a:lnTo>
                <a:lnTo>
                  <a:pt x="135" y="4"/>
                </a:lnTo>
                <a:lnTo>
                  <a:pt x="128" y="1"/>
                </a:lnTo>
                <a:lnTo>
                  <a:pt x="120" y="0"/>
                </a:lnTo>
                <a:lnTo>
                  <a:pt x="112" y="1"/>
                </a:lnTo>
                <a:lnTo>
                  <a:pt x="105" y="4"/>
                </a:lnTo>
                <a:lnTo>
                  <a:pt x="98" y="9"/>
                </a:lnTo>
                <a:lnTo>
                  <a:pt x="92" y="16"/>
                </a:lnTo>
                <a:lnTo>
                  <a:pt x="86" y="24"/>
                </a:lnTo>
                <a:lnTo>
                  <a:pt x="81" y="32"/>
                </a:lnTo>
                <a:lnTo>
                  <a:pt x="77" y="42"/>
                </a:lnTo>
                <a:lnTo>
                  <a:pt x="72" y="51"/>
                </a:lnTo>
                <a:lnTo>
                  <a:pt x="52" y="49"/>
                </a:lnTo>
                <a:lnTo>
                  <a:pt x="41" y="49"/>
                </a:lnTo>
                <a:lnTo>
                  <a:pt x="33" y="50"/>
                </a:lnTo>
                <a:lnTo>
                  <a:pt x="23" y="53"/>
                </a:lnTo>
                <a:lnTo>
                  <a:pt x="15" y="56"/>
                </a:lnTo>
                <a:lnTo>
                  <a:pt x="8" y="61"/>
                </a:lnTo>
                <a:lnTo>
                  <a:pt x="4" y="68"/>
                </a:lnTo>
                <a:lnTo>
                  <a:pt x="1" y="75"/>
                </a:lnTo>
                <a:lnTo>
                  <a:pt x="0" y="83"/>
                </a:lnTo>
                <a:lnTo>
                  <a:pt x="1" y="91"/>
                </a:lnTo>
                <a:lnTo>
                  <a:pt x="4" y="101"/>
                </a:lnTo>
                <a:lnTo>
                  <a:pt x="7" y="109"/>
                </a:lnTo>
                <a:lnTo>
                  <a:pt x="12" y="117"/>
                </a:lnTo>
                <a:lnTo>
                  <a:pt x="18" y="125"/>
                </a:lnTo>
                <a:lnTo>
                  <a:pt x="25" y="135"/>
                </a:lnTo>
                <a:lnTo>
                  <a:pt x="12" y="151"/>
                </a:lnTo>
                <a:lnTo>
                  <a:pt x="7" y="161"/>
                </a:lnTo>
                <a:lnTo>
                  <a:pt x="4" y="169"/>
                </a:lnTo>
                <a:lnTo>
                  <a:pt x="1" y="177"/>
                </a:lnTo>
                <a:lnTo>
                  <a:pt x="0" y="187"/>
                </a:lnTo>
                <a:lnTo>
                  <a:pt x="1" y="193"/>
                </a:lnTo>
                <a:lnTo>
                  <a:pt x="4" y="202"/>
                </a:lnTo>
                <a:lnTo>
                  <a:pt x="10" y="207"/>
                </a:lnTo>
                <a:lnTo>
                  <a:pt x="15" y="212"/>
                </a:lnTo>
                <a:lnTo>
                  <a:pt x="23" y="217"/>
                </a:lnTo>
                <a:lnTo>
                  <a:pt x="33" y="218"/>
                </a:lnTo>
                <a:lnTo>
                  <a:pt x="41" y="219"/>
                </a:lnTo>
                <a:lnTo>
                  <a:pt x="52" y="219"/>
                </a:lnTo>
                <a:lnTo>
                  <a:pt x="72" y="217"/>
                </a:lnTo>
                <a:lnTo>
                  <a:pt x="81" y="237"/>
                </a:lnTo>
                <a:lnTo>
                  <a:pt x="86" y="245"/>
                </a:lnTo>
                <a:lnTo>
                  <a:pt x="92" y="252"/>
                </a:lnTo>
                <a:lnTo>
                  <a:pt x="98" y="259"/>
                </a:lnTo>
                <a:lnTo>
                  <a:pt x="105" y="264"/>
                </a:lnTo>
                <a:lnTo>
                  <a:pt x="112" y="267"/>
                </a:lnTo>
                <a:lnTo>
                  <a:pt x="120" y="268"/>
                </a:lnTo>
                <a:lnTo>
                  <a:pt x="128" y="267"/>
                </a:lnTo>
                <a:lnTo>
                  <a:pt x="135" y="264"/>
                </a:lnTo>
                <a:lnTo>
                  <a:pt x="142" y="259"/>
                </a:lnTo>
                <a:lnTo>
                  <a:pt x="149" y="252"/>
                </a:lnTo>
                <a:lnTo>
                  <a:pt x="154" y="245"/>
                </a:lnTo>
                <a:lnTo>
                  <a:pt x="160" y="237"/>
                </a:lnTo>
                <a:lnTo>
                  <a:pt x="164" y="227"/>
                </a:lnTo>
                <a:lnTo>
                  <a:pt x="168" y="217"/>
                </a:lnTo>
                <a:lnTo>
                  <a:pt x="179" y="218"/>
                </a:lnTo>
                <a:lnTo>
                  <a:pt x="190" y="219"/>
                </a:lnTo>
                <a:lnTo>
                  <a:pt x="199" y="219"/>
                </a:lnTo>
                <a:lnTo>
                  <a:pt x="208" y="218"/>
                </a:lnTo>
                <a:lnTo>
                  <a:pt x="217" y="217"/>
                </a:lnTo>
                <a:lnTo>
                  <a:pt x="225" y="212"/>
                </a:lnTo>
                <a:lnTo>
                  <a:pt x="232" y="207"/>
                </a:lnTo>
                <a:lnTo>
                  <a:pt x="236" y="202"/>
                </a:lnTo>
                <a:lnTo>
                  <a:pt x="239" y="195"/>
                </a:lnTo>
                <a:lnTo>
                  <a:pt x="240" y="187"/>
                </a:lnTo>
                <a:lnTo>
                  <a:pt x="240" y="177"/>
                </a:lnTo>
                <a:lnTo>
                  <a:pt x="238" y="169"/>
                </a:lnTo>
                <a:lnTo>
                  <a:pt x="233" y="161"/>
                </a:lnTo>
                <a:lnTo>
                  <a:pt x="228" y="151"/>
                </a:lnTo>
                <a:lnTo>
                  <a:pt x="216" y="135"/>
                </a:lnTo>
                <a:close/>
                <a:moveTo>
                  <a:pt x="102" y="241"/>
                </a:moveTo>
                <a:lnTo>
                  <a:pt x="102" y="241"/>
                </a:lnTo>
                <a:lnTo>
                  <a:pt x="96" y="229"/>
                </a:lnTo>
                <a:lnTo>
                  <a:pt x="89" y="212"/>
                </a:lnTo>
                <a:lnTo>
                  <a:pt x="105" y="208"/>
                </a:lnTo>
                <a:lnTo>
                  <a:pt x="120" y="202"/>
                </a:lnTo>
                <a:lnTo>
                  <a:pt x="137" y="208"/>
                </a:lnTo>
                <a:lnTo>
                  <a:pt x="152" y="212"/>
                </a:lnTo>
                <a:lnTo>
                  <a:pt x="145" y="229"/>
                </a:lnTo>
                <a:lnTo>
                  <a:pt x="138" y="241"/>
                </a:lnTo>
                <a:lnTo>
                  <a:pt x="134" y="247"/>
                </a:lnTo>
                <a:lnTo>
                  <a:pt x="130" y="249"/>
                </a:lnTo>
                <a:lnTo>
                  <a:pt x="124" y="252"/>
                </a:lnTo>
                <a:lnTo>
                  <a:pt x="120" y="252"/>
                </a:lnTo>
                <a:lnTo>
                  <a:pt x="116" y="252"/>
                </a:lnTo>
                <a:lnTo>
                  <a:pt x="112" y="249"/>
                </a:lnTo>
                <a:lnTo>
                  <a:pt x="108" y="247"/>
                </a:lnTo>
                <a:lnTo>
                  <a:pt x="102" y="241"/>
                </a:lnTo>
                <a:close/>
                <a:moveTo>
                  <a:pt x="138" y="27"/>
                </a:moveTo>
                <a:lnTo>
                  <a:pt x="138" y="27"/>
                </a:lnTo>
                <a:lnTo>
                  <a:pt x="145" y="39"/>
                </a:lnTo>
                <a:lnTo>
                  <a:pt x="152" y="56"/>
                </a:lnTo>
                <a:lnTo>
                  <a:pt x="137" y="61"/>
                </a:lnTo>
                <a:lnTo>
                  <a:pt x="120" y="66"/>
                </a:lnTo>
                <a:lnTo>
                  <a:pt x="105" y="61"/>
                </a:lnTo>
                <a:lnTo>
                  <a:pt x="89" y="56"/>
                </a:lnTo>
                <a:lnTo>
                  <a:pt x="96" y="39"/>
                </a:lnTo>
                <a:lnTo>
                  <a:pt x="102" y="27"/>
                </a:lnTo>
                <a:lnTo>
                  <a:pt x="108" y="21"/>
                </a:lnTo>
                <a:lnTo>
                  <a:pt x="112" y="19"/>
                </a:lnTo>
                <a:lnTo>
                  <a:pt x="116" y="16"/>
                </a:lnTo>
                <a:lnTo>
                  <a:pt x="120" y="16"/>
                </a:lnTo>
                <a:lnTo>
                  <a:pt x="124" y="16"/>
                </a:lnTo>
                <a:lnTo>
                  <a:pt x="128" y="19"/>
                </a:lnTo>
                <a:lnTo>
                  <a:pt x="134" y="23"/>
                </a:lnTo>
                <a:lnTo>
                  <a:pt x="138" y="27"/>
                </a:lnTo>
                <a:close/>
                <a:moveTo>
                  <a:pt x="180" y="124"/>
                </a:moveTo>
                <a:lnTo>
                  <a:pt x="180" y="124"/>
                </a:lnTo>
                <a:lnTo>
                  <a:pt x="193" y="135"/>
                </a:lnTo>
                <a:lnTo>
                  <a:pt x="184" y="142"/>
                </a:lnTo>
                <a:lnTo>
                  <a:pt x="180" y="144"/>
                </a:lnTo>
                <a:lnTo>
                  <a:pt x="180" y="135"/>
                </a:lnTo>
                <a:lnTo>
                  <a:pt x="180" y="124"/>
                </a:lnTo>
                <a:close/>
                <a:moveTo>
                  <a:pt x="179" y="101"/>
                </a:moveTo>
                <a:lnTo>
                  <a:pt x="179" y="101"/>
                </a:lnTo>
                <a:lnTo>
                  <a:pt x="176" y="84"/>
                </a:lnTo>
                <a:lnTo>
                  <a:pt x="172" y="68"/>
                </a:lnTo>
                <a:lnTo>
                  <a:pt x="190" y="65"/>
                </a:lnTo>
                <a:lnTo>
                  <a:pt x="205" y="65"/>
                </a:lnTo>
                <a:lnTo>
                  <a:pt x="210" y="66"/>
                </a:lnTo>
                <a:lnTo>
                  <a:pt x="216" y="69"/>
                </a:lnTo>
                <a:lnTo>
                  <a:pt x="220" y="72"/>
                </a:lnTo>
                <a:lnTo>
                  <a:pt x="223" y="75"/>
                </a:lnTo>
                <a:lnTo>
                  <a:pt x="224" y="79"/>
                </a:lnTo>
                <a:lnTo>
                  <a:pt x="225" y="84"/>
                </a:lnTo>
                <a:lnTo>
                  <a:pt x="224" y="90"/>
                </a:lnTo>
                <a:lnTo>
                  <a:pt x="223" y="95"/>
                </a:lnTo>
                <a:lnTo>
                  <a:pt x="214" y="109"/>
                </a:lnTo>
                <a:lnTo>
                  <a:pt x="203" y="122"/>
                </a:lnTo>
                <a:lnTo>
                  <a:pt x="191" y="111"/>
                </a:lnTo>
                <a:lnTo>
                  <a:pt x="179" y="101"/>
                </a:lnTo>
                <a:close/>
                <a:moveTo>
                  <a:pt x="120" y="182"/>
                </a:moveTo>
                <a:lnTo>
                  <a:pt x="120" y="182"/>
                </a:lnTo>
                <a:lnTo>
                  <a:pt x="100" y="172"/>
                </a:lnTo>
                <a:lnTo>
                  <a:pt x="79" y="158"/>
                </a:lnTo>
                <a:lnTo>
                  <a:pt x="78" y="135"/>
                </a:lnTo>
                <a:lnTo>
                  <a:pt x="79" y="110"/>
                </a:lnTo>
                <a:lnTo>
                  <a:pt x="100" y="98"/>
                </a:lnTo>
                <a:lnTo>
                  <a:pt x="120" y="87"/>
                </a:lnTo>
                <a:lnTo>
                  <a:pt x="142" y="98"/>
                </a:lnTo>
                <a:lnTo>
                  <a:pt x="162" y="110"/>
                </a:lnTo>
                <a:lnTo>
                  <a:pt x="162" y="135"/>
                </a:lnTo>
                <a:lnTo>
                  <a:pt x="162" y="158"/>
                </a:lnTo>
                <a:lnTo>
                  <a:pt x="142" y="172"/>
                </a:lnTo>
                <a:lnTo>
                  <a:pt x="120" y="182"/>
                </a:lnTo>
                <a:close/>
                <a:moveTo>
                  <a:pt x="150" y="83"/>
                </a:moveTo>
                <a:lnTo>
                  <a:pt x="150" y="83"/>
                </a:lnTo>
                <a:lnTo>
                  <a:pt x="142" y="77"/>
                </a:lnTo>
                <a:lnTo>
                  <a:pt x="156" y="72"/>
                </a:lnTo>
                <a:lnTo>
                  <a:pt x="160" y="87"/>
                </a:lnTo>
                <a:lnTo>
                  <a:pt x="150" y="83"/>
                </a:lnTo>
                <a:close/>
                <a:moveTo>
                  <a:pt x="85" y="72"/>
                </a:moveTo>
                <a:lnTo>
                  <a:pt x="85" y="72"/>
                </a:lnTo>
                <a:lnTo>
                  <a:pt x="100" y="77"/>
                </a:lnTo>
                <a:lnTo>
                  <a:pt x="90" y="83"/>
                </a:lnTo>
                <a:lnTo>
                  <a:pt x="82" y="87"/>
                </a:lnTo>
                <a:lnTo>
                  <a:pt x="85" y="72"/>
                </a:lnTo>
                <a:close/>
                <a:moveTo>
                  <a:pt x="60" y="144"/>
                </a:moveTo>
                <a:lnTo>
                  <a:pt x="60" y="144"/>
                </a:lnTo>
                <a:lnTo>
                  <a:pt x="49" y="135"/>
                </a:lnTo>
                <a:lnTo>
                  <a:pt x="60" y="124"/>
                </a:lnTo>
                <a:lnTo>
                  <a:pt x="60" y="135"/>
                </a:lnTo>
                <a:lnTo>
                  <a:pt x="60" y="144"/>
                </a:lnTo>
                <a:close/>
                <a:moveTo>
                  <a:pt x="68" y="68"/>
                </a:moveTo>
                <a:lnTo>
                  <a:pt x="68" y="68"/>
                </a:lnTo>
                <a:lnTo>
                  <a:pt x="64" y="84"/>
                </a:lnTo>
                <a:lnTo>
                  <a:pt x="63" y="101"/>
                </a:lnTo>
                <a:lnTo>
                  <a:pt x="49" y="111"/>
                </a:lnTo>
                <a:lnTo>
                  <a:pt x="37" y="122"/>
                </a:lnTo>
                <a:lnTo>
                  <a:pt x="26" y="109"/>
                </a:lnTo>
                <a:lnTo>
                  <a:pt x="19" y="95"/>
                </a:lnTo>
                <a:lnTo>
                  <a:pt x="16" y="90"/>
                </a:lnTo>
                <a:lnTo>
                  <a:pt x="15" y="84"/>
                </a:lnTo>
                <a:lnTo>
                  <a:pt x="16" y="79"/>
                </a:lnTo>
                <a:lnTo>
                  <a:pt x="18" y="75"/>
                </a:lnTo>
                <a:lnTo>
                  <a:pt x="21" y="72"/>
                </a:lnTo>
                <a:lnTo>
                  <a:pt x="25" y="69"/>
                </a:lnTo>
                <a:lnTo>
                  <a:pt x="30" y="66"/>
                </a:lnTo>
                <a:lnTo>
                  <a:pt x="36" y="65"/>
                </a:lnTo>
                <a:lnTo>
                  <a:pt x="45" y="65"/>
                </a:lnTo>
                <a:lnTo>
                  <a:pt x="56" y="66"/>
                </a:lnTo>
                <a:lnTo>
                  <a:pt x="68" y="68"/>
                </a:lnTo>
                <a:close/>
                <a:moveTo>
                  <a:pt x="19" y="173"/>
                </a:moveTo>
                <a:lnTo>
                  <a:pt x="19" y="173"/>
                </a:lnTo>
                <a:lnTo>
                  <a:pt x="26" y="161"/>
                </a:lnTo>
                <a:lnTo>
                  <a:pt x="37" y="147"/>
                </a:lnTo>
                <a:lnTo>
                  <a:pt x="49" y="158"/>
                </a:lnTo>
                <a:lnTo>
                  <a:pt x="63" y="169"/>
                </a:lnTo>
                <a:lnTo>
                  <a:pt x="64" y="185"/>
                </a:lnTo>
                <a:lnTo>
                  <a:pt x="68" y="200"/>
                </a:lnTo>
                <a:lnTo>
                  <a:pt x="51" y="203"/>
                </a:lnTo>
                <a:lnTo>
                  <a:pt x="36" y="203"/>
                </a:lnTo>
                <a:lnTo>
                  <a:pt x="30" y="202"/>
                </a:lnTo>
                <a:lnTo>
                  <a:pt x="25" y="200"/>
                </a:lnTo>
                <a:lnTo>
                  <a:pt x="21" y="197"/>
                </a:lnTo>
                <a:lnTo>
                  <a:pt x="18" y="193"/>
                </a:lnTo>
                <a:lnTo>
                  <a:pt x="16" y="189"/>
                </a:lnTo>
                <a:lnTo>
                  <a:pt x="16" y="184"/>
                </a:lnTo>
                <a:lnTo>
                  <a:pt x="16" y="178"/>
                </a:lnTo>
                <a:lnTo>
                  <a:pt x="19" y="173"/>
                </a:lnTo>
                <a:close/>
                <a:moveTo>
                  <a:pt x="90" y="187"/>
                </a:moveTo>
                <a:lnTo>
                  <a:pt x="90" y="187"/>
                </a:lnTo>
                <a:lnTo>
                  <a:pt x="100" y="191"/>
                </a:lnTo>
                <a:lnTo>
                  <a:pt x="85" y="196"/>
                </a:lnTo>
                <a:lnTo>
                  <a:pt x="82" y="181"/>
                </a:lnTo>
                <a:lnTo>
                  <a:pt x="90" y="187"/>
                </a:lnTo>
                <a:close/>
                <a:moveTo>
                  <a:pt x="156" y="196"/>
                </a:moveTo>
                <a:lnTo>
                  <a:pt x="156" y="196"/>
                </a:lnTo>
                <a:lnTo>
                  <a:pt x="142" y="192"/>
                </a:lnTo>
                <a:lnTo>
                  <a:pt x="150" y="187"/>
                </a:lnTo>
                <a:lnTo>
                  <a:pt x="160" y="181"/>
                </a:lnTo>
                <a:lnTo>
                  <a:pt x="156" y="196"/>
                </a:lnTo>
                <a:close/>
                <a:moveTo>
                  <a:pt x="172" y="200"/>
                </a:moveTo>
                <a:lnTo>
                  <a:pt x="172" y="200"/>
                </a:lnTo>
                <a:lnTo>
                  <a:pt x="176" y="185"/>
                </a:lnTo>
                <a:lnTo>
                  <a:pt x="179" y="167"/>
                </a:lnTo>
                <a:lnTo>
                  <a:pt x="193" y="158"/>
                </a:lnTo>
                <a:lnTo>
                  <a:pt x="203" y="147"/>
                </a:lnTo>
                <a:lnTo>
                  <a:pt x="214" y="161"/>
                </a:lnTo>
                <a:lnTo>
                  <a:pt x="221" y="173"/>
                </a:lnTo>
                <a:lnTo>
                  <a:pt x="224" y="180"/>
                </a:lnTo>
                <a:lnTo>
                  <a:pt x="225" y="185"/>
                </a:lnTo>
                <a:lnTo>
                  <a:pt x="224" y="189"/>
                </a:lnTo>
                <a:lnTo>
                  <a:pt x="223" y="193"/>
                </a:lnTo>
                <a:lnTo>
                  <a:pt x="220" y="197"/>
                </a:lnTo>
                <a:lnTo>
                  <a:pt x="216" y="200"/>
                </a:lnTo>
                <a:lnTo>
                  <a:pt x="210" y="202"/>
                </a:lnTo>
                <a:lnTo>
                  <a:pt x="205" y="203"/>
                </a:lnTo>
                <a:lnTo>
                  <a:pt x="197" y="203"/>
                </a:lnTo>
                <a:lnTo>
                  <a:pt x="184" y="203"/>
                </a:lnTo>
                <a:lnTo>
                  <a:pt x="172" y="200"/>
                </a:lnTo>
                <a:close/>
              </a:path>
            </a:pathLst>
          </a:custGeom>
          <a:solidFill>
            <a:schemeClr val="bg1"/>
          </a:solidFill>
          <a:ln>
            <a:noFill/>
          </a:ln>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 name="图形 5" descr="灯泡">
            <a:extLst>
              <a:ext uri="{FF2B5EF4-FFF2-40B4-BE49-F238E27FC236}">
                <a16:creationId xmlns:a16="http://schemas.microsoft.com/office/drawing/2014/main" id="{A9CEAE62-BB5D-4D3C-BF1D-7963DA9CE80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95452" y="4133502"/>
            <a:ext cx="914400" cy="914400"/>
          </a:xfrm>
          <a:prstGeom prst="rect">
            <a:avLst/>
          </a:prstGeom>
        </p:spPr>
      </p:pic>
    </p:spTree>
    <p:extLst>
      <p:ext uri="{BB962C8B-B14F-4D97-AF65-F5344CB8AC3E}">
        <p14:creationId xmlns:p14="http://schemas.microsoft.com/office/powerpoint/2010/main" val="2577088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3F13A38-6FCD-4440-9481-AF51130C1520}"/>
              </a:ext>
            </a:extLst>
          </p:cNvPr>
          <p:cNvSpPr/>
          <p:nvPr/>
        </p:nvSpPr>
        <p:spPr>
          <a:xfrm>
            <a:off x="402347" y="376013"/>
            <a:ext cx="496974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企业数据利用的问题现状</a:t>
            </a:r>
          </a:p>
        </p:txBody>
      </p:sp>
      <p:sp>
        <p:nvSpPr>
          <p:cNvPr id="28" name="Plaque 5">
            <a:extLst>
              <a:ext uri="{FF2B5EF4-FFF2-40B4-BE49-F238E27FC236}">
                <a16:creationId xmlns:a16="http://schemas.microsoft.com/office/drawing/2014/main" id="{7CCC8A2A-6AEC-4E43-9987-2BA4ED92A1B1}"/>
              </a:ext>
            </a:extLst>
          </p:cNvPr>
          <p:cNvSpPr/>
          <p:nvPr/>
        </p:nvSpPr>
        <p:spPr>
          <a:xfrm>
            <a:off x="4511800" y="2330273"/>
            <a:ext cx="2823898" cy="2824918"/>
          </a:xfrm>
          <a:prstGeom prst="plaque">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数据利用率低</a:t>
            </a:r>
            <a:endParaRPr kumimoji="0" lang="en-US" sz="18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endParaRPr>
          </a:p>
        </p:txBody>
      </p:sp>
      <p:grpSp>
        <p:nvGrpSpPr>
          <p:cNvPr id="29" name="Group 34">
            <a:extLst>
              <a:ext uri="{FF2B5EF4-FFF2-40B4-BE49-F238E27FC236}">
                <a16:creationId xmlns:a16="http://schemas.microsoft.com/office/drawing/2014/main" id="{24E30C3A-C701-4444-9303-A4FBB2B629F3}"/>
              </a:ext>
            </a:extLst>
          </p:cNvPr>
          <p:cNvGrpSpPr/>
          <p:nvPr/>
        </p:nvGrpSpPr>
        <p:grpSpPr>
          <a:xfrm>
            <a:off x="3888334" y="1788835"/>
            <a:ext cx="1753152" cy="1778880"/>
            <a:chOff x="3045240" y="1362746"/>
            <a:chExt cx="1315035" cy="1333851"/>
          </a:xfrm>
        </p:grpSpPr>
        <p:sp>
          <p:nvSpPr>
            <p:cNvPr id="30" name="Teardrop 30">
              <a:extLst>
                <a:ext uri="{FF2B5EF4-FFF2-40B4-BE49-F238E27FC236}">
                  <a16:creationId xmlns:a16="http://schemas.microsoft.com/office/drawing/2014/main" id="{11F0FED9-7DA6-48D0-BA6E-6E253DD57AC8}"/>
                </a:ext>
              </a:extLst>
            </p:cNvPr>
            <p:cNvSpPr/>
            <p:nvPr/>
          </p:nvSpPr>
          <p:spPr>
            <a:xfrm rot="16200000">
              <a:off x="3074219" y="1410542"/>
              <a:ext cx="1286055" cy="1286056"/>
            </a:xfrm>
            <a:prstGeom prst="teardrop">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1" name="Teardrop 6">
              <a:extLst>
                <a:ext uri="{FF2B5EF4-FFF2-40B4-BE49-F238E27FC236}">
                  <a16:creationId xmlns:a16="http://schemas.microsoft.com/office/drawing/2014/main" id="{3121D016-DBE8-4D3A-A1F4-62443E4CD40C}"/>
                </a:ext>
              </a:extLst>
            </p:cNvPr>
            <p:cNvSpPr/>
            <p:nvPr/>
          </p:nvSpPr>
          <p:spPr>
            <a:xfrm rot="16200000">
              <a:off x="3045240" y="1362746"/>
              <a:ext cx="1286055" cy="1286056"/>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33" name="Group 37">
            <a:extLst>
              <a:ext uri="{FF2B5EF4-FFF2-40B4-BE49-F238E27FC236}">
                <a16:creationId xmlns:a16="http://schemas.microsoft.com/office/drawing/2014/main" id="{3585270D-D3C0-4C32-80C9-715AC1AAFD7F}"/>
              </a:ext>
            </a:extLst>
          </p:cNvPr>
          <p:cNvGrpSpPr/>
          <p:nvPr/>
        </p:nvGrpSpPr>
        <p:grpSpPr>
          <a:xfrm>
            <a:off x="6244645" y="1788834"/>
            <a:ext cx="1714518" cy="1778652"/>
            <a:chOff x="4812704" y="1362746"/>
            <a:chExt cx="1286056" cy="1333680"/>
          </a:xfrm>
        </p:grpSpPr>
        <p:sp>
          <p:nvSpPr>
            <p:cNvPr id="34" name="Teardrop 31">
              <a:extLst>
                <a:ext uri="{FF2B5EF4-FFF2-40B4-BE49-F238E27FC236}">
                  <a16:creationId xmlns:a16="http://schemas.microsoft.com/office/drawing/2014/main" id="{0D1B8AF9-68BC-4FE0-98AB-87D7D3D83C5C}"/>
                </a:ext>
              </a:extLst>
            </p:cNvPr>
            <p:cNvSpPr/>
            <p:nvPr/>
          </p:nvSpPr>
          <p:spPr>
            <a:xfrm>
              <a:off x="4812704" y="1410371"/>
              <a:ext cx="1286056" cy="1286055"/>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6" name="Teardrop 7">
              <a:extLst>
                <a:ext uri="{FF2B5EF4-FFF2-40B4-BE49-F238E27FC236}">
                  <a16:creationId xmlns:a16="http://schemas.microsoft.com/office/drawing/2014/main" id="{8ED0A9B5-CE1A-4F8A-AEF9-2DB22D866303}"/>
                </a:ext>
              </a:extLst>
            </p:cNvPr>
            <p:cNvSpPr/>
            <p:nvPr/>
          </p:nvSpPr>
          <p:spPr>
            <a:xfrm>
              <a:off x="4812704" y="1362746"/>
              <a:ext cx="1286056" cy="128605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37" name="Group 35">
            <a:extLst>
              <a:ext uri="{FF2B5EF4-FFF2-40B4-BE49-F238E27FC236}">
                <a16:creationId xmlns:a16="http://schemas.microsoft.com/office/drawing/2014/main" id="{3C597CBB-E0DD-4A84-8117-C2DCFCB37E52}"/>
              </a:ext>
            </a:extLst>
          </p:cNvPr>
          <p:cNvGrpSpPr/>
          <p:nvPr/>
        </p:nvGrpSpPr>
        <p:grpSpPr>
          <a:xfrm>
            <a:off x="3888333" y="3952781"/>
            <a:ext cx="1765312" cy="1753246"/>
            <a:chOff x="3045240" y="2985330"/>
            <a:chExt cx="1324156" cy="1314630"/>
          </a:xfrm>
        </p:grpSpPr>
        <p:sp>
          <p:nvSpPr>
            <p:cNvPr id="38" name="Teardrop 32">
              <a:extLst>
                <a:ext uri="{FF2B5EF4-FFF2-40B4-BE49-F238E27FC236}">
                  <a16:creationId xmlns:a16="http://schemas.microsoft.com/office/drawing/2014/main" id="{E9C58BDF-392A-40F7-A7ED-327B5031AF4A}"/>
                </a:ext>
              </a:extLst>
            </p:cNvPr>
            <p:cNvSpPr/>
            <p:nvPr/>
          </p:nvSpPr>
          <p:spPr>
            <a:xfrm rot="10800000">
              <a:off x="3083340" y="2985330"/>
              <a:ext cx="1286056" cy="1286055"/>
            </a:xfrm>
            <a:prstGeom prst="teardrop">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9" name="Teardrop 8">
              <a:extLst>
                <a:ext uri="{FF2B5EF4-FFF2-40B4-BE49-F238E27FC236}">
                  <a16:creationId xmlns:a16="http://schemas.microsoft.com/office/drawing/2014/main" id="{EC845F91-F877-482F-878B-C71871535BD0}"/>
                </a:ext>
              </a:extLst>
            </p:cNvPr>
            <p:cNvSpPr/>
            <p:nvPr/>
          </p:nvSpPr>
          <p:spPr>
            <a:xfrm rot="10800000">
              <a:off x="3045240" y="3013905"/>
              <a:ext cx="1286056" cy="1286055"/>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40" name="Group 36">
            <a:extLst>
              <a:ext uri="{FF2B5EF4-FFF2-40B4-BE49-F238E27FC236}">
                <a16:creationId xmlns:a16="http://schemas.microsoft.com/office/drawing/2014/main" id="{2621A6FA-3AF6-42DE-A44F-CCEFBE6859E3}"/>
              </a:ext>
            </a:extLst>
          </p:cNvPr>
          <p:cNvGrpSpPr/>
          <p:nvPr/>
        </p:nvGrpSpPr>
        <p:grpSpPr>
          <a:xfrm>
            <a:off x="6206552" y="3952781"/>
            <a:ext cx="1752613" cy="1753246"/>
            <a:chOff x="4784130" y="2985330"/>
            <a:chExt cx="1314631" cy="1314630"/>
          </a:xfrm>
        </p:grpSpPr>
        <p:sp>
          <p:nvSpPr>
            <p:cNvPr id="48" name="Teardrop 33">
              <a:extLst>
                <a:ext uri="{FF2B5EF4-FFF2-40B4-BE49-F238E27FC236}">
                  <a16:creationId xmlns:a16="http://schemas.microsoft.com/office/drawing/2014/main" id="{277CA1C1-EDBC-4D1D-91B3-C1DA83C98644}"/>
                </a:ext>
              </a:extLst>
            </p:cNvPr>
            <p:cNvSpPr/>
            <p:nvPr/>
          </p:nvSpPr>
          <p:spPr>
            <a:xfrm rot="5400000">
              <a:off x="4784130" y="2985330"/>
              <a:ext cx="1286055" cy="1286056"/>
            </a:xfrm>
            <a:prstGeom prst="teardrop">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9" name="Teardrop 9">
              <a:extLst>
                <a:ext uri="{FF2B5EF4-FFF2-40B4-BE49-F238E27FC236}">
                  <a16:creationId xmlns:a16="http://schemas.microsoft.com/office/drawing/2014/main" id="{B2CB3F3E-B94B-4343-A92B-E5C44974023F}"/>
                </a:ext>
              </a:extLst>
            </p:cNvPr>
            <p:cNvSpPr/>
            <p:nvPr/>
          </p:nvSpPr>
          <p:spPr>
            <a:xfrm rot="5400000">
              <a:off x="4812705" y="3013905"/>
              <a:ext cx="1286055" cy="128605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50" name="Rectangle 14">
            <a:extLst>
              <a:ext uri="{FF2B5EF4-FFF2-40B4-BE49-F238E27FC236}">
                <a16:creationId xmlns:a16="http://schemas.microsoft.com/office/drawing/2014/main" id="{F8C8877C-0357-417D-8702-E2A080804F4D}"/>
              </a:ext>
            </a:extLst>
          </p:cNvPr>
          <p:cNvSpPr/>
          <p:nvPr/>
        </p:nvSpPr>
        <p:spPr>
          <a:xfrm>
            <a:off x="1471543" y="4436812"/>
            <a:ext cx="2237794" cy="1231106"/>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数据在转化为有效情报的过程中缺少先进的数据处理能力，需要大量人工阅读和信息提炼，数据分析结果可视化程度不足</a:t>
            </a:r>
            <a:endParaRPr kumimoji="0" 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endParaRPr>
          </a:p>
        </p:txBody>
      </p:sp>
      <p:sp>
        <p:nvSpPr>
          <p:cNvPr id="52" name="Rectangle 20">
            <a:extLst>
              <a:ext uri="{FF2B5EF4-FFF2-40B4-BE49-F238E27FC236}">
                <a16:creationId xmlns:a16="http://schemas.microsoft.com/office/drawing/2014/main" id="{AF1AF597-C004-401D-8E38-9634763B571E}"/>
              </a:ext>
            </a:extLst>
          </p:cNvPr>
          <p:cNvSpPr/>
          <p:nvPr/>
        </p:nvSpPr>
        <p:spPr>
          <a:xfrm>
            <a:off x="1429911" y="1788834"/>
            <a:ext cx="2345001" cy="984885"/>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企业数据存在不同的数据库，不同的系统来自不同供应商，每个系统不相通，数据无法统一</a:t>
            </a:r>
            <a:endParaRPr kumimoji="0" lang="en-US"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endParaRPr>
          </a:p>
        </p:txBody>
      </p:sp>
      <p:sp>
        <p:nvSpPr>
          <p:cNvPr id="53" name="Rectangle 23">
            <a:extLst>
              <a:ext uri="{FF2B5EF4-FFF2-40B4-BE49-F238E27FC236}">
                <a16:creationId xmlns:a16="http://schemas.microsoft.com/office/drawing/2014/main" id="{CE8C0CEE-ED17-4F5F-8971-E1345341D823}"/>
              </a:ext>
            </a:extLst>
          </p:cNvPr>
          <p:cNvSpPr/>
          <p:nvPr/>
        </p:nvSpPr>
        <p:spPr>
          <a:xfrm>
            <a:off x="8145405" y="4362700"/>
            <a:ext cx="2594477" cy="147732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rPr>
              <a:t>部分领域出于安全性、隐私性的考虑，信息化程度不高，数据嫁接难，导致数据难以公开和共享，企业独立获取数据成本高，如医疗、金融、征信</a:t>
            </a:r>
            <a:endParaRPr kumimoji="0" lang="en-US" sz="16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endParaRPr>
          </a:p>
        </p:txBody>
      </p:sp>
      <p:sp>
        <p:nvSpPr>
          <p:cNvPr id="54" name="Rectangle 20">
            <a:extLst>
              <a:ext uri="{FF2B5EF4-FFF2-40B4-BE49-F238E27FC236}">
                <a16:creationId xmlns:a16="http://schemas.microsoft.com/office/drawing/2014/main" id="{6CC0BD6C-CD4E-47D9-B99E-2A0A9D706D25}"/>
              </a:ext>
            </a:extLst>
          </p:cNvPr>
          <p:cNvSpPr/>
          <p:nvPr/>
        </p:nvSpPr>
        <p:spPr>
          <a:xfrm>
            <a:off x="4153809" y="2470339"/>
            <a:ext cx="1218282" cy="292388"/>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数据不互联</a:t>
            </a:r>
            <a:endParaRPr kumimoji="0" 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 name="Rectangle 20">
            <a:extLst>
              <a:ext uri="{FF2B5EF4-FFF2-40B4-BE49-F238E27FC236}">
                <a16:creationId xmlns:a16="http://schemas.microsoft.com/office/drawing/2014/main" id="{D3CFCE6A-0262-4EF1-87BA-9402A0956262}"/>
              </a:ext>
            </a:extLst>
          </p:cNvPr>
          <p:cNvSpPr/>
          <p:nvPr/>
        </p:nvSpPr>
        <p:spPr>
          <a:xfrm>
            <a:off x="4186829" y="4756425"/>
            <a:ext cx="1218282" cy="292388"/>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数据不易用</a:t>
            </a:r>
            <a:endParaRPr kumimoji="0" 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 name="Rectangle 20">
            <a:extLst>
              <a:ext uri="{FF2B5EF4-FFF2-40B4-BE49-F238E27FC236}">
                <a16:creationId xmlns:a16="http://schemas.microsoft.com/office/drawing/2014/main" id="{08595AAD-6B35-46EC-B399-15AC8521B25D}"/>
              </a:ext>
            </a:extLst>
          </p:cNvPr>
          <p:cNvSpPr/>
          <p:nvPr/>
        </p:nvSpPr>
        <p:spPr>
          <a:xfrm>
            <a:off x="6487061" y="2460302"/>
            <a:ext cx="1218282" cy="292388"/>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数据质量低</a:t>
            </a:r>
            <a:endParaRPr kumimoji="0" 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 name="矩形 5">
            <a:extLst>
              <a:ext uri="{FF2B5EF4-FFF2-40B4-BE49-F238E27FC236}">
                <a16:creationId xmlns:a16="http://schemas.microsoft.com/office/drawing/2014/main" id="{0B07249B-957A-4B4B-A520-D575E1CD8F40}"/>
              </a:ext>
            </a:extLst>
          </p:cNvPr>
          <p:cNvSpPr/>
          <p:nvPr/>
        </p:nvSpPr>
        <p:spPr>
          <a:xfrm>
            <a:off x="8101161" y="1739993"/>
            <a:ext cx="2745206"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rPr>
              <a:t>企业普遍通过购买和“爬虫”</a:t>
            </a:r>
            <a:r>
              <a:rPr kumimoji="0" lang="en-US" altLang="zh-CN" sz="16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rPr>
              <a:t> </a:t>
            </a:r>
            <a:r>
              <a:rPr kumimoji="0" lang="zh-CN" altLang="en-US" sz="16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rPr>
              <a:t>的方式获取数据，但数据存在不准确、不全和非结构化等问题，质量较低</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Rectangle 20">
            <a:extLst>
              <a:ext uri="{FF2B5EF4-FFF2-40B4-BE49-F238E27FC236}">
                <a16:creationId xmlns:a16="http://schemas.microsoft.com/office/drawing/2014/main" id="{63077547-687A-46B8-B1D9-AD1E16DC9A30}"/>
              </a:ext>
            </a:extLst>
          </p:cNvPr>
          <p:cNvSpPr/>
          <p:nvPr/>
        </p:nvSpPr>
        <p:spPr>
          <a:xfrm>
            <a:off x="6491000" y="4717901"/>
            <a:ext cx="1218282" cy="292388"/>
          </a:xfrm>
          <a:prstGeom prst="rect">
            <a:avLst/>
          </a:prstGeom>
        </p:spPr>
        <p:txBody>
          <a:bodyPr wrap="non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数据共享难</a:t>
            </a:r>
            <a:endParaRPr kumimoji="0" lang="en-US" sz="1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59" name="直接连接符 44">
            <a:extLst>
              <a:ext uri="{FF2B5EF4-FFF2-40B4-BE49-F238E27FC236}">
                <a16:creationId xmlns:a16="http://schemas.microsoft.com/office/drawing/2014/main" id="{C6F82943-E35F-4FE0-A0C3-0AB65AC9753F}"/>
              </a:ext>
            </a:extLst>
          </p:cNvPr>
          <p:cNvCxnSpPr>
            <a:cxnSpLocks/>
          </p:cNvCxnSpPr>
          <p:nvPr/>
        </p:nvCxnSpPr>
        <p:spPr>
          <a:xfrm>
            <a:off x="1464134" y="2957506"/>
            <a:ext cx="2266090"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cxnSp>
        <p:nvCxnSpPr>
          <p:cNvPr id="60" name="直接连接符 45">
            <a:extLst>
              <a:ext uri="{FF2B5EF4-FFF2-40B4-BE49-F238E27FC236}">
                <a16:creationId xmlns:a16="http://schemas.microsoft.com/office/drawing/2014/main" id="{16E08691-D8D6-4FF0-BD52-024E1BBA5F2B}"/>
              </a:ext>
            </a:extLst>
          </p:cNvPr>
          <p:cNvCxnSpPr>
            <a:cxnSpLocks/>
          </p:cNvCxnSpPr>
          <p:nvPr/>
        </p:nvCxnSpPr>
        <p:spPr>
          <a:xfrm>
            <a:off x="8264984" y="2928931"/>
            <a:ext cx="2474898"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cxnSp>
        <p:nvCxnSpPr>
          <p:cNvPr id="61" name="直接连接符 46">
            <a:extLst>
              <a:ext uri="{FF2B5EF4-FFF2-40B4-BE49-F238E27FC236}">
                <a16:creationId xmlns:a16="http://schemas.microsoft.com/office/drawing/2014/main" id="{2F9021DE-86B5-49C7-BD09-B5350ED5BC9F}"/>
              </a:ext>
            </a:extLst>
          </p:cNvPr>
          <p:cNvCxnSpPr>
            <a:cxnSpLocks/>
          </p:cNvCxnSpPr>
          <p:nvPr/>
        </p:nvCxnSpPr>
        <p:spPr>
          <a:xfrm>
            <a:off x="8145405" y="5886443"/>
            <a:ext cx="2594477"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cxnSp>
        <p:nvCxnSpPr>
          <p:cNvPr id="62" name="直接连接符 50">
            <a:extLst>
              <a:ext uri="{FF2B5EF4-FFF2-40B4-BE49-F238E27FC236}">
                <a16:creationId xmlns:a16="http://schemas.microsoft.com/office/drawing/2014/main" id="{CF962FB6-B99E-402B-85F9-E07B1F7A07EE}"/>
              </a:ext>
            </a:extLst>
          </p:cNvPr>
          <p:cNvCxnSpPr>
            <a:cxnSpLocks/>
          </p:cNvCxnSpPr>
          <p:nvPr/>
        </p:nvCxnSpPr>
        <p:spPr>
          <a:xfrm>
            <a:off x="1429911" y="5900730"/>
            <a:ext cx="2345001"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81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623684" y="2546430"/>
            <a:ext cx="93079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5"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rPr>
              <a:t>创新管理支撑创新研发</a:t>
            </a:r>
            <a:endParaRPr kumimoji="0" lang="en-GB" altLang="zh-CN" sz="3600" b="1" i="0" u="none" strike="noStrike" kern="1200" cap="none" spc="-5"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2913715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a:extLst>
              <a:ext uri="{FF2B5EF4-FFF2-40B4-BE49-F238E27FC236}">
                <a16:creationId xmlns:a16="http://schemas.microsoft.com/office/drawing/2014/main" id="{4ACC4915-D594-40A6-9628-A296DD19C981}"/>
              </a:ext>
            </a:extLst>
          </p:cNvPr>
          <p:cNvSpPr txBox="1"/>
          <p:nvPr/>
        </p:nvSpPr>
        <p:spPr>
          <a:xfrm>
            <a:off x="692803" y="1009102"/>
            <a:ext cx="11085937" cy="542959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4" name="Teardrop 64">
            <a:extLst>
              <a:ext uri="{FF2B5EF4-FFF2-40B4-BE49-F238E27FC236}">
                <a16:creationId xmlns:a16="http://schemas.microsoft.com/office/drawing/2014/main" id="{ED3D9564-9B1F-4E10-9E34-1DC142EDB16C}"/>
              </a:ext>
            </a:extLst>
          </p:cNvPr>
          <p:cNvSpPr/>
          <p:nvPr/>
        </p:nvSpPr>
        <p:spPr>
          <a:xfrm rot="2700000">
            <a:off x="3423705" y="3904058"/>
            <a:ext cx="745118" cy="745387"/>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57" name="Teardrop 64">
            <a:extLst>
              <a:ext uri="{FF2B5EF4-FFF2-40B4-BE49-F238E27FC236}">
                <a16:creationId xmlns:a16="http://schemas.microsoft.com/office/drawing/2014/main" id="{70B67C25-789E-46C1-9169-1DA30F427DC0}"/>
              </a:ext>
            </a:extLst>
          </p:cNvPr>
          <p:cNvSpPr/>
          <p:nvPr/>
        </p:nvSpPr>
        <p:spPr>
          <a:xfrm rot="2700000">
            <a:off x="4794919" y="3868283"/>
            <a:ext cx="745118" cy="745387"/>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60" name="Teardrop 64">
            <a:extLst>
              <a:ext uri="{FF2B5EF4-FFF2-40B4-BE49-F238E27FC236}">
                <a16:creationId xmlns:a16="http://schemas.microsoft.com/office/drawing/2014/main" id="{38F9B8C7-BC1B-4B53-8A8E-0A265B24D63A}"/>
              </a:ext>
            </a:extLst>
          </p:cNvPr>
          <p:cNvSpPr>
            <a:spLocks noChangeAspect="1"/>
          </p:cNvSpPr>
          <p:nvPr/>
        </p:nvSpPr>
        <p:spPr>
          <a:xfrm rot="2700000">
            <a:off x="6249094" y="3847021"/>
            <a:ext cx="863688" cy="864000"/>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等线"/>
              <a:ea typeface="+mn-ea"/>
              <a:cs typeface="+mn-cs"/>
            </a:endParaRPr>
          </a:p>
        </p:txBody>
      </p:sp>
      <p:sp>
        <p:nvSpPr>
          <p:cNvPr id="26" name="弧形 21">
            <a:extLst>
              <a:ext uri="{FF2B5EF4-FFF2-40B4-BE49-F238E27FC236}">
                <a16:creationId xmlns:a16="http://schemas.microsoft.com/office/drawing/2014/main" id="{2B7D3EE2-7B3B-4A38-8BF3-72F2D12F312F}"/>
              </a:ext>
            </a:extLst>
          </p:cNvPr>
          <p:cNvSpPr/>
          <p:nvPr/>
        </p:nvSpPr>
        <p:spPr>
          <a:xfrm rot="19935795">
            <a:off x="2532525" y="3743895"/>
            <a:ext cx="5286284" cy="2758647"/>
          </a:xfrm>
          <a:custGeom>
            <a:avLst/>
            <a:gdLst>
              <a:gd name="connsiteX0" fmla="*/ 1457824 w 4465983"/>
              <a:gd name="connsiteY0" fmla="*/ 61519 h 1978483"/>
              <a:gd name="connsiteX1" fmla="*/ 2685922 w 4465983"/>
              <a:gd name="connsiteY1" fmla="*/ 20564 h 1978483"/>
              <a:gd name="connsiteX2" fmla="*/ 4465984 w 4465983"/>
              <a:gd name="connsiteY2" fmla="*/ 989243 h 1978483"/>
              <a:gd name="connsiteX3" fmla="*/ 2232992 w 4465983"/>
              <a:gd name="connsiteY3" fmla="*/ 989242 h 1978483"/>
              <a:gd name="connsiteX4" fmla="*/ 1457824 w 4465983"/>
              <a:gd name="connsiteY4" fmla="*/ 61519 h 1978483"/>
              <a:gd name="connsiteX0" fmla="*/ 1457824 w 4465983"/>
              <a:gd name="connsiteY0" fmla="*/ 61519 h 1978483"/>
              <a:gd name="connsiteX1" fmla="*/ 2685922 w 4465983"/>
              <a:gd name="connsiteY1" fmla="*/ 20564 h 1978483"/>
              <a:gd name="connsiteX2" fmla="*/ 4465984 w 4465983"/>
              <a:gd name="connsiteY2" fmla="*/ 989243 h 1978483"/>
              <a:gd name="connsiteX0" fmla="*/ 1673238 w 4681398"/>
              <a:gd name="connsiteY0" fmla="*/ 1223632 h 2151356"/>
              <a:gd name="connsiteX1" fmla="*/ 2901336 w 4681398"/>
              <a:gd name="connsiteY1" fmla="*/ 1182677 h 2151356"/>
              <a:gd name="connsiteX2" fmla="*/ 4681398 w 4681398"/>
              <a:gd name="connsiteY2" fmla="*/ 2151356 h 2151356"/>
              <a:gd name="connsiteX3" fmla="*/ 2448406 w 4681398"/>
              <a:gd name="connsiteY3" fmla="*/ 2151355 h 2151356"/>
              <a:gd name="connsiteX4" fmla="*/ 1673238 w 4681398"/>
              <a:gd name="connsiteY4" fmla="*/ 1223632 h 2151356"/>
              <a:gd name="connsiteX0" fmla="*/ 0 w 4681398"/>
              <a:gd name="connsiteY0" fmla="*/ 2486 h 2151356"/>
              <a:gd name="connsiteX1" fmla="*/ 2901336 w 4681398"/>
              <a:gd name="connsiteY1" fmla="*/ 1182677 h 2151356"/>
              <a:gd name="connsiteX2" fmla="*/ 4681398 w 4681398"/>
              <a:gd name="connsiteY2" fmla="*/ 2151356 h 2151356"/>
              <a:gd name="connsiteX0" fmla="*/ 2030650 w 5038810"/>
              <a:gd name="connsiteY0" fmla="*/ 1445483 h 2373207"/>
              <a:gd name="connsiteX1" fmla="*/ 3258748 w 5038810"/>
              <a:gd name="connsiteY1" fmla="*/ 1404528 h 2373207"/>
              <a:gd name="connsiteX2" fmla="*/ 5038810 w 5038810"/>
              <a:gd name="connsiteY2" fmla="*/ 2373207 h 2373207"/>
              <a:gd name="connsiteX3" fmla="*/ 2805818 w 5038810"/>
              <a:gd name="connsiteY3" fmla="*/ 2373206 h 2373207"/>
              <a:gd name="connsiteX4" fmla="*/ 2030650 w 5038810"/>
              <a:gd name="connsiteY4" fmla="*/ 1445483 h 2373207"/>
              <a:gd name="connsiteX0" fmla="*/ 357412 w 5038810"/>
              <a:gd name="connsiteY0" fmla="*/ 224337 h 2373207"/>
              <a:gd name="connsiteX1" fmla="*/ 95688 w 5038810"/>
              <a:gd name="connsiteY1" fmla="*/ 4824 h 2373207"/>
              <a:gd name="connsiteX2" fmla="*/ 5038810 w 5038810"/>
              <a:gd name="connsiteY2" fmla="*/ 2373207 h 2373207"/>
              <a:gd name="connsiteX0" fmla="*/ 2438391 w 5446551"/>
              <a:gd name="connsiteY0" fmla="*/ 1543041 h 2470765"/>
              <a:gd name="connsiteX1" fmla="*/ 3666489 w 5446551"/>
              <a:gd name="connsiteY1" fmla="*/ 1502086 h 2470765"/>
              <a:gd name="connsiteX2" fmla="*/ 5446551 w 5446551"/>
              <a:gd name="connsiteY2" fmla="*/ 2470765 h 2470765"/>
              <a:gd name="connsiteX3" fmla="*/ 3213559 w 5446551"/>
              <a:gd name="connsiteY3" fmla="*/ 2470764 h 2470765"/>
              <a:gd name="connsiteX4" fmla="*/ 2438391 w 5446551"/>
              <a:gd name="connsiteY4" fmla="*/ 1543041 h 2470765"/>
              <a:gd name="connsiteX0" fmla="*/ 0 w 5446551"/>
              <a:gd name="connsiteY0" fmla="*/ 19892 h 2470765"/>
              <a:gd name="connsiteX1" fmla="*/ 503429 w 5446551"/>
              <a:gd name="connsiteY1" fmla="*/ 102382 h 2470765"/>
              <a:gd name="connsiteX2" fmla="*/ 5446551 w 5446551"/>
              <a:gd name="connsiteY2" fmla="*/ 2470765 h 2470765"/>
              <a:gd name="connsiteX0" fmla="*/ 2438391 w 5639374"/>
              <a:gd name="connsiteY0" fmla="*/ 1543041 h 2848694"/>
              <a:gd name="connsiteX1" fmla="*/ 3666489 w 5639374"/>
              <a:gd name="connsiteY1" fmla="*/ 1502086 h 2848694"/>
              <a:gd name="connsiteX2" fmla="*/ 5446551 w 5639374"/>
              <a:gd name="connsiteY2" fmla="*/ 2470765 h 2848694"/>
              <a:gd name="connsiteX3" fmla="*/ 3213559 w 5639374"/>
              <a:gd name="connsiteY3" fmla="*/ 2470764 h 2848694"/>
              <a:gd name="connsiteX4" fmla="*/ 2438391 w 5639374"/>
              <a:gd name="connsiteY4" fmla="*/ 1543041 h 2848694"/>
              <a:gd name="connsiteX0" fmla="*/ 0 w 5639374"/>
              <a:gd name="connsiteY0" fmla="*/ 19892 h 2848694"/>
              <a:gd name="connsiteX1" fmla="*/ 503429 w 5639374"/>
              <a:gd name="connsiteY1" fmla="*/ 102382 h 2848694"/>
              <a:gd name="connsiteX2" fmla="*/ 5639374 w 5639374"/>
              <a:gd name="connsiteY2" fmla="*/ 2848694 h 2848694"/>
              <a:gd name="connsiteX0" fmla="*/ 2438391 w 5667817"/>
              <a:gd name="connsiteY0" fmla="*/ 1543041 h 2817918"/>
              <a:gd name="connsiteX1" fmla="*/ 3666489 w 5667817"/>
              <a:gd name="connsiteY1" fmla="*/ 1502086 h 2817918"/>
              <a:gd name="connsiteX2" fmla="*/ 5446551 w 5667817"/>
              <a:gd name="connsiteY2" fmla="*/ 2470765 h 2817918"/>
              <a:gd name="connsiteX3" fmla="*/ 3213559 w 5667817"/>
              <a:gd name="connsiteY3" fmla="*/ 2470764 h 2817918"/>
              <a:gd name="connsiteX4" fmla="*/ 2438391 w 5667817"/>
              <a:gd name="connsiteY4" fmla="*/ 1543041 h 2817918"/>
              <a:gd name="connsiteX0" fmla="*/ 0 w 5667817"/>
              <a:gd name="connsiteY0" fmla="*/ 19892 h 2817918"/>
              <a:gd name="connsiteX1" fmla="*/ 503429 w 5667817"/>
              <a:gd name="connsiteY1" fmla="*/ 102382 h 2817918"/>
              <a:gd name="connsiteX2" fmla="*/ 5667817 w 5667817"/>
              <a:gd name="connsiteY2" fmla="*/ 2817918 h 2817918"/>
              <a:gd name="connsiteX0" fmla="*/ 2056858 w 5286284"/>
              <a:gd name="connsiteY0" fmla="*/ 1483770 h 2758647"/>
              <a:gd name="connsiteX1" fmla="*/ 3284956 w 5286284"/>
              <a:gd name="connsiteY1" fmla="*/ 1442815 h 2758647"/>
              <a:gd name="connsiteX2" fmla="*/ 5065018 w 5286284"/>
              <a:gd name="connsiteY2" fmla="*/ 2411494 h 2758647"/>
              <a:gd name="connsiteX3" fmla="*/ 2832026 w 5286284"/>
              <a:gd name="connsiteY3" fmla="*/ 2411493 h 2758647"/>
              <a:gd name="connsiteX4" fmla="*/ 2056858 w 5286284"/>
              <a:gd name="connsiteY4" fmla="*/ 1483770 h 2758647"/>
              <a:gd name="connsiteX0" fmla="*/ 107800 w 5286284"/>
              <a:gd name="connsiteY0" fmla="*/ 36243 h 2758647"/>
              <a:gd name="connsiteX1" fmla="*/ 121896 w 5286284"/>
              <a:gd name="connsiteY1" fmla="*/ 43111 h 2758647"/>
              <a:gd name="connsiteX2" fmla="*/ 5286284 w 5286284"/>
              <a:gd name="connsiteY2" fmla="*/ 2758647 h 2758647"/>
            </a:gdLst>
            <a:ahLst/>
            <a:cxnLst>
              <a:cxn ang="0">
                <a:pos x="connsiteX0" y="connsiteY0"/>
              </a:cxn>
              <a:cxn ang="0">
                <a:pos x="connsiteX1" y="connsiteY1"/>
              </a:cxn>
              <a:cxn ang="0">
                <a:pos x="connsiteX2" y="connsiteY2"/>
              </a:cxn>
            </a:cxnLst>
            <a:rect l="l" t="t" r="r" b="b"/>
            <a:pathLst>
              <a:path w="5286284" h="2758647" stroke="0" extrusionOk="0">
                <a:moveTo>
                  <a:pt x="2056858" y="1483770"/>
                </a:moveTo>
                <a:cubicBezTo>
                  <a:pt x="2449464" y="1419388"/>
                  <a:pt x="2875017" y="1405196"/>
                  <a:pt x="3284956" y="1442815"/>
                </a:cubicBezTo>
                <a:cubicBezTo>
                  <a:pt x="4321622" y="1537946"/>
                  <a:pt x="5065018" y="1942490"/>
                  <a:pt x="5065018" y="2411494"/>
                </a:cubicBezTo>
                <a:lnTo>
                  <a:pt x="2832026" y="2411493"/>
                </a:lnTo>
                <a:lnTo>
                  <a:pt x="2056858" y="1483770"/>
                </a:lnTo>
                <a:close/>
              </a:path>
              <a:path w="5286284" h="2758647" fill="none">
                <a:moveTo>
                  <a:pt x="107800" y="36243"/>
                </a:moveTo>
                <a:cubicBezTo>
                  <a:pt x="500406" y="-28139"/>
                  <a:pt x="-288043" y="5492"/>
                  <a:pt x="121896" y="43111"/>
                </a:cubicBezTo>
                <a:cubicBezTo>
                  <a:pt x="1158562" y="138242"/>
                  <a:pt x="5286284" y="2289643"/>
                  <a:pt x="5286284" y="2758647"/>
                </a:cubicBezTo>
              </a:path>
            </a:pathLst>
          </a:custGeom>
          <a:ln w="76200">
            <a:solidFill>
              <a:srgbClr val="E987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2" name="弧形 21">
            <a:extLst>
              <a:ext uri="{FF2B5EF4-FFF2-40B4-BE49-F238E27FC236}">
                <a16:creationId xmlns:a16="http://schemas.microsoft.com/office/drawing/2014/main" id="{79DD97BB-44F6-42E9-8CBF-9AEB761F4B4D}"/>
              </a:ext>
            </a:extLst>
          </p:cNvPr>
          <p:cNvSpPr/>
          <p:nvPr/>
        </p:nvSpPr>
        <p:spPr>
          <a:xfrm rot="9341449">
            <a:off x="2625290" y="2018536"/>
            <a:ext cx="5286284" cy="2758647"/>
          </a:xfrm>
          <a:custGeom>
            <a:avLst/>
            <a:gdLst>
              <a:gd name="connsiteX0" fmla="*/ 1457824 w 4465983"/>
              <a:gd name="connsiteY0" fmla="*/ 61519 h 1978483"/>
              <a:gd name="connsiteX1" fmla="*/ 2685922 w 4465983"/>
              <a:gd name="connsiteY1" fmla="*/ 20564 h 1978483"/>
              <a:gd name="connsiteX2" fmla="*/ 4465984 w 4465983"/>
              <a:gd name="connsiteY2" fmla="*/ 989243 h 1978483"/>
              <a:gd name="connsiteX3" fmla="*/ 2232992 w 4465983"/>
              <a:gd name="connsiteY3" fmla="*/ 989242 h 1978483"/>
              <a:gd name="connsiteX4" fmla="*/ 1457824 w 4465983"/>
              <a:gd name="connsiteY4" fmla="*/ 61519 h 1978483"/>
              <a:gd name="connsiteX0" fmla="*/ 1457824 w 4465983"/>
              <a:gd name="connsiteY0" fmla="*/ 61519 h 1978483"/>
              <a:gd name="connsiteX1" fmla="*/ 2685922 w 4465983"/>
              <a:gd name="connsiteY1" fmla="*/ 20564 h 1978483"/>
              <a:gd name="connsiteX2" fmla="*/ 4465984 w 4465983"/>
              <a:gd name="connsiteY2" fmla="*/ 989243 h 1978483"/>
              <a:gd name="connsiteX0" fmla="*/ 1673238 w 4681398"/>
              <a:gd name="connsiteY0" fmla="*/ 1223632 h 2151356"/>
              <a:gd name="connsiteX1" fmla="*/ 2901336 w 4681398"/>
              <a:gd name="connsiteY1" fmla="*/ 1182677 h 2151356"/>
              <a:gd name="connsiteX2" fmla="*/ 4681398 w 4681398"/>
              <a:gd name="connsiteY2" fmla="*/ 2151356 h 2151356"/>
              <a:gd name="connsiteX3" fmla="*/ 2448406 w 4681398"/>
              <a:gd name="connsiteY3" fmla="*/ 2151355 h 2151356"/>
              <a:gd name="connsiteX4" fmla="*/ 1673238 w 4681398"/>
              <a:gd name="connsiteY4" fmla="*/ 1223632 h 2151356"/>
              <a:gd name="connsiteX0" fmla="*/ 0 w 4681398"/>
              <a:gd name="connsiteY0" fmla="*/ 2486 h 2151356"/>
              <a:gd name="connsiteX1" fmla="*/ 2901336 w 4681398"/>
              <a:gd name="connsiteY1" fmla="*/ 1182677 h 2151356"/>
              <a:gd name="connsiteX2" fmla="*/ 4681398 w 4681398"/>
              <a:gd name="connsiteY2" fmla="*/ 2151356 h 2151356"/>
              <a:gd name="connsiteX0" fmla="*/ 2030650 w 5038810"/>
              <a:gd name="connsiteY0" fmla="*/ 1445483 h 2373207"/>
              <a:gd name="connsiteX1" fmla="*/ 3258748 w 5038810"/>
              <a:gd name="connsiteY1" fmla="*/ 1404528 h 2373207"/>
              <a:gd name="connsiteX2" fmla="*/ 5038810 w 5038810"/>
              <a:gd name="connsiteY2" fmla="*/ 2373207 h 2373207"/>
              <a:gd name="connsiteX3" fmla="*/ 2805818 w 5038810"/>
              <a:gd name="connsiteY3" fmla="*/ 2373206 h 2373207"/>
              <a:gd name="connsiteX4" fmla="*/ 2030650 w 5038810"/>
              <a:gd name="connsiteY4" fmla="*/ 1445483 h 2373207"/>
              <a:gd name="connsiteX0" fmla="*/ 357412 w 5038810"/>
              <a:gd name="connsiteY0" fmla="*/ 224337 h 2373207"/>
              <a:gd name="connsiteX1" fmla="*/ 95688 w 5038810"/>
              <a:gd name="connsiteY1" fmla="*/ 4824 h 2373207"/>
              <a:gd name="connsiteX2" fmla="*/ 5038810 w 5038810"/>
              <a:gd name="connsiteY2" fmla="*/ 2373207 h 2373207"/>
              <a:gd name="connsiteX0" fmla="*/ 2438391 w 5446551"/>
              <a:gd name="connsiteY0" fmla="*/ 1543041 h 2470765"/>
              <a:gd name="connsiteX1" fmla="*/ 3666489 w 5446551"/>
              <a:gd name="connsiteY1" fmla="*/ 1502086 h 2470765"/>
              <a:gd name="connsiteX2" fmla="*/ 5446551 w 5446551"/>
              <a:gd name="connsiteY2" fmla="*/ 2470765 h 2470765"/>
              <a:gd name="connsiteX3" fmla="*/ 3213559 w 5446551"/>
              <a:gd name="connsiteY3" fmla="*/ 2470764 h 2470765"/>
              <a:gd name="connsiteX4" fmla="*/ 2438391 w 5446551"/>
              <a:gd name="connsiteY4" fmla="*/ 1543041 h 2470765"/>
              <a:gd name="connsiteX0" fmla="*/ 0 w 5446551"/>
              <a:gd name="connsiteY0" fmla="*/ 19892 h 2470765"/>
              <a:gd name="connsiteX1" fmla="*/ 503429 w 5446551"/>
              <a:gd name="connsiteY1" fmla="*/ 102382 h 2470765"/>
              <a:gd name="connsiteX2" fmla="*/ 5446551 w 5446551"/>
              <a:gd name="connsiteY2" fmla="*/ 2470765 h 2470765"/>
              <a:gd name="connsiteX0" fmla="*/ 2438391 w 5639374"/>
              <a:gd name="connsiteY0" fmla="*/ 1543041 h 2848694"/>
              <a:gd name="connsiteX1" fmla="*/ 3666489 w 5639374"/>
              <a:gd name="connsiteY1" fmla="*/ 1502086 h 2848694"/>
              <a:gd name="connsiteX2" fmla="*/ 5446551 w 5639374"/>
              <a:gd name="connsiteY2" fmla="*/ 2470765 h 2848694"/>
              <a:gd name="connsiteX3" fmla="*/ 3213559 w 5639374"/>
              <a:gd name="connsiteY3" fmla="*/ 2470764 h 2848694"/>
              <a:gd name="connsiteX4" fmla="*/ 2438391 w 5639374"/>
              <a:gd name="connsiteY4" fmla="*/ 1543041 h 2848694"/>
              <a:gd name="connsiteX0" fmla="*/ 0 w 5639374"/>
              <a:gd name="connsiteY0" fmla="*/ 19892 h 2848694"/>
              <a:gd name="connsiteX1" fmla="*/ 503429 w 5639374"/>
              <a:gd name="connsiteY1" fmla="*/ 102382 h 2848694"/>
              <a:gd name="connsiteX2" fmla="*/ 5639374 w 5639374"/>
              <a:gd name="connsiteY2" fmla="*/ 2848694 h 2848694"/>
              <a:gd name="connsiteX0" fmla="*/ 2438391 w 5667817"/>
              <a:gd name="connsiteY0" fmla="*/ 1543041 h 2817918"/>
              <a:gd name="connsiteX1" fmla="*/ 3666489 w 5667817"/>
              <a:gd name="connsiteY1" fmla="*/ 1502086 h 2817918"/>
              <a:gd name="connsiteX2" fmla="*/ 5446551 w 5667817"/>
              <a:gd name="connsiteY2" fmla="*/ 2470765 h 2817918"/>
              <a:gd name="connsiteX3" fmla="*/ 3213559 w 5667817"/>
              <a:gd name="connsiteY3" fmla="*/ 2470764 h 2817918"/>
              <a:gd name="connsiteX4" fmla="*/ 2438391 w 5667817"/>
              <a:gd name="connsiteY4" fmla="*/ 1543041 h 2817918"/>
              <a:gd name="connsiteX0" fmla="*/ 0 w 5667817"/>
              <a:gd name="connsiteY0" fmla="*/ 19892 h 2817918"/>
              <a:gd name="connsiteX1" fmla="*/ 503429 w 5667817"/>
              <a:gd name="connsiteY1" fmla="*/ 102382 h 2817918"/>
              <a:gd name="connsiteX2" fmla="*/ 5667817 w 5667817"/>
              <a:gd name="connsiteY2" fmla="*/ 2817918 h 2817918"/>
              <a:gd name="connsiteX0" fmla="*/ 2056858 w 5286284"/>
              <a:gd name="connsiteY0" fmla="*/ 1483770 h 2758647"/>
              <a:gd name="connsiteX1" fmla="*/ 3284956 w 5286284"/>
              <a:gd name="connsiteY1" fmla="*/ 1442815 h 2758647"/>
              <a:gd name="connsiteX2" fmla="*/ 5065018 w 5286284"/>
              <a:gd name="connsiteY2" fmla="*/ 2411494 h 2758647"/>
              <a:gd name="connsiteX3" fmla="*/ 2832026 w 5286284"/>
              <a:gd name="connsiteY3" fmla="*/ 2411493 h 2758647"/>
              <a:gd name="connsiteX4" fmla="*/ 2056858 w 5286284"/>
              <a:gd name="connsiteY4" fmla="*/ 1483770 h 2758647"/>
              <a:gd name="connsiteX0" fmla="*/ 107800 w 5286284"/>
              <a:gd name="connsiteY0" fmla="*/ 36243 h 2758647"/>
              <a:gd name="connsiteX1" fmla="*/ 121896 w 5286284"/>
              <a:gd name="connsiteY1" fmla="*/ 43111 h 2758647"/>
              <a:gd name="connsiteX2" fmla="*/ 5286284 w 5286284"/>
              <a:gd name="connsiteY2" fmla="*/ 2758647 h 2758647"/>
            </a:gdLst>
            <a:ahLst/>
            <a:cxnLst>
              <a:cxn ang="0">
                <a:pos x="connsiteX0" y="connsiteY0"/>
              </a:cxn>
              <a:cxn ang="0">
                <a:pos x="connsiteX1" y="connsiteY1"/>
              </a:cxn>
              <a:cxn ang="0">
                <a:pos x="connsiteX2" y="connsiteY2"/>
              </a:cxn>
            </a:cxnLst>
            <a:rect l="l" t="t" r="r" b="b"/>
            <a:pathLst>
              <a:path w="5286284" h="2758647" stroke="0" extrusionOk="0">
                <a:moveTo>
                  <a:pt x="2056858" y="1483770"/>
                </a:moveTo>
                <a:cubicBezTo>
                  <a:pt x="2449464" y="1419388"/>
                  <a:pt x="2875017" y="1405196"/>
                  <a:pt x="3284956" y="1442815"/>
                </a:cubicBezTo>
                <a:cubicBezTo>
                  <a:pt x="4321622" y="1537946"/>
                  <a:pt x="5065018" y="1942490"/>
                  <a:pt x="5065018" y="2411494"/>
                </a:cubicBezTo>
                <a:lnTo>
                  <a:pt x="2832026" y="2411493"/>
                </a:lnTo>
                <a:lnTo>
                  <a:pt x="2056858" y="1483770"/>
                </a:lnTo>
                <a:close/>
              </a:path>
              <a:path w="5286284" h="2758647" fill="none">
                <a:moveTo>
                  <a:pt x="107800" y="36243"/>
                </a:moveTo>
                <a:cubicBezTo>
                  <a:pt x="500406" y="-28139"/>
                  <a:pt x="-288043" y="5492"/>
                  <a:pt x="121896" y="43111"/>
                </a:cubicBezTo>
                <a:cubicBezTo>
                  <a:pt x="1158562" y="138242"/>
                  <a:pt x="5286284" y="2289643"/>
                  <a:pt x="5286284" y="2758647"/>
                </a:cubicBezTo>
              </a:path>
            </a:pathLst>
          </a:custGeom>
          <a:ln w="76200">
            <a:solidFill>
              <a:srgbClr val="E987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2" name="Oval 24">
            <a:extLst>
              <a:ext uri="{FF2B5EF4-FFF2-40B4-BE49-F238E27FC236}">
                <a16:creationId xmlns:a16="http://schemas.microsoft.com/office/drawing/2014/main" id="{BF9EE4D6-89AC-4FE1-B280-BD75BCBEA4E7}"/>
              </a:ext>
            </a:extLst>
          </p:cNvPr>
          <p:cNvSpPr>
            <a:spLocks noChangeAspect="1"/>
          </p:cNvSpPr>
          <p:nvPr/>
        </p:nvSpPr>
        <p:spPr>
          <a:xfrm>
            <a:off x="743636" y="3089685"/>
            <a:ext cx="2179656" cy="2180443"/>
          </a:xfrm>
          <a:prstGeom prst="ellipse">
            <a:avLst/>
          </a:prstGeom>
          <a:solidFill>
            <a:srgbClr val="99CD42"/>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23" name="箭头: 右 22">
            <a:extLst>
              <a:ext uri="{FF2B5EF4-FFF2-40B4-BE49-F238E27FC236}">
                <a16:creationId xmlns:a16="http://schemas.microsoft.com/office/drawing/2014/main" id="{21205E8F-25F8-46AA-A531-F9DF4FCCD866}"/>
              </a:ext>
            </a:extLst>
          </p:cNvPr>
          <p:cNvSpPr/>
          <p:nvPr/>
        </p:nvSpPr>
        <p:spPr>
          <a:xfrm rot="20491642">
            <a:off x="7977630" y="3288532"/>
            <a:ext cx="1272209" cy="324846"/>
          </a:xfrm>
          <a:prstGeom prst="rightArrow">
            <a:avLst/>
          </a:prstGeom>
          <a:solidFill>
            <a:srgbClr val="2DB4CE"/>
          </a:solidFill>
          <a:ln>
            <a:solidFill>
              <a:srgbClr val="20B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箭头: 右 23">
            <a:extLst>
              <a:ext uri="{FF2B5EF4-FFF2-40B4-BE49-F238E27FC236}">
                <a16:creationId xmlns:a16="http://schemas.microsoft.com/office/drawing/2014/main" id="{93F217E3-2250-4102-9F43-DA8FAB464641}"/>
              </a:ext>
            </a:extLst>
          </p:cNvPr>
          <p:cNvSpPr/>
          <p:nvPr/>
        </p:nvSpPr>
        <p:spPr>
          <a:xfrm>
            <a:off x="8030815" y="4096607"/>
            <a:ext cx="1272209" cy="324846"/>
          </a:xfrm>
          <a:prstGeom prst="rightArrow">
            <a:avLst/>
          </a:prstGeom>
          <a:solidFill>
            <a:srgbClr val="2DB4CE"/>
          </a:solidFill>
          <a:ln>
            <a:solidFill>
              <a:srgbClr val="20B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5" name="箭头: 右 24">
            <a:extLst>
              <a:ext uri="{FF2B5EF4-FFF2-40B4-BE49-F238E27FC236}">
                <a16:creationId xmlns:a16="http://schemas.microsoft.com/office/drawing/2014/main" id="{20B36346-DBAB-434C-87B1-773BB4FB58D1}"/>
              </a:ext>
            </a:extLst>
          </p:cNvPr>
          <p:cNvSpPr/>
          <p:nvPr/>
        </p:nvSpPr>
        <p:spPr>
          <a:xfrm rot="1168903">
            <a:off x="7980348" y="5016807"/>
            <a:ext cx="1272209" cy="324846"/>
          </a:xfrm>
          <a:prstGeom prst="rightArrow">
            <a:avLst/>
          </a:prstGeom>
          <a:solidFill>
            <a:srgbClr val="2DB4CE"/>
          </a:solidFill>
          <a:ln>
            <a:solidFill>
              <a:srgbClr val="20B2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7" name="椭圆 26">
            <a:extLst>
              <a:ext uri="{FF2B5EF4-FFF2-40B4-BE49-F238E27FC236}">
                <a16:creationId xmlns:a16="http://schemas.microsoft.com/office/drawing/2014/main" id="{5E3549FD-25F8-44A9-AE0F-07BD511BE8D7}"/>
              </a:ext>
            </a:extLst>
          </p:cNvPr>
          <p:cNvSpPr/>
          <p:nvPr/>
        </p:nvSpPr>
        <p:spPr>
          <a:xfrm>
            <a:off x="1368210" y="3358783"/>
            <a:ext cx="201499" cy="2014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椭圆 27">
            <a:extLst>
              <a:ext uri="{FF2B5EF4-FFF2-40B4-BE49-F238E27FC236}">
                <a16:creationId xmlns:a16="http://schemas.microsoft.com/office/drawing/2014/main" id="{FEF1150C-A2F7-4EED-9115-C47756DA1B20}"/>
              </a:ext>
            </a:extLst>
          </p:cNvPr>
          <p:cNvSpPr/>
          <p:nvPr/>
        </p:nvSpPr>
        <p:spPr>
          <a:xfrm>
            <a:off x="1904796" y="3358783"/>
            <a:ext cx="201499" cy="2014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9" name="椭圆 28">
            <a:extLst>
              <a:ext uri="{FF2B5EF4-FFF2-40B4-BE49-F238E27FC236}">
                <a16:creationId xmlns:a16="http://schemas.microsoft.com/office/drawing/2014/main" id="{0AAD1397-427F-4021-A006-ED3E1EEA7ACF}"/>
              </a:ext>
            </a:extLst>
          </p:cNvPr>
          <p:cNvSpPr/>
          <p:nvPr/>
        </p:nvSpPr>
        <p:spPr>
          <a:xfrm>
            <a:off x="2312260" y="4418734"/>
            <a:ext cx="201499" cy="2014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0" name="椭圆 29">
            <a:extLst>
              <a:ext uri="{FF2B5EF4-FFF2-40B4-BE49-F238E27FC236}">
                <a16:creationId xmlns:a16="http://schemas.microsoft.com/office/drawing/2014/main" id="{CBEC0070-1FFD-4B92-BC76-1F8EF9B8681F}"/>
              </a:ext>
            </a:extLst>
          </p:cNvPr>
          <p:cNvSpPr/>
          <p:nvPr/>
        </p:nvSpPr>
        <p:spPr>
          <a:xfrm>
            <a:off x="2312260" y="3796874"/>
            <a:ext cx="201499" cy="2014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1" name="椭圆 30">
            <a:extLst>
              <a:ext uri="{FF2B5EF4-FFF2-40B4-BE49-F238E27FC236}">
                <a16:creationId xmlns:a16="http://schemas.microsoft.com/office/drawing/2014/main" id="{7EFA183D-96AC-4B58-B587-CDA5851B124A}"/>
              </a:ext>
            </a:extLst>
          </p:cNvPr>
          <p:cNvSpPr/>
          <p:nvPr/>
        </p:nvSpPr>
        <p:spPr>
          <a:xfrm>
            <a:off x="1345323" y="4779474"/>
            <a:ext cx="201499" cy="2014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3" name="椭圆 32">
            <a:extLst>
              <a:ext uri="{FF2B5EF4-FFF2-40B4-BE49-F238E27FC236}">
                <a16:creationId xmlns:a16="http://schemas.microsoft.com/office/drawing/2014/main" id="{5E3CD33D-AB0C-43E6-9A26-81E645CFE737}"/>
              </a:ext>
            </a:extLst>
          </p:cNvPr>
          <p:cNvSpPr/>
          <p:nvPr/>
        </p:nvSpPr>
        <p:spPr>
          <a:xfrm>
            <a:off x="1970392" y="4739531"/>
            <a:ext cx="201499" cy="20149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4" name="矩形 33">
            <a:extLst>
              <a:ext uri="{FF2B5EF4-FFF2-40B4-BE49-F238E27FC236}">
                <a16:creationId xmlns:a16="http://schemas.microsoft.com/office/drawing/2014/main" id="{4F431483-7461-482E-8737-D01876D37594}"/>
              </a:ext>
            </a:extLst>
          </p:cNvPr>
          <p:cNvSpPr/>
          <p:nvPr/>
        </p:nvSpPr>
        <p:spPr>
          <a:xfrm>
            <a:off x="302871" y="290249"/>
            <a:ext cx="2487901"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创新过程</a:t>
            </a:r>
          </a:p>
        </p:txBody>
      </p:sp>
      <p:sp>
        <p:nvSpPr>
          <p:cNvPr id="35" name="文本框 34">
            <a:extLst>
              <a:ext uri="{FF2B5EF4-FFF2-40B4-BE49-F238E27FC236}">
                <a16:creationId xmlns:a16="http://schemas.microsoft.com/office/drawing/2014/main" id="{0F15AEED-D80D-4774-AA4F-D73CC7164184}"/>
              </a:ext>
            </a:extLst>
          </p:cNvPr>
          <p:cNvSpPr txBox="1"/>
          <p:nvPr/>
        </p:nvSpPr>
        <p:spPr>
          <a:xfrm>
            <a:off x="776092" y="3932395"/>
            <a:ext cx="19287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创意的产生</a:t>
            </a:r>
          </a:p>
        </p:txBody>
      </p:sp>
      <p:sp>
        <p:nvSpPr>
          <p:cNvPr id="38" name="文本框 37">
            <a:extLst>
              <a:ext uri="{FF2B5EF4-FFF2-40B4-BE49-F238E27FC236}">
                <a16:creationId xmlns:a16="http://schemas.microsoft.com/office/drawing/2014/main" id="{E9BE2D75-AAA6-4D8B-BDDE-BE6435BAA3F6}"/>
              </a:ext>
            </a:extLst>
          </p:cNvPr>
          <p:cNvSpPr txBox="1"/>
          <p:nvPr/>
        </p:nvSpPr>
        <p:spPr>
          <a:xfrm>
            <a:off x="6199854" y="4085601"/>
            <a:ext cx="13927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价值创造</a:t>
            </a:r>
          </a:p>
        </p:txBody>
      </p:sp>
      <p:sp>
        <p:nvSpPr>
          <p:cNvPr id="40" name="箭头: 右 39">
            <a:extLst>
              <a:ext uri="{FF2B5EF4-FFF2-40B4-BE49-F238E27FC236}">
                <a16:creationId xmlns:a16="http://schemas.microsoft.com/office/drawing/2014/main" id="{3BC8C1FD-A85A-441D-8F5A-B7FCFAAA0109}"/>
              </a:ext>
            </a:extLst>
          </p:cNvPr>
          <p:cNvSpPr/>
          <p:nvPr/>
        </p:nvSpPr>
        <p:spPr>
          <a:xfrm rot="3150717">
            <a:off x="3034198" y="2847953"/>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1" name="箭头: 右 40">
            <a:extLst>
              <a:ext uri="{FF2B5EF4-FFF2-40B4-BE49-F238E27FC236}">
                <a16:creationId xmlns:a16="http://schemas.microsoft.com/office/drawing/2014/main" id="{B7ABD2B9-C9ED-4024-A457-597B3C4558C5}"/>
              </a:ext>
            </a:extLst>
          </p:cNvPr>
          <p:cNvSpPr/>
          <p:nvPr/>
        </p:nvSpPr>
        <p:spPr>
          <a:xfrm rot="3150717">
            <a:off x="3827785" y="2847953"/>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2" name="箭头: 右 41">
            <a:extLst>
              <a:ext uri="{FF2B5EF4-FFF2-40B4-BE49-F238E27FC236}">
                <a16:creationId xmlns:a16="http://schemas.microsoft.com/office/drawing/2014/main" id="{6B983786-53AC-475A-8904-36852B11487B}"/>
              </a:ext>
            </a:extLst>
          </p:cNvPr>
          <p:cNvSpPr/>
          <p:nvPr/>
        </p:nvSpPr>
        <p:spPr>
          <a:xfrm rot="3150717">
            <a:off x="4595827" y="2844044"/>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3" name="箭头: 右 42">
            <a:extLst>
              <a:ext uri="{FF2B5EF4-FFF2-40B4-BE49-F238E27FC236}">
                <a16:creationId xmlns:a16="http://schemas.microsoft.com/office/drawing/2014/main" id="{568D073E-49D3-413F-A4CD-8D38AB310558}"/>
              </a:ext>
            </a:extLst>
          </p:cNvPr>
          <p:cNvSpPr/>
          <p:nvPr/>
        </p:nvSpPr>
        <p:spPr>
          <a:xfrm rot="3150717">
            <a:off x="5281671" y="2834090"/>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4" name="箭头: 右 43">
            <a:extLst>
              <a:ext uri="{FF2B5EF4-FFF2-40B4-BE49-F238E27FC236}">
                <a16:creationId xmlns:a16="http://schemas.microsoft.com/office/drawing/2014/main" id="{24CDF19C-7B69-4C5A-B290-F51B06E920F8}"/>
              </a:ext>
            </a:extLst>
          </p:cNvPr>
          <p:cNvSpPr/>
          <p:nvPr/>
        </p:nvSpPr>
        <p:spPr>
          <a:xfrm rot="3150717">
            <a:off x="6050601" y="2822131"/>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箭头: 右 44">
            <a:extLst>
              <a:ext uri="{FF2B5EF4-FFF2-40B4-BE49-F238E27FC236}">
                <a16:creationId xmlns:a16="http://schemas.microsoft.com/office/drawing/2014/main" id="{12D9BDA0-DB9A-4A0F-B800-A9E81BB9FFD0}"/>
              </a:ext>
            </a:extLst>
          </p:cNvPr>
          <p:cNvSpPr/>
          <p:nvPr/>
        </p:nvSpPr>
        <p:spPr>
          <a:xfrm rot="19168141">
            <a:off x="3020528" y="5283913"/>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箭头: 右 45">
            <a:extLst>
              <a:ext uri="{FF2B5EF4-FFF2-40B4-BE49-F238E27FC236}">
                <a16:creationId xmlns:a16="http://schemas.microsoft.com/office/drawing/2014/main" id="{A5756EB8-B593-4145-B991-10F7FD1C7A87}"/>
              </a:ext>
            </a:extLst>
          </p:cNvPr>
          <p:cNvSpPr/>
          <p:nvPr/>
        </p:nvSpPr>
        <p:spPr>
          <a:xfrm rot="19168141">
            <a:off x="3787315" y="5283913"/>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箭头: 右 46">
            <a:extLst>
              <a:ext uri="{FF2B5EF4-FFF2-40B4-BE49-F238E27FC236}">
                <a16:creationId xmlns:a16="http://schemas.microsoft.com/office/drawing/2014/main" id="{F2E40F58-9FE7-45CB-8C81-FBAC75E846EB}"/>
              </a:ext>
            </a:extLst>
          </p:cNvPr>
          <p:cNvSpPr/>
          <p:nvPr/>
        </p:nvSpPr>
        <p:spPr>
          <a:xfrm rot="19168141">
            <a:off x="4529341" y="5320634"/>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箭头: 右 47">
            <a:extLst>
              <a:ext uri="{FF2B5EF4-FFF2-40B4-BE49-F238E27FC236}">
                <a16:creationId xmlns:a16="http://schemas.microsoft.com/office/drawing/2014/main" id="{BAA52009-38B9-4F08-A37E-420FE98E23EA}"/>
              </a:ext>
            </a:extLst>
          </p:cNvPr>
          <p:cNvSpPr/>
          <p:nvPr/>
        </p:nvSpPr>
        <p:spPr>
          <a:xfrm rot="19168141">
            <a:off x="5200950" y="5320635"/>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箭头: 右 48">
            <a:extLst>
              <a:ext uri="{FF2B5EF4-FFF2-40B4-BE49-F238E27FC236}">
                <a16:creationId xmlns:a16="http://schemas.microsoft.com/office/drawing/2014/main" id="{56522A95-365F-4FC3-B9A0-10C0217BAD1A}"/>
              </a:ext>
            </a:extLst>
          </p:cNvPr>
          <p:cNvSpPr/>
          <p:nvPr/>
        </p:nvSpPr>
        <p:spPr>
          <a:xfrm rot="19168141">
            <a:off x="5935159" y="5360954"/>
            <a:ext cx="727508" cy="324846"/>
          </a:xfrm>
          <a:prstGeom prst="rightArrow">
            <a:avLst/>
          </a:prstGeom>
          <a:solidFill>
            <a:srgbClr val="E9873E"/>
          </a:solidFill>
          <a:ln>
            <a:solidFill>
              <a:srgbClr val="E98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0" name="文本框 49">
            <a:extLst>
              <a:ext uri="{FF2B5EF4-FFF2-40B4-BE49-F238E27FC236}">
                <a16:creationId xmlns:a16="http://schemas.microsoft.com/office/drawing/2014/main" id="{BBFDD51A-ABF5-475B-812D-65F7B67A5305}"/>
              </a:ext>
            </a:extLst>
          </p:cNvPr>
          <p:cNvSpPr txBox="1"/>
          <p:nvPr/>
        </p:nvSpPr>
        <p:spPr>
          <a:xfrm>
            <a:off x="4306867" y="2265325"/>
            <a:ext cx="16091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9873E"/>
                </a:solidFill>
                <a:effectLst/>
                <a:uLnTx/>
                <a:uFillTx/>
                <a:latin typeface="微软雅黑" panose="020B0503020204020204" pitchFamily="34" charset="-122"/>
                <a:ea typeface="微软雅黑" panose="020B0503020204020204" pitchFamily="34" charset="-122"/>
                <a:cs typeface="+mn-cs"/>
              </a:rPr>
              <a:t>创意的产生</a:t>
            </a:r>
          </a:p>
        </p:txBody>
      </p:sp>
      <p:sp>
        <p:nvSpPr>
          <p:cNvPr id="51" name="文本框 50">
            <a:extLst>
              <a:ext uri="{FF2B5EF4-FFF2-40B4-BE49-F238E27FC236}">
                <a16:creationId xmlns:a16="http://schemas.microsoft.com/office/drawing/2014/main" id="{A68A328F-5F88-435E-BD47-A2145884C2B5}"/>
              </a:ext>
            </a:extLst>
          </p:cNvPr>
          <p:cNvSpPr txBox="1"/>
          <p:nvPr/>
        </p:nvSpPr>
        <p:spPr>
          <a:xfrm>
            <a:off x="4352632" y="5950614"/>
            <a:ext cx="16091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E9873E"/>
                </a:solidFill>
                <a:effectLst/>
                <a:uLnTx/>
                <a:uFillTx/>
                <a:latin typeface="微软雅黑" panose="020B0503020204020204" pitchFamily="34" charset="-122"/>
                <a:ea typeface="微软雅黑" panose="020B0503020204020204" pitchFamily="34" charset="-122"/>
                <a:cs typeface="+mn-cs"/>
              </a:rPr>
              <a:t>创意的产生</a:t>
            </a:r>
          </a:p>
        </p:txBody>
      </p:sp>
      <p:sp>
        <p:nvSpPr>
          <p:cNvPr id="36" name="文本框 35">
            <a:extLst>
              <a:ext uri="{FF2B5EF4-FFF2-40B4-BE49-F238E27FC236}">
                <a16:creationId xmlns:a16="http://schemas.microsoft.com/office/drawing/2014/main" id="{FDD32A97-786E-41C8-A963-414332ECD6F3}"/>
              </a:ext>
            </a:extLst>
          </p:cNvPr>
          <p:cNvSpPr txBox="1"/>
          <p:nvPr/>
        </p:nvSpPr>
        <p:spPr>
          <a:xfrm>
            <a:off x="3499148" y="4071808"/>
            <a:ext cx="8012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选择</a:t>
            </a:r>
          </a:p>
        </p:txBody>
      </p:sp>
      <p:sp>
        <p:nvSpPr>
          <p:cNvPr id="62" name="文本框 61">
            <a:extLst>
              <a:ext uri="{FF2B5EF4-FFF2-40B4-BE49-F238E27FC236}">
                <a16:creationId xmlns:a16="http://schemas.microsoft.com/office/drawing/2014/main" id="{EB11F5FD-01FA-4D75-8581-7D02DF6609F2}"/>
              </a:ext>
            </a:extLst>
          </p:cNvPr>
          <p:cNvSpPr txBox="1"/>
          <p:nvPr/>
        </p:nvSpPr>
        <p:spPr>
          <a:xfrm>
            <a:off x="4886996" y="4073917"/>
            <a:ext cx="9440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执行</a:t>
            </a:r>
          </a:p>
        </p:txBody>
      </p:sp>
      <p:pic>
        <p:nvPicPr>
          <p:cNvPr id="64" name="图形 63" descr="硬币">
            <a:extLst>
              <a:ext uri="{FF2B5EF4-FFF2-40B4-BE49-F238E27FC236}">
                <a16:creationId xmlns:a16="http://schemas.microsoft.com/office/drawing/2014/main" id="{B2E7C5BC-F3D3-4DF8-A3AB-184D3BD79D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3416" y="3196330"/>
            <a:ext cx="2395324" cy="2395324"/>
          </a:xfrm>
          <a:prstGeom prst="rect">
            <a:avLst/>
          </a:prstGeom>
        </p:spPr>
      </p:pic>
      <p:sp>
        <p:nvSpPr>
          <p:cNvPr id="65" name="文本框 64">
            <a:extLst>
              <a:ext uri="{FF2B5EF4-FFF2-40B4-BE49-F238E27FC236}">
                <a16:creationId xmlns:a16="http://schemas.microsoft.com/office/drawing/2014/main" id="{0FD45F91-37A8-4752-B40A-9FCCEE5CC522}"/>
              </a:ext>
            </a:extLst>
          </p:cNvPr>
          <p:cNvSpPr txBox="1"/>
          <p:nvPr/>
        </p:nvSpPr>
        <p:spPr>
          <a:xfrm>
            <a:off x="9865944" y="3634768"/>
            <a:ext cx="95362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商业化</a:t>
            </a:r>
          </a:p>
        </p:txBody>
      </p:sp>
      <p:sp>
        <p:nvSpPr>
          <p:cNvPr id="66" name="文本框 65">
            <a:extLst>
              <a:ext uri="{FF2B5EF4-FFF2-40B4-BE49-F238E27FC236}">
                <a16:creationId xmlns:a16="http://schemas.microsoft.com/office/drawing/2014/main" id="{FDEDAFFF-B1D3-4699-BAD2-C375717301F6}"/>
              </a:ext>
            </a:extLst>
          </p:cNvPr>
          <p:cNvSpPr txBox="1"/>
          <p:nvPr/>
        </p:nvSpPr>
        <p:spPr>
          <a:xfrm>
            <a:off x="10486811" y="4380983"/>
            <a:ext cx="160919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智力资本</a:t>
            </a:r>
          </a:p>
        </p:txBody>
      </p:sp>
      <p:sp>
        <p:nvSpPr>
          <p:cNvPr id="67" name="文本框 66">
            <a:extLst>
              <a:ext uri="{FF2B5EF4-FFF2-40B4-BE49-F238E27FC236}">
                <a16:creationId xmlns:a16="http://schemas.microsoft.com/office/drawing/2014/main" id="{194812D6-0291-46AF-BB69-8945DE80DB2C}"/>
              </a:ext>
            </a:extLst>
          </p:cNvPr>
          <p:cNvSpPr txBox="1"/>
          <p:nvPr/>
        </p:nvSpPr>
        <p:spPr>
          <a:xfrm>
            <a:off x="4770880" y="1225576"/>
            <a:ext cx="34741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创新的漏斗形框架</a:t>
            </a:r>
          </a:p>
        </p:txBody>
      </p:sp>
      <p:sp>
        <p:nvSpPr>
          <p:cNvPr id="3" name="矩形 2">
            <a:extLst>
              <a:ext uri="{FF2B5EF4-FFF2-40B4-BE49-F238E27FC236}">
                <a16:creationId xmlns:a16="http://schemas.microsoft.com/office/drawing/2014/main" id="{C1BFBA51-4E3E-4D4F-80AD-6034A3990749}"/>
              </a:ext>
            </a:extLst>
          </p:cNvPr>
          <p:cNvSpPr/>
          <p:nvPr/>
        </p:nvSpPr>
        <p:spPr>
          <a:xfrm>
            <a:off x="452074" y="6552187"/>
            <a:ext cx="268374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信息来源：托尼</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达维拉</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创新路图</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084428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58" y="-354"/>
            <a:ext cx="12192000" cy="6858000"/>
          </a:xfrm>
          <a:prstGeom prst="rect">
            <a:avLst/>
          </a:prstGeom>
        </p:spPr>
      </p:pic>
      <p:sp>
        <p:nvSpPr>
          <p:cNvPr id="15" name="矩形 14"/>
          <p:cNvSpPr/>
          <p:nvPr/>
        </p:nvSpPr>
        <p:spPr>
          <a:xfrm>
            <a:off x="5651871" y="1364662"/>
            <a:ext cx="6036042"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a:t>
            </a:r>
            <a:r>
              <a:rPr lang="zh-CN" altLang="en-US" sz="2400" dirty="0">
                <a:solidFill>
                  <a:srgbClr val="78B02B"/>
                </a:solidFill>
                <a:latin typeface="微软雅黑" panose="020B0503020204020204" pitchFamily="34" charset="-122"/>
                <a:ea typeface="微软雅黑" panose="020B0503020204020204" pitchFamily="34" charset="-122"/>
                <a:sym typeface="+mn-lt"/>
              </a:rPr>
              <a:t>创新研发的机遇与挑战</a:t>
            </a:r>
            <a:endParaRPr lang="en-GB" altLang="zh-CN" sz="2400" dirty="0">
              <a:solidFill>
                <a:srgbClr val="78B02B"/>
              </a:solidFill>
              <a:latin typeface="微软雅黑" panose="020B0503020204020204" pitchFamily="34" charset="-122"/>
              <a:ea typeface="微软雅黑" panose="020B0503020204020204" pitchFamily="34" charset="-122"/>
              <a:sym typeface="+mn-lt"/>
            </a:endParaRPr>
          </a:p>
        </p:txBody>
      </p:sp>
      <p:sp>
        <p:nvSpPr>
          <p:cNvPr id="19" name="矩形 18"/>
          <p:cNvSpPr/>
          <p:nvPr/>
        </p:nvSpPr>
        <p:spPr>
          <a:xfrm>
            <a:off x="5651871" y="1983481"/>
            <a:ext cx="629298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a:t>
            </a:r>
            <a:r>
              <a:rPr lang="zh-CN" altLang="en-US" sz="2400" dirty="0">
                <a:solidFill>
                  <a:srgbClr val="78B02B"/>
                </a:solidFill>
                <a:latin typeface="微软雅黑" panose="020B0503020204020204" pitchFamily="34" charset="-122"/>
                <a:ea typeface="微软雅黑" panose="020B0503020204020204" pitchFamily="34" charset="-122"/>
              </a:rPr>
              <a:t>创新数据驱动创新研发</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20783" r="23387" b="24099"/>
          <a:stretch/>
        </p:blipFill>
        <p:spPr>
          <a:xfrm>
            <a:off x="-68058" y="-354"/>
            <a:ext cx="5431536" cy="6858000"/>
          </a:xfrm>
          <a:prstGeom prst="rect">
            <a:avLst/>
          </a:prstGeom>
        </p:spPr>
      </p:pic>
      <p:sp>
        <p:nvSpPr>
          <p:cNvPr id="5" name="文本框 4"/>
          <p:cNvSpPr txBox="1"/>
          <p:nvPr/>
        </p:nvSpPr>
        <p:spPr>
          <a:xfrm>
            <a:off x="5589029" y="202147"/>
            <a:ext cx="3400481" cy="1015663"/>
          </a:xfrm>
          <a:prstGeom prst="rect">
            <a:avLst/>
          </a:prstGeom>
          <a:noFill/>
        </p:spPr>
        <p:txBody>
          <a:bodyPr wrap="square" rtlCol="0">
            <a:spAutoFit/>
          </a:bodyPr>
          <a:lstStyle/>
          <a:p>
            <a:r>
              <a:rPr kumimoji="1" lang="zh-CN" altLang="en-US" sz="6000" b="1" dirty="0">
                <a:solidFill>
                  <a:srgbClr val="78B02B"/>
                </a:solidFill>
                <a:latin typeface="微软雅黑" panose="020B0503020204020204" pitchFamily="34" charset="-122"/>
                <a:ea typeface="微软雅黑" panose="020B0503020204020204" pitchFamily="34" charset="-122"/>
                <a:cs typeface="STHeiti Light" charset="-122"/>
              </a:rPr>
              <a:t>目 录</a:t>
            </a:r>
          </a:p>
        </p:txBody>
      </p:sp>
      <p:sp>
        <p:nvSpPr>
          <p:cNvPr id="7" name="矩形 18">
            <a:extLst>
              <a:ext uri="{FF2B5EF4-FFF2-40B4-BE49-F238E27FC236}">
                <a16:creationId xmlns:a16="http://schemas.microsoft.com/office/drawing/2014/main" id="{A0772663-0076-4A2C-A93B-D2CFA6706120}"/>
              </a:ext>
            </a:extLst>
          </p:cNvPr>
          <p:cNvSpPr/>
          <p:nvPr/>
        </p:nvSpPr>
        <p:spPr>
          <a:xfrm>
            <a:off x="5651871" y="2602300"/>
            <a:ext cx="629298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a:t>
            </a:r>
            <a:r>
              <a:rPr lang="zh-CN" altLang="en-US" sz="2400" dirty="0">
                <a:solidFill>
                  <a:srgbClr val="78B02B"/>
                </a:solidFill>
                <a:latin typeface="微软雅黑" panose="020B0503020204020204" pitchFamily="34" charset="-122"/>
                <a:ea typeface="微软雅黑" panose="020B0503020204020204" pitchFamily="34" charset="-122"/>
              </a:rPr>
              <a:t>创新管理支撑创新研发</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18">
            <a:extLst>
              <a:ext uri="{FF2B5EF4-FFF2-40B4-BE49-F238E27FC236}">
                <a16:creationId xmlns:a16="http://schemas.microsoft.com/office/drawing/2014/main" id="{0BF071B1-0935-44A0-BFB1-9C411F724D58}"/>
              </a:ext>
            </a:extLst>
          </p:cNvPr>
          <p:cNvSpPr/>
          <p:nvPr/>
        </p:nvSpPr>
        <p:spPr>
          <a:xfrm>
            <a:off x="5651871" y="3221119"/>
            <a:ext cx="629298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a:t>
            </a:r>
            <a:r>
              <a:rPr lang="zh-CN" altLang="en-US" sz="2400" dirty="0">
                <a:solidFill>
                  <a:srgbClr val="78B02B"/>
                </a:solidFill>
                <a:latin typeface="微软雅黑" panose="020B0503020204020204" pitchFamily="34" charset="-122"/>
                <a:ea typeface="微软雅黑" panose="020B0503020204020204" pitchFamily="34" charset="-122"/>
              </a:rPr>
              <a:t>创新情报与管理行业案例</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矩形 18">
            <a:extLst>
              <a:ext uri="{FF2B5EF4-FFF2-40B4-BE49-F238E27FC236}">
                <a16:creationId xmlns:a16="http://schemas.microsoft.com/office/drawing/2014/main" id="{5402AB9D-6CC4-4B03-806F-95652AC984CC}"/>
              </a:ext>
            </a:extLst>
          </p:cNvPr>
          <p:cNvSpPr/>
          <p:nvPr/>
        </p:nvSpPr>
        <p:spPr>
          <a:xfrm>
            <a:off x="5651871" y="3839938"/>
            <a:ext cx="629298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a:t>
            </a:r>
            <a:r>
              <a:rPr lang="zh-CN" altLang="en-US" sz="2400" dirty="0">
                <a:solidFill>
                  <a:srgbClr val="78B02B"/>
                </a:solidFill>
                <a:latin typeface="微软雅黑" panose="020B0503020204020204" pitchFamily="34" charset="-122"/>
                <a:ea typeface="微软雅黑" panose="020B0503020204020204" pitchFamily="34" charset="-122"/>
              </a:rPr>
              <a:t>智慧芽解决方案（</a:t>
            </a:r>
            <a:r>
              <a:rPr lang="en-US" altLang="zh-CN" sz="2400" dirty="0">
                <a:solidFill>
                  <a:srgbClr val="78B02B"/>
                </a:solidFill>
                <a:latin typeface="微软雅黑" panose="020B0503020204020204" pitchFamily="34" charset="-122"/>
                <a:ea typeface="微软雅黑" panose="020B0503020204020204" pitchFamily="34" charset="-122"/>
              </a:rPr>
              <a:t>EIIPM</a:t>
            </a:r>
            <a:r>
              <a:rPr lang="zh-CN" altLang="en-US" sz="2400" dirty="0">
                <a:solidFill>
                  <a:srgbClr val="78B02B"/>
                </a:solidFill>
                <a:latin typeface="微软雅黑" panose="020B0503020204020204" pitchFamily="34" charset="-122"/>
                <a:ea typeface="微软雅黑" panose="020B0503020204020204" pitchFamily="34" charset="-122"/>
              </a:rPr>
              <a: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18">
            <a:extLst>
              <a:ext uri="{FF2B5EF4-FFF2-40B4-BE49-F238E27FC236}">
                <a16:creationId xmlns:a16="http://schemas.microsoft.com/office/drawing/2014/main" id="{B240451D-C2FA-4E68-9FE2-3DA5973D745D}"/>
              </a:ext>
            </a:extLst>
          </p:cNvPr>
          <p:cNvSpPr/>
          <p:nvPr/>
        </p:nvSpPr>
        <p:spPr>
          <a:xfrm>
            <a:off x="5651871" y="4458757"/>
            <a:ext cx="629298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EIIPM</a:t>
            </a:r>
            <a:r>
              <a:rPr lang="zh-CN" altLang="en-US" sz="2400" dirty="0">
                <a:solidFill>
                  <a:srgbClr val="78B02B"/>
                </a:solidFill>
                <a:latin typeface="微软雅黑" panose="020B0503020204020204" pitchFamily="34" charset="-122"/>
                <a:ea typeface="微软雅黑" panose="020B0503020204020204" pitchFamily="34" charset="-122"/>
              </a:rPr>
              <a:t>创新数据及开放能力</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矩形 18">
            <a:extLst>
              <a:ext uri="{FF2B5EF4-FFF2-40B4-BE49-F238E27FC236}">
                <a16:creationId xmlns:a16="http://schemas.microsoft.com/office/drawing/2014/main" id="{0B9EA2F6-6DD7-4AC2-A964-6CEF8FC5B568}"/>
              </a:ext>
            </a:extLst>
          </p:cNvPr>
          <p:cNvSpPr/>
          <p:nvPr/>
        </p:nvSpPr>
        <p:spPr>
          <a:xfrm>
            <a:off x="5651871" y="5077576"/>
            <a:ext cx="654012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EIIPM</a:t>
            </a:r>
            <a:r>
              <a:rPr lang="zh-CN" altLang="en-US" sz="2400" dirty="0">
                <a:solidFill>
                  <a:srgbClr val="78B02B"/>
                </a:solidFill>
                <a:latin typeface="微软雅黑" panose="020B0503020204020204" pitchFamily="34" charset="-122"/>
                <a:ea typeface="微软雅黑" panose="020B0503020204020204" pitchFamily="34" charset="-122"/>
              </a:rPr>
              <a:t>支撑企业创新和知识产权管理</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矩形 18">
            <a:extLst>
              <a:ext uri="{FF2B5EF4-FFF2-40B4-BE49-F238E27FC236}">
                <a16:creationId xmlns:a16="http://schemas.microsoft.com/office/drawing/2014/main" id="{220629B3-8791-444A-929A-FECDB82CCE78}"/>
              </a:ext>
            </a:extLst>
          </p:cNvPr>
          <p:cNvSpPr/>
          <p:nvPr/>
        </p:nvSpPr>
        <p:spPr>
          <a:xfrm>
            <a:off x="5651870" y="5696395"/>
            <a:ext cx="6292989" cy="461665"/>
          </a:xfrm>
          <a:prstGeom prst="rect">
            <a:avLst/>
          </a:prstGeom>
        </p:spPr>
        <p:txBody>
          <a:bodyPr wrap="square">
            <a:spAutoFit/>
          </a:bodyPr>
          <a:lstStyle/>
          <a:p>
            <a:pPr marL="571500" indent="-571500">
              <a:buFont typeface="Wingdings" charset="2"/>
              <a:buChar char="l"/>
            </a:pPr>
            <a:r>
              <a:rPr lang="en-US" altLang="zh-CN" sz="2400" dirty="0">
                <a:solidFill>
                  <a:srgbClr val="78B02B"/>
                </a:solidFill>
                <a:latin typeface="微软雅黑" panose="020B0503020204020204" pitchFamily="34" charset="-122"/>
                <a:ea typeface="微软雅黑" panose="020B0503020204020204" pitchFamily="34" charset="-122"/>
              </a:rPr>
              <a:t> </a:t>
            </a:r>
            <a:r>
              <a:rPr lang="zh-CN" altLang="en-US" sz="2400" dirty="0">
                <a:solidFill>
                  <a:srgbClr val="78B02B"/>
                </a:solidFill>
                <a:latin typeface="微软雅黑" panose="020B0503020204020204" pitchFamily="34" charset="-122"/>
                <a:ea typeface="微软雅黑" panose="020B0503020204020204" pitchFamily="34" charset="-122"/>
              </a:rPr>
              <a:t>智慧芽的优势</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2654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5F0CE9F-A5B1-4376-BB58-5F28645D3463}"/>
              </a:ext>
            </a:extLst>
          </p:cNvPr>
          <p:cNvSpPr/>
          <p:nvPr/>
        </p:nvSpPr>
        <p:spPr>
          <a:xfrm>
            <a:off x="277451" y="328296"/>
            <a:ext cx="501644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创新研发有赖于创新管理</a:t>
            </a:r>
          </a:p>
        </p:txBody>
      </p:sp>
      <p:sp>
        <p:nvSpPr>
          <p:cNvPr id="15" name="Rectangle 55">
            <a:extLst>
              <a:ext uri="{FF2B5EF4-FFF2-40B4-BE49-F238E27FC236}">
                <a16:creationId xmlns:a16="http://schemas.microsoft.com/office/drawing/2014/main" id="{03CE4EBC-A925-46BF-8971-84FAE83651FD}"/>
              </a:ext>
            </a:extLst>
          </p:cNvPr>
          <p:cNvSpPr/>
          <p:nvPr/>
        </p:nvSpPr>
        <p:spPr>
          <a:xfrm>
            <a:off x="5988021" y="4729045"/>
            <a:ext cx="1137619" cy="292388"/>
          </a:xfrm>
          <a:prstGeom prst="rect">
            <a:avLst/>
          </a:prstGeom>
        </p:spPr>
        <p:txBody>
          <a:bodyPr wrap="none" lIns="0" tIns="0" rIns="0" bIns="0">
            <a:spAutoFit/>
          </a:bodyP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dirty="0">
                <a:ln>
                  <a:noFill/>
                </a:ln>
                <a:solidFill>
                  <a:prstClr val="white"/>
                </a:solidFill>
                <a:effectLst/>
                <a:uLnTx/>
                <a:uFillTx/>
                <a:latin typeface="微软雅黑" panose="020B0503020204020204" pitchFamily="34" charset="-122"/>
                <a:ea typeface="+mn-ea"/>
                <a:cs typeface="+mn-cs"/>
              </a:rPr>
              <a:t>Just start</a:t>
            </a:r>
          </a:p>
        </p:txBody>
      </p:sp>
      <p:pic>
        <p:nvPicPr>
          <p:cNvPr id="16" name="图片 100">
            <a:extLst>
              <a:ext uri="{FF2B5EF4-FFF2-40B4-BE49-F238E27FC236}">
                <a16:creationId xmlns:a16="http://schemas.microsoft.com/office/drawing/2014/main" id="{AC564409-61C6-424E-8CBA-B469A1E1F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12" y="3000108"/>
            <a:ext cx="5276044" cy="281389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矩形 101">
            <a:extLst>
              <a:ext uri="{FF2B5EF4-FFF2-40B4-BE49-F238E27FC236}">
                <a16:creationId xmlns:a16="http://schemas.microsoft.com/office/drawing/2014/main" id="{2A56F577-E639-41BA-A7E4-C8B02C93636E}"/>
              </a:ext>
            </a:extLst>
          </p:cNvPr>
          <p:cNvSpPr/>
          <p:nvPr/>
        </p:nvSpPr>
        <p:spPr>
          <a:xfrm>
            <a:off x="516876" y="1257759"/>
            <a:ext cx="6162893"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必须在公司中</a:t>
            </a:r>
            <a:r>
              <a:rPr kumimoji="0" lang="zh-CN" altLang="en-US"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创造正确的环境</a:t>
            </a: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来使创新得以繁荣发展</a:t>
            </a:r>
            <a:endParaRPr kumimoji="0" lang="en-US" altLang="zh-CN"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                    ——IBM</a:t>
            </a: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前</a:t>
            </a:r>
            <a:r>
              <a:rPr kumimoji="0" lang="en-US" altLang="zh-CN"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CEO</a:t>
            </a: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萨姆</a:t>
            </a:r>
            <a:r>
              <a:rPr kumimoji="0" lang="en-US" altLang="zh-CN"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a:t>
            </a:r>
            <a:r>
              <a:rPr kumimoji="0" lang="zh-CN" altLang="en-US" sz="24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帕米萨诺</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18" name="Oval 24">
            <a:extLst>
              <a:ext uri="{FF2B5EF4-FFF2-40B4-BE49-F238E27FC236}">
                <a16:creationId xmlns:a16="http://schemas.microsoft.com/office/drawing/2014/main" id="{41E8645F-7E55-4E69-AAAC-7BC3B0C2AE5C}"/>
              </a:ext>
            </a:extLst>
          </p:cNvPr>
          <p:cNvSpPr>
            <a:spLocks noChangeAspect="1"/>
          </p:cNvSpPr>
          <p:nvPr/>
        </p:nvSpPr>
        <p:spPr>
          <a:xfrm>
            <a:off x="8376888" y="2921738"/>
            <a:ext cx="2179656" cy="2180443"/>
          </a:xfrm>
          <a:prstGeom prst="ellipse">
            <a:avLst/>
          </a:prstGeom>
          <a:solidFill>
            <a:srgbClr val="E9873E"/>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9" name="Teardrop 25">
            <a:extLst>
              <a:ext uri="{FF2B5EF4-FFF2-40B4-BE49-F238E27FC236}">
                <a16:creationId xmlns:a16="http://schemas.microsoft.com/office/drawing/2014/main" id="{E3C2B536-02F4-4587-BA9B-CF7E129A38A7}"/>
              </a:ext>
            </a:extLst>
          </p:cNvPr>
          <p:cNvSpPr>
            <a:spLocks noChangeAspect="1"/>
          </p:cNvSpPr>
          <p:nvPr/>
        </p:nvSpPr>
        <p:spPr>
          <a:xfrm rot="15240000">
            <a:off x="10195894" y="3908018"/>
            <a:ext cx="1677128" cy="1676521"/>
          </a:xfrm>
          <a:prstGeom prst="teardrop">
            <a:avLst/>
          </a:prstGeom>
          <a:solidFill>
            <a:srgbClr val="99CD42">
              <a:alpha val="80000"/>
            </a:srgbClr>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0" name="Teardrop 28">
            <a:extLst>
              <a:ext uri="{FF2B5EF4-FFF2-40B4-BE49-F238E27FC236}">
                <a16:creationId xmlns:a16="http://schemas.microsoft.com/office/drawing/2014/main" id="{231E66A3-F138-478D-A0AC-CB4B3ACD27F1}"/>
              </a:ext>
            </a:extLst>
          </p:cNvPr>
          <p:cNvSpPr>
            <a:spLocks noChangeAspect="1"/>
          </p:cNvSpPr>
          <p:nvPr/>
        </p:nvSpPr>
        <p:spPr>
          <a:xfrm rot="6540000" flipH="1">
            <a:off x="7038166" y="3909949"/>
            <a:ext cx="1677128" cy="1676521"/>
          </a:xfrm>
          <a:prstGeom prst="teardrop">
            <a:avLst/>
          </a:prstGeom>
          <a:solidFill>
            <a:srgbClr val="2DB4CE">
              <a:alpha val="80000"/>
            </a:srgbClr>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21" name="Teardrop 79">
            <a:extLst>
              <a:ext uri="{FF2B5EF4-FFF2-40B4-BE49-F238E27FC236}">
                <a16:creationId xmlns:a16="http://schemas.microsoft.com/office/drawing/2014/main" id="{03030419-CB60-4351-961A-8071C8497C3F}"/>
              </a:ext>
            </a:extLst>
          </p:cNvPr>
          <p:cNvSpPr>
            <a:spLocks noChangeAspect="1"/>
          </p:cNvSpPr>
          <p:nvPr/>
        </p:nvSpPr>
        <p:spPr>
          <a:xfrm rot="8100000">
            <a:off x="8628152" y="1373021"/>
            <a:ext cx="1677128" cy="1676521"/>
          </a:xfrm>
          <a:prstGeom prst="teardrop">
            <a:avLst/>
          </a:prstGeom>
          <a:solidFill>
            <a:srgbClr val="20B2A8"/>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cxnSp>
        <p:nvCxnSpPr>
          <p:cNvPr id="22" name="直接连接符 107">
            <a:extLst>
              <a:ext uri="{FF2B5EF4-FFF2-40B4-BE49-F238E27FC236}">
                <a16:creationId xmlns:a16="http://schemas.microsoft.com/office/drawing/2014/main" id="{57A22245-E57D-4D93-A8DA-2D7DBFE0C0D3}"/>
              </a:ext>
            </a:extLst>
          </p:cNvPr>
          <p:cNvCxnSpPr/>
          <p:nvPr/>
        </p:nvCxnSpPr>
        <p:spPr>
          <a:xfrm>
            <a:off x="6811129" y="1388783"/>
            <a:ext cx="0" cy="4394631"/>
          </a:xfrm>
          <a:prstGeom prst="line">
            <a:avLst/>
          </a:prstGeom>
          <a:ln w="28575">
            <a:solidFill>
              <a:srgbClr val="20B2A8"/>
            </a:solidFill>
            <a:prstDash val="sysDash"/>
          </a:ln>
        </p:spPr>
        <p:style>
          <a:lnRef idx="1">
            <a:schemeClr val="accent1"/>
          </a:lnRef>
          <a:fillRef idx="0">
            <a:schemeClr val="accent1"/>
          </a:fillRef>
          <a:effectRef idx="0">
            <a:schemeClr val="accent1"/>
          </a:effectRef>
          <a:fontRef idx="minor">
            <a:schemeClr val="tx1"/>
          </a:fontRef>
        </p:style>
      </p:cxnSp>
      <p:sp>
        <p:nvSpPr>
          <p:cNvPr id="23" name="矩形 108">
            <a:extLst>
              <a:ext uri="{FF2B5EF4-FFF2-40B4-BE49-F238E27FC236}">
                <a16:creationId xmlns:a16="http://schemas.microsoft.com/office/drawing/2014/main" id="{4E1A80FD-6E81-48D8-A63F-F43B19B71780}"/>
              </a:ext>
            </a:extLst>
          </p:cNvPr>
          <p:cNvSpPr/>
          <p:nvPr/>
        </p:nvSpPr>
        <p:spPr>
          <a:xfrm>
            <a:off x="8744857" y="1948310"/>
            <a:ext cx="144371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创意质量低，创意执行效率慢</a:t>
            </a:r>
            <a:endParaRPr kumimoji="0" lang="zh-CN" altLang="en-US" sz="1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4" name="矩形 109">
            <a:extLst>
              <a:ext uri="{FF2B5EF4-FFF2-40B4-BE49-F238E27FC236}">
                <a16:creationId xmlns:a16="http://schemas.microsoft.com/office/drawing/2014/main" id="{E8B86B0D-3F11-4B74-9797-639A8E6B226D}"/>
              </a:ext>
            </a:extLst>
          </p:cNvPr>
          <p:cNvSpPr/>
          <p:nvPr/>
        </p:nvSpPr>
        <p:spPr>
          <a:xfrm>
            <a:off x="7300724" y="4441864"/>
            <a:ext cx="13658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创新风险</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难以控制，价值难实现</a:t>
            </a:r>
            <a:endParaRPr kumimoji="0" lang="zh-CN" altLang="en-US" sz="1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5" name="矩形 110">
            <a:extLst>
              <a:ext uri="{FF2B5EF4-FFF2-40B4-BE49-F238E27FC236}">
                <a16:creationId xmlns:a16="http://schemas.microsoft.com/office/drawing/2014/main" id="{7B0DFE3B-DA64-4D82-8EDC-C2AE422B6E87}"/>
              </a:ext>
            </a:extLst>
          </p:cNvPr>
          <p:cNvSpPr/>
          <p:nvPr/>
        </p:nvSpPr>
        <p:spPr>
          <a:xfrm>
            <a:off x="10448884" y="4376946"/>
            <a:ext cx="1365877"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创新资源难以正确分配和流通，推高成本</a:t>
            </a:r>
            <a:endParaRPr kumimoji="0" lang="zh-CN" altLang="en-US" sz="1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6" name="矩形 111">
            <a:extLst>
              <a:ext uri="{FF2B5EF4-FFF2-40B4-BE49-F238E27FC236}">
                <a16:creationId xmlns:a16="http://schemas.microsoft.com/office/drawing/2014/main" id="{F2B7171C-CA18-4807-847C-84C6646C68F4}"/>
              </a:ext>
            </a:extLst>
          </p:cNvPr>
          <p:cNvSpPr/>
          <p:nvPr/>
        </p:nvSpPr>
        <p:spPr>
          <a:xfrm>
            <a:off x="8898864" y="3581035"/>
            <a:ext cx="1289711"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创新必须被管理，它不会直接“发生”</a:t>
            </a:r>
            <a:endParaRPr kumimoji="0" lang="zh-CN" altLang="en-US" sz="1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66055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AA6C312-A228-4775-8299-DB5E678417C7}"/>
              </a:ext>
            </a:extLst>
          </p:cNvPr>
          <p:cNvSpPr/>
          <p:nvPr/>
        </p:nvSpPr>
        <p:spPr>
          <a:xfrm>
            <a:off x="428500" y="338753"/>
            <a:ext cx="483698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创新管理系统的五个角色</a:t>
            </a:r>
          </a:p>
        </p:txBody>
      </p:sp>
      <p:sp>
        <p:nvSpPr>
          <p:cNvPr id="35" name="Text Placeholder 3">
            <a:extLst>
              <a:ext uri="{FF2B5EF4-FFF2-40B4-BE49-F238E27FC236}">
                <a16:creationId xmlns:a16="http://schemas.microsoft.com/office/drawing/2014/main" id="{B46C3686-ABBF-4A1D-9023-F5EE3C585EBF}"/>
              </a:ext>
            </a:extLst>
          </p:cNvPr>
          <p:cNvSpPr txBox="1">
            <a:spLocks/>
          </p:cNvSpPr>
          <p:nvPr/>
        </p:nvSpPr>
        <p:spPr>
          <a:xfrm>
            <a:off x="8480236" y="3597366"/>
            <a:ext cx="2596630"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在公司内部和外部创造恰当的交流渠道，及时促进团队对知识的获得</a:t>
            </a:r>
            <a:endParaRPr kumimoji="0" 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Text Placeholder 3">
            <a:extLst>
              <a:ext uri="{FF2B5EF4-FFF2-40B4-BE49-F238E27FC236}">
                <a16:creationId xmlns:a16="http://schemas.microsoft.com/office/drawing/2014/main" id="{FFE1351E-82D4-4226-9461-2EBF77E53048}"/>
              </a:ext>
            </a:extLst>
          </p:cNvPr>
          <p:cNvSpPr txBox="1">
            <a:spLocks/>
          </p:cNvSpPr>
          <p:nvPr/>
        </p:nvSpPr>
        <p:spPr>
          <a:xfrm>
            <a:off x="1798694" y="5485946"/>
            <a:ext cx="2596630"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知识需要保留下来，学习有助于确认问题和需要做出的改进，以利于组织加强竞争优势，</a:t>
            </a:r>
            <a:endParaRPr kumimoji="0" 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Text Placeholder 3">
            <a:extLst>
              <a:ext uri="{FF2B5EF4-FFF2-40B4-BE49-F238E27FC236}">
                <a16:creationId xmlns:a16="http://schemas.microsoft.com/office/drawing/2014/main" id="{2B708860-8740-4860-ABEB-268DBA90725B}"/>
              </a:ext>
            </a:extLst>
          </p:cNvPr>
          <p:cNvSpPr txBox="1">
            <a:spLocks/>
          </p:cNvSpPr>
          <p:nvPr/>
        </p:nvSpPr>
        <p:spPr>
          <a:xfrm>
            <a:off x="1246551" y="3609955"/>
            <a:ext cx="2596630"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调整使不同利益方的目标趋于一致，评价、奖励使个人目标与组织目标保持一致，</a:t>
            </a:r>
            <a:endParaRPr kumimoji="0" 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4" name="Text Placeholder 3">
            <a:extLst>
              <a:ext uri="{FF2B5EF4-FFF2-40B4-BE49-F238E27FC236}">
                <a16:creationId xmlns:a16="http://schemas.microsoft.com/office/drawing/2014/main" id="{698FA313-175D-45D3-8DED-036E9882F1DE}"/>
              </a:ext>
            </a:extLst>
          </p:cNvPr>
          <p:cNvSpPr txBox="1">
            <a:spLocks/>
          </p:cNvSpPr>
          <p:nvPr/>
        </p:nvSpPr>
        <p:spPr>
          <a:xfrm>
            <a:off x="4916727" y="1476471"/>
            <a:ext cx="2596630"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提供一套清晰的流程，提高创新程序的效率，来把一个创意从概念变为商业化现实</a:t>
            </a:r>
            <a:endParaRPr kumimoji="0" 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7" name="Text Placeholder 3">
            <a:extLst>
              <a:ext uri="{FF2B5EF4-FFF2-40B4-BE49-F238E27FC236}">
                <a16:creationId xmlns:a16="http://schemas.microsoft.com/office/drawing/2014/main" id="{1B709E21-5E7C-403F-A3CF-0314B824CA92}"/>
              </a:ext>
            </a:extLst>
          </p:cNvPr>
          <p:cNvSpPr txBox="1">
            <a:spLocks/>
          </p:cNvSpPr>
          <p:nvPr/>
        </p:nvSpPr>
        <p:spPr>
          <a:xfrm>
            <a:off x="7928093" y="5473892"/>
            <a:ext cx="2596630" cy="64633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以最小的努力在在创新项目和团队之间达成协调，确保资源的及时可用</a:t>
            </a:r>
            <a:endParaRPr kumimoji="0" 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8" name="Freeform 56">
            <a:extLst>
              <a:ext uri="{FF2B5EF4-FFF2-40B4-BE49-F238E27FC236}">
                <a16:creationId xmlns:a16="http://schemas.microsoft.com/office/drawing/2014/main" id="{4DC78ABF-78AE-477E-B262-E8616988F845}"/>
              </a:ext>
            </a:extLst>
          </p:cNvPr>
          <p:cNvSpPr/>
          <p:nvPr/>
        </p:nvSpPr>
        <p:spPr>
          <a:xfrm>
            <a:off x="5535991" y="2122802"/>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rgbClr val="60B5CC"/>
          </a:solidFill>
          <a:ln w="25400" cap="flat" cmpd="sng" algn="ctr">
            <a:solidFill>
              <a:sysClr val="window" lastClr="FFFFFF">
                <a:hueOff val="0"/>
                <a:satOff val="0"/>
                <a:lumOff val="0"/>
                <a:alphaOff val="0"/>
              </a:sysClr>
            </a:solidFill>
            <a:prstDash val="solid"/>
          </a:ln>
          <a:effectLst/>
        </p:spPr>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ea typeface="+mn-ea"/>
              <a:cs typeface="+mn-cs"/>
            </a:endParaRPr>
          </a:p>
        </p:txBody>
      </p:sp>
      <p:sp>
        <p:nvSpPr>
          <p:cNvPr id="49" name="Freeform 57">
            <a:extLst>
              <a:ext uri="{FF2B5EF4-FFF2-40B4-BE49-F238E27FC236}">
                <a16:creationId xmlns:a16="http://schemas.microsoft.com/office/drawing/2014/main" id="{0CAD8B9A-3B19-49E0-83E0-02ED115CDFEC}"/>
              </a:ext>
            </a:extLst>
          </p:cNvPr>
          <p:cNvSpPr/>
          <p:nvPr/>
        </p:nvSpPr>
        <p:spPr>
          <a:xfrm rot="2160000">
            <a:off x="6748144" y="3085016"/>
            <a:ext cx="333786" cy="422512"/>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0" y="63362"/>
                </a:moveTo>
                <a:lnTo>
                  <a:pt x="125186" y="63362"/>
                </a:lnTo>
                <a:lnTo>
                  <a:pt x="125186" y="0"/>
                </a:lnTo>
                <a:lnTo>
                  <a:pt x="250372" y="158406"/>
                </a:lnTo>
                <a:lnTo>
                  <a:pt x="125186" y="316811"/>
                </a:lnTo>
                <a:lnTo>
                  <a:pt x="125186" y="253449"/>
                </a:lnTo>
                <a:lnTo>
                  <a:pt x="0" y="253449"/>
                </a:lnTo>
                <a:lnTo>
                  <a:pt x="0" y="63362"/>
                </a:lnTo>
                <a:close/>
              </a:path>
            </a:pathLst>
          </a:custGeom>
          <a:solidFill>
            <a:srgbClr val="60B5CC"/>
          </a:solidFill>
          <a:ln>
            <a:noFill/>
          </a:ln>
          <a:effectLst/>
        </p:spPr>
        <p:txBody>
          <a:bodyPr spcFirstLastPara="0" vert="horz" wrap="square" lIns="0" tIns="84479" rIns="100145" bIns="84481"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a:ln>
                <a:noFill/>
              </a:ln>
              <a:solidFill>
                <a:prstClr val="white"/>
              </a:solidFill>
              <a:effectLst/>
              <a:uLnTx/>
              <a:uFillTx/>
              <a:latin typeface="Arial"/>
              <a:ea typeface="+mn-ea"/>
              <a:cs typeface="+mn-cs"/>
            </a:endParaRPr>
          </a:p>
        </p:txBody>
      </p:sp>
      <p:sp>
        <p:nvSpPr>
          <p:cNvPr id="50" name="Freeform 58">
            <a:extLst>
              <a:ext uri="{FF2B5EF4-FFF2-40B4-BE49-F238E27FC236}">
                <a16:creationId xmlns:a16="http://schemas.microsoft.com/office/drawing/2014/main" id="{4BEA7B36-C5E0-4F93-AC42-B4B2CE7EA8A7}"/>
              </a:ext>
            </a:extLst>
          </p:cNvPr>
          <p:cNvSpPr/>
          <p:nvPr/>
        </p:nvSpPr>
        <p:spPr>
          <a:xfrm>
            <a:off x="7057933" y="3228958"/>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rgbClr val="E66C7D"/>
          </a:solidFill>
          <a:ln w="25400" cap="flat" cmpd="sng" algn="ctr">
            <a:solidFill>
              <a:sysClr val="window" lastClr="FFFFFF">
                <a:hueOff val="0"/>
                <a:satOff val="0"/>
                <a:lumOff val="0"/>
                <a:alphaOff val="0"/>
              </a:sysClr>
            </a:solidFill>
            <a:prstDash val="solid"/>
          </a:ln>
          <a:effectLst/>
        </p:spPr>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ea typeface="+mn-ea"/>
              <a:cs typeface="+mn-cs"/>
            </a:endParaRPr>
          </a:p>
        </p:txBody>
      </p:sp>
      <p:sp>
        <p:nvSpPr>
          <p:cNvPr id="51" name="Freeform 59">
            <a:extLst>
              <a:ext uri="{FF2B5EF4-FFF2-40B4-BE49-F238E27FC236}">
                <a16:creationId xmlns:a16="http://schemas.microsoft.com/office/drawing/2014/main" id="{3B6EB959-5D8E-4A4B-97C7-EC259CC077A1}"/>
              </a:ext>
            </a:extLst>
          </p:cNvPr>
          <p:cNvSpPr/>
          <p:nvPr/>
        </p:nvSpPr>
        <p:spPr>
          <a:xfrm rot="17280000">
            <a:off x="7228952" y="4529635"/>
            <a:ext cx="333908" cy="422360"/>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rgbClr val="E66C7D"/>
          </a:solidFill>
          <a:ln>
            <a:noFill/>
          </a:ln>
          <a:effectLst/>
        </p:spPr>
        <p:txBody>
          <a:bodyPr spcFirstLastPara="0" vert="horz" wrap="square" lIns="100145" tIns="84479" rIns="1" bIns="84481"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a:ln>
                <a:noFill/>
              </a:ln>
              <a:solidFill>
                <a:prstClr val="white"/>
              </a:solidFill>
              <a:effectLst/>
              <a:uLnTx/>
              <a:uFillTx/>
              <a:latin typeface="Arial"/>
              <a:ea typeface="+mn-ea"/>
              <a:cs typeface="+mn-cs"/>
            </a:endParaRPr>
          </a:p>
        </p:txBody>
      </p:sp>
      <p:sp>
        <p:nvSpPr>
          <p:cNvPr id="52" name="Freeform 60">
            <a:extLst>
              <a:ext uri="{FF2B5EF4-FFF2-40B4-BE49-F238E27FC236}">
                <a16:creationId xmlns:a16="http://schemas.microsoft.com/office/drawing/2014/main" id="{76F21924-7F43-46C4-B66D-A41CE7B67B8E}"/>
              </a:ext>
            </a:extLst>
          </p:cNvPr>
          <p:cNvSpPr/>
          <p:nvPr/>
        </p:nvSpPr>
        <p:spPr>
          <a:xfrm>
            <a:off x="6476603" y="5018756"/>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rgbClr val="6BB76D"/>
          </a:solidFill>
          <a:ln w="25400" cap="flat" cmpd="sng" algn="ctr">
            <a:solidFill>
              <a:sysClr val="window" lastClr="FFFFFF">
                <a:hueOff val="0"/>
                <a:satOff val="0"/>
                <a:lumOff val="0"/>
                <a:alphaOff val="0"/>
              </a:sysClr>
            </a:solidFill>
            <a:prstDash val="solid"/>
          </a:ln>
          <a:effectLst/>
        </p:spPr>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ea typeface="+mn-ea"/>
              <a:cs typeface="+mn-cs"/>
            </a:endParaRPr>
          </a:p>
        </p:txBody>
      </p:sp>
      <p:sp>
        <p:nvSpPr>
          <p:cNvPr id="53" name="Freeform 61">
            <a:extLst>
              <a:ext uri="{FF2B5EF4-FFF2-40B4-BE49-F238E27FC236}">
                <a16:creationId xmlns:a16="http://schemas.microsoft.com/office/drawing/2014/main" id="{8ACE8DEF-4BDB-4C55-8A68-115E6E33BDD9}"/>
              </a:ext>
            </a:extLst>
          </p:cNvPr>
          <p:cNvSpPr/>
          <p:nvPr/>
        </p:nvSpPr>
        <p:spPr>
          <a:xfrm>
            <a:off x="6004263" y="5433444"/>
            <a:ext cx="333787" cy="422514"/>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rgbClr val="6BB76D"/>
          </a:solidFill>
          <a:ln>
            <a:noFill/>
          </a:ln>
          <a:effectLst/>
        </p:spPr>
        <p:txBody>
          <a:bodyPr spcFirstLastPara="0" vert="horz" wrap="square" lIns="100147" tIns="84482" rIns="1" bIns="84481"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a:ln>
                <a:noFill/>
              </a:ln>
              <a:solidFill>
                <a:prstClr val="white"/>
              </a:solidFill>
              <a:effectLst/>
              <a:uLnTx/>
              <a:uFillTx/>
              <a:latin typeface="Arial"/>
              <a:ea typeface="+mn-ea"/>
              <a:cs typeface="+mn-cs"/>
            </a:endParaRPr>
          </a:p>
        </p:txBody>
      </p:sp>
      <p:sp>
        <p:nvSpPr>
          <p:cNvPr id="54" name="Freeform 62">
            <a:extLst>
              <a:ext uri="{FF2B5EF4-FFF2-40B4-BE49-F238E27FC236}">
                <a16:creationId xmlns:a16="http://schemas.microsoft.com/office/drawing/2014/main" id="{B1F3B8DF-5FD9-4561-B587-B109DAC28011}"/>
              </a:ext>
            </a:extLst>
          </p:cNvPr>
          <p:cNvSpPr/>
          <p:nvPr/>
        </p:nvSpPr>
        <p:spPr>
          <a:xfrm>
            <a:off x="4595379" y="5018756"/>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rgbClr val="E88651"/>
          </a:solidFill>
          <a:ln w="25400" cap="flat" cmpd="sng" algn="ctr">
            <a:solidFill>
              <a:sysClr val="window" lastClr="FFFFFF">
                <a:hueOff val="0"/>
                <a:satOff val="0"/>
                <a:lumOff val="0"/>
                <a:alphaOff val="0"/>
              </a:sysClr>
            </a:solidFill>
            <a:prstDash val="solid"/>
          </a:ln>
          <a:effectLst/>
        </p:spPr>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ea typeface="+mn-ea"/>
              <a:cs typeface="+mn-cs"/>
            </a:endParaRPr>
          </a:p>
        </p:txBody>
      </p:sp>
      <p:sp>
        <p:nvSpPr>
          <p:cNvPr id="55" name="Freeform 63">
            <a:extLst>
              <a:ext uri="{FF2B5EF4-FFF2-40B4-BE49-F238E27FC236}">
                <a16:creationId xmlns:a16="http://schemas.microsoft.com/office/drawing/2014/main" id="{32928FB6-FC7A-49A8-8403-274B88400794}"/>
              </a:ext>
            </a:extLst>
          </p:cNvPr>
          <p:cNvSpPr/>
          <p:nvPr/>
        </p:nvSpPr>
        <p:spPr>
          <a:xfrm rot="4320000">
            <a:off x="4766398" y="4547610"/>
            <a:ext cx="333908" cy="422360"/>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rgbClr val="E88651"/>
          </a:solidFill>
          <a:ln>
            <a:noFill/>
          </a:ln>
          <a:effectLst/>
        </p:spPr>
        <p:txBody>
          <a:bodyPr spcFirstLastPara="0" vert="horz" wrap="square" lIns="100147" tIns="84481" rIns="0" bIns="84479"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a:ln>
                <a:noFill/>
              </a:ln>
              <a:solidFill>
                <a:prstClr val="white"/>
              </a:solidFill>
              <a:effectLst/>
              <a:uLnTx/>
              <a:uFillTx/>
              <a:latin typeface="Arial"/>
              <a:ea typeface="+mn-ea"/>
              <a:cs typeface="+mn-cs"/>
            </a:endParaRPr>
          </a:p>
        </p:txBody>
      </p:sp>
      <p:sp>
        <p:nvSpPr>
          <p:cNvPr id="56" name="Freeform 64">
            <a:extLst>
              <a:ext uri="{FF2B5EF4-FFF2-40B4-BE49-F238E27FC236}">
                <a16:creationId xmlns:a16="http://schemas.microsoft.com/office/drawing/2014/main" id="{D4DC6F06-AEE4-44E9-92D1-B8CD55A2F4E5}"/>
              </a:ext>
            </a:extLst>
          </p:cNvPr>
          <p:cNvSpPr/>
          <p:nvPr/>
        </p:nvSpPr>
        <p:spPr>
          <a:xfrm>
            <a:off x="4014048" y="3228958"/>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rgbClr val="F0AD00"/>
          </a:solidFill>
          <a:ln w="25400" cap="flat" cmpd="sng" algn="ctr">
            <a:solidFill>
              <a:sysClr val="window" lastClr="FFFFFF">
                <a:hueOff val="0"/>
                <a:satOff val="0"/>
                <a:lumOff val="0"/>
                <a:alphaOff val="0"/>
              </a:sysClr>
            </a:solidFill>
            <a:prstDash val="solid"/>
          </a:ln>
          <a:effectLst/>
        </p:spPr>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ea typeface="+mn-ea"/>
              <a:cs typeface="+mn-cs"/>
            </a:endParaRPr>
          </a:p>
        </p:txBody>
      </p:sp>
      <p:sp>
        <p:nvSpPr>
          <p:cNvPr id="62" name="Freeform 63">
            <a:extLst>
              <a:ext uri="{FF2B5EF4-FFF2-40B4-BE49-F238E27FC236}">
                <a16:creationId xmlns:a16="http://schemas.microsoft.com/office/drawing/2014/main" id="{5192A940-6948-491D-B66C-108BC213972C}"/>
              </a:ext>
            </a:extLst>
          </p:cNvPr>
          <p:cNvSpPr/>
          <p:nvPr/>
        </p:nvSpPr>
        <p:spPr>
          <a:xfrm rot="8621828">
            <a:off x="5179263" y="3066474"/>
            <a:ext cx="333908" cy="422360"/>
          </a:xfrm>
          <a:custGeom>
            <a:avLst/>
            <a:gdLst>
              <a:gd name="connsiteX0" fmla="*/ 0 w 250372"/>
              <a:gd name="connsiteY0" fmla="*/ 63362 h 316811"/>
              <a:gd name="connsiteX1" fmla="*/ 125186 w 250372"/>
              <a:gd name="connsiteY1" fmla="*/ 63362 h 316811"/>
              <a:gd name="connsiteX2" fmla="*/ 125186 w 250372"/>
              <a:gd name="connsiteY2" fmla="*/ 0 h 316811"/>
              <a:gd name="connsiteX3" fmla="*/ 250372 w 250372"/>
              <a:gd name="connsiteY3" fmla="*/ 158406 h 316811"/>
              <a:gd name="connsiteX4" fmla="*/ 125186 w 250372"/>
              <a:gd name="connsiteY4" fmla="*/ 316811 h 316811"/>
              <a:gd name="connsiteX5" fmla="*/ 125186 w 250372"/>
              <a:gd name="connsiteY5" fmla="*/ 253449 h 316811"/>
              <a:gd name="connsiteX6" fmla="*/ 0 w 250372"/>
              <a:gd name="connsiteY6" fmla="*/ 253449 h 316811"/>
              <a:gd name="connsiteX7" fmla="*/ 0 w 250372"/>
              <a:gd name="connsiteY7" fmla="*/ 63362 h 3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372" h="316811">
                <a:moveTo>
                  <a:pt x="250372" y="253449"/>
                </a:moveTo>
                <a:lnTo>
                  <a:pt x="125186" y="253449"/>
                </a:lnTo>
                <a:lnTo>
                  <a:pt x="125186" y="316811"/>
                </a:lnTo>
                <a:lnTo>
                  <a:pt x="0" y="158405"/>
                </a:lnTo>
                <a:lnTo>
                  <a:pt x="125186" y="0"/>
                </a:lnTo>
                <a:lnTo>
                  <a:pt x="125186" y="63362"/>
                </a:lnTo>
                <a:lnTo>
                  <a:pt x="250372" y="63362"/>
                </a:lnTo>
                <a:lnTo>
                  <a:pt x="250372" y="253449"/>
                </a:lnTo>
                <a:close/>
              </a:path>
            </a:pathLst>
          </a:custGeom>
          <a:solidFill>
            <a:srgbClr val="E88651"/>
          </a:solidFill>
          <a:ln>
            <a:noFill/>
          </a:ln>
          <a:effectLst/>
        </p:spPr>
        <p:txBody>
          <a:bodyPr spcFirstLastPara="0" vert="horz" wrap="square" lIns="100147" tIns="84481" rIns="0" bIns="84479"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0" cap="none" spc="0" normalizeH="0" baseline="0" noProof="0">
              <a:ln>
                <a:noFill/>
              </a:ln>
              <a:solidFill>
                <a:prstClr val="white"/>
              </a:solidFill>
              <a:effectLst/>
              <a:uLnTx/>
              <a:uFillTx/>
              <a:latin typeface="Arial"/>
              <a:ea typeface="+mn-ea"/>
              <a:cs typeface="+mn-cs"/>
            </a:endParaRPr>
          </a:p>
        </p:txBody>
      </p:sp>
      <p:sp>
        <p:nvSpPr>
          <p:cNvPr id="63" name="矩形 62">
            <a:extLst>
              <a:ext uri="{FF2B5EF4-FFF2-40B4-BE49-F238E27FC236}">
                <a16:creationId xmlns:a16="http://schemas.microsoft.com/office/drawing/2014/main" id="{7CCF589F-09A5-467B-A96F-395297F7D27A}"/>
              </a:ext>
            </a:extLst>
          </p:cNvPr>
          <p:cNvSpPr/>
          <p:nvPr/>
        </p:nvSpPr>
        <p:spPr>
          <a:xfrm>
            <a:off x="5808353" y="2521106"/>
            <a:ext cx="13658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效率</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4" name="矩形 63">
            <a:extLst>
              <a:ext uri="{FF2B5EF4-FFF2-40B4-BE49-F238E27FC236}">
                <a16:creationId xmlns:a16="http://schemas.microsoft.com/office/drawing/2014/main" id="{87A32725-C790-4EF0-80C3-53625427A141}"/>
              </a:ext>
            </a:extLst>
          </p:cNvPr>
          <p:cNvSpPr/>
          <p:nvPr/>
        </p:nvSpPr>
        <p:spPr>
          <a:xfrm>
            <a:off x="7345583" y="3687360"/>
            <a:ext cx="13658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交流</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5" name="矩形 64">
            <a:extLst>
              <a:ext uri="{FF2B5EF4-FFF2-40B4-BE49-F238E27FC236}">
                <a16:creationId xmlns:a16="http://schemas.microsoft.com/office/drawing/2014/main" id="{C1CA534E-D828-4F9A-986A-74F6AC869C8A}"/>
              </a:ext>
            </a:extLst>
          </p:cNvPr>
          <p:cNvSpPr/>
          <p:nvPr/>
        </p:nvSpPr>
        <p:spPr>
          <a:xfrm>
            <a:off x="6787429" y="5443577"/>
            <a:ext cx="13658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协调</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6" name="矩形 65">
            <a:extLst>
              <a:ext uri="{FF2B5EF4-FFF2-40B4-BE49-F238E27FC236}">
                <a16:creationId xmlns:a16="http://schemas.microsoft.com/office/drawing/2014/main" id="{069861D3-61FC-445D-8C2D-0963C58AA230}"/>
              </a:ext>
            </a:extLst>
          </p:cNvPr>
          <p:cNvSpPr/>
          <p:nvPr/>
        </p:nvSpPr>
        <p:spPr>
          <a:xfrm>
            <a:off x="4916727" y="5493285"/>
            <a:ext cx="13658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学习</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7" name="矩形 66">
            <a:extLst>
              <a:ext uri="{FF2B5EF4-FFF2-40B4-BE49-F238E27FC236}">
                <a16:creationId xmlns:a16="http://schemas.microsoft.com/office/drawing/2014/main" id="{D18A046F-68E6-4C97-9772-3F7DA374E6B6}"/>
              </a:ext>
            </a:extLst>
          </p:cNvPr>
          <p:cNvSpPr/>
          <p:nvPr/>
        </p:nvSpPr>
        <p:spPr>
          <a:xfrm>
            <a:off x="4297238" y="3687360"/>
            <a:ext cx="136587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调整</a:t>
            </a: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23" name="矩形 22">
            <a:extLst>
              <a:ext uri="{FF2B5EF4-FFF2-40B4-BE49-F238E27FC236}">
                <a16:creationId xmlns:a16="http://schemas.microsoft.com/office/drawing/2014/main" id="{FD26D1BD-566D-4AE1-AFD0-6E6899A27310}"/>
              </a:ext>
            </a:extLst>
          </p:cNvPr>
          <p:cNvSpPr/>
          <p:nvPr/>
        </p:nvSpPr>
        <p:spPr>
          <a:xfrm>
            <a:off x="452074" y="6552187"/>
            <a:ext cx="2683748"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信息来源：托尼</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达维拉</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创新路图</a:t>
            </a:r>
            <a:r>
              <a:rPr kumimoji="0" lang="en-US" altLang="zh-CN" sz="1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442082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B4C5B1B-1E9E-4A29-8EC5-DB573A01D27C}"/>
              </a:ext>
            </a:extLst>
          </p:cNvPr>
          <p:cNvSpPr/>
          <p:nvPr/>
        </p:nvSpPr>
        <p:spPr>
          <a:xfrm>
            <a:off x="428501" y="338753"/>
            <a:ext cx="486539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创新管理系统的问题现状</a:t>
            </a:r>
          </a:p>
        </p:txBody>
      </p:sp>
      <p:sp>
        <p:nvSpPr>
          <p:cNvPr id="5" name="矩形 4">
            <a:extLst>
              <a:ext uri="{FF2B5EF4-FFF2-40B4-BE49-F238E27FC236}">
                <a16:creationId xmlns:a16="http://schemas.microsoft.com/office/drawing/2014/main" id="{E19B62DB-F05D-4034-AB41-B2062A701A64}"/>
              </a:ext>
            </a:extLst>
          </p:cNvPr>
          <p:cNvSpPr/>
          <p:nvPr/>
        </p:nvSpPr>
        <p:spPr>
          <a:xfrm>
            <a:off x="8703930" y="1769734"/>
            <a:ext cx="1847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37" name="Прямая соединительная линия 5">
            <a:extLst>
              <a:ext uri="{FF2B5EF4-FFF2-40B4-BE49-F238E27FC236}">
                <a16:creationId xmlns:a16="http://schemas.microsoft.com/office/drawing/2014/main" id="{30EBC958-39B6-4DE0-BA09-3D5AE065B062}"/>
              </a:ext>
            </a:extLst>
          </p:cNvPr>
          <p:cNvCxnSpPr/>
          <p:nvPr/>
        </p:nvCxnSpPr>
        <p:spPr>
          <a:xfrm>
            <a:off x="6131119" y="1742582"/>
            <a:ext cx="0" cy="960107"/>
          </a:xfrm>
          <a:prstGeom prst="line">
            <a:avLst/>
          </a:prstGeom>
          <a:ln w="19050">
            <a:solidFill>
              <a:srgbClr val="00A1C0"/>
            </a:solidFill>
          </a:ln>
        </p:spPr>
        <p:style>
          <a:lnRef idx="1">
            <a:schemeClr val="accent1"/>
          </a:lnRef>
          <a:fillRef idx="0">
            <a:schemeClr val="accent1"/>
          </a:fillRef>
          <a:effectRef idx="0">
            <a:schemeClr val="accent1"/>
          </a:effectRef>
          <a:fontRef idx="minor">
            <a:schemeClr val="tx1"/>
          </a:fontRef>
        </p:style>
      </p:cxnSp>
      <p:cxnSp>
        <p:nvCxnSpPr>
          <p:cNvPr id="38" name="Прямая соединительная линия 8">
            <a:extLst>
              <a:ext uri="{FF2B5EF4-FFF2-40B4-BE49-F238E27FC236}">
                <a16:creationId xmlns:a16="http://schemas.microsoft.com/office/drawing/2014/main" id="{6636B996-B098-4612-863C-B0F4553FAB19}"/>
              </a:ext>
            </a:extLst>
          </p:cNvPr>
          <p:cNvCxnSpPr/>
          <p:nvPr/>
        </p:nvCxnSpPr>
        <p:spPr>
          <a:xfrm>
            <a:off x="6131119" y="2702688"/>
            <a:ext cx="0" cy="960107"/>
          </a:xfrm>
          <a:prstGeom prst="line">
            <a:avLst/>
          </a:prstGeom>
          <a:ln w="19050">
            <a:solidFill>
              <a:srgbClr val="00A1C0"/>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11">
            <a:extLst>
              <a:ext uri="{FF2B5EF4-FFF2-40B4-BE49-F238E27FC236}">
                <a16:creationId xmlns:a16="http://schemas.microsoft.com/office/drawing/2014/main" id="{4A619DAA-458C-41E1-A8BE-9318C5B0C288}"/>
              </a:ext>
            </a:extLst>
          </p:cNvPr>
          <p:cNvCxnSpPr/>
          <p:nvPr/>
        </p:nvCxnSpPr>
        <p:spPr>
          <a:xfrm>
            <a:off x="6131119" y="3662795"/>
            <a:ext cx="0" cy="960107"/>
          </a:xfrm>
          <a:prstGeom prst="line">
            <a:avLst/>
          </a:prstGeom>
          <a:ln w="19050">
            <a:solidFill>
              <a:srgbClr val="00A1C0"/>
            </a:solidFill>
          </a:ln>
        </p:spPr>
        <p:style>
          <a:lnRef idx="1">
            <a:schemeClr val="accent1"/>
          </a:lnRef>
          <a:fillRef idx="0">
            <a:schemeClr val="accent1"/>
          </a:fillRef>
          <a:effectRef idx="0">
            <a:schemeClr val="accent1"/>
          </a:effectRef>
          <a:fontRef idx="minor">
            <a:schemeClr val="tx1"/>
          </a:fontRef>
        </p:style>
      </p:cxnSp>
      <p:cxnSp>
        <p:nvCxnSpPr>
          <p:cNvPr id="40" name="Прямая соединительная линия 29">
            <a:extLst>
              <a:ext uri="{FF2B5EF4-FFF2-40B4-BE49-F238E27FC236}">
                <a16:creationId xmlns:a16="http://schemas.microsoft.com/office/drawing/2014/main" id="{CBDCDDEC-7747-44F5-BD1E-A8396B43D4BC}"/>
              </a:ext>
            </a:extLst>
          </p:cNvPr>
          <p:cNvCxnSpPr/>
          <p:nvPr/>
        </p:nvCxnSpPr>
        <p:spPr>
          <a:xfrm>
            <a:off x="6130566" y="4622902"/>
            <a:ext cx="0" cy="960107"/>
          </a:xfrm>
          <a:prstGeom prst="line">
            <a:avLst/>
          </a:prstGeom>
          <a:ln w="19050">
            <a:solidFill>
              <a:srgbClr val="00A1C0"/>
            </a:solidFill>
          </a:ln>
        </p:spPr>
        <p:style>
          <a:lnRef idx="1">
            <a:schemeClr val="accent1"/>
          </a:lnRef>
          <a:fillRef idx="0">
            <a:schemeClr val="accent1"/>
          </a:fillRef>
          <a:effectRef idx="0">
            <a:schemeClr val="accent1"/>
          </a:effectRef>
          <a:fontRef idx="minor">
            <a:schemeClr val="tx1"/>
          </a:fontRef>
        </p:style>
      </p:cxnSp>
      <p:cxnSp>
        <p:nvCxnSpPr>
          <p:cNvPr id="41" name="Прямая соединительная линия 4">
            <a:extLst>
              <a:ext uri="{FF2B5EF4-FFF2-40B4-BE49-F238E27FC236}">
                <a16:creationId xmlns:a16="http://schemas.microsoft.com/office/drawing/2014/main" id="{18792E4C-E52D-448D-A280-14CAC980BAD1}"/>
              </a:ext>
            </a:extLst>
          </p:cNvPr>
          <p:cNvCxnSpPr/>
          <p:nvPr/>
        </p:nvCxnSpPr>
        <p:spPr>
          <a:xfrm>
            <a:off x="5171012" y="1742582"/>
            <a:ext cx="960107" cy="0"/>
          </a:xfrm>
          <a:prstGeom prst="line">
            <a:avLst/>
          </a:prstGeom>
          <a:ln w="28575">
            <a:solidFill>
              <a:srgbClr val="00A1C0"/>
            </a:solidFill>
          </a:ln>
        </p:spPr>
        <p:style>
          <a:lnRef idx="1">
            <a:schemeClr val="accent6"/>
          </a:lnRef>
          <a:fillRef idx="0">
            <a:schemeClr val="accent6"/>
          </a:fillRef>
          <a:effectRef idx="0">
            <a:schemeClr val="accent6"/>
          </a:effectRef>
          <a:fontRef idx="minor">
            <a:schemeClr val="tx1"/>
          </a:fontRef>
        </p:style>
      </p:cxnSp>
      <p:cxnSp>
        <p:nvCxnSpPr>
          <p:cNvPr id="42" name="Прямая соединительная линия 7">
            <a:extLst>
              <a:ext uri="{FF2B5EF4-FFF2-40B4-BE49-F238E27FC236}">
                <a16:creationId xmlns:a16="http://schemas.microsoft.com/office/drawing/2014/main" id="{325D9444-FC4A-4548-AA11-12D046CF1F6F}"/>
              </a:ext>
            </a:extLst>
          </p:cNvPr>
          <p:cNvCxnSpPr/>
          <p:nvPr/>
        </p:nvCxnSpPr>
        <p:spPr>
          <a:xfrm>
            <a:off x="6131119" y="2693163"/>
            <a:ext cx="960107" cy="0"/>
          </a:xfrm>
          <a:prstGeom prst="line">
            <a:avLst/>
          </a:prstGeom>
          <a:ln w="28575">
            <a:solidFill>
              <a:srgbClr val="00A1C0"/>
            </a:solidFill>
          </a:ln>
        </p:spPr>
        <p:style>
          <a:lnRef idx="1">
            <a:schemeClr val="dk1"/>
          </a:lnRef>
          <a:fillRef idx="0">
            <a:schemeClr val="dk1"/>
          </a:fillRef>
          <a:effectRef idx="0">
            <a:schemeClr val="dk1"/>
          </a:effectRef>
          <a:fontRef idx="minor">
            <a:schemeClr val="tx1"/>
          </a:fontRef>
        </p:style>
      </p:cxnSp>
      <p:cxnSp>
        <p:nvCxnSpPr>
          <p:cNvPr id="43" name="Прямая соединительная линия 10">
            <a:extLst>
              <a:ext uri="{FF2B5EF4-FFF2-40B4-BE49-F238E27FC236}">
                <a16:creationId xmlns:a16="http://schemas.microsoft.com/office/drawing/2014/main" id="{27B74320-EAB7-49E8-AED7-6C96074DD505}"/>
              </a:ext>
            </a:extLst>
          </p:cNvPr>
          <p:cNvCxnSpPr/>
          <p:nvPr/>
        </p:nvCxnSpPr>
        <p:spPr>
          <a:xfrm>
            <a:off x="5171012" y="3662795"/>
            <a:ext cx="960107" cy="0"/>
          </a:xfrm>
          <a:prstGeom prst="line">
            <a:avLst/>
          </a:prstGeom>
          <a:ln w="28575">
            <a:solidFill>
              <a:srgbClr val="00A1C0"/>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12">
            <a:extLst>
              <a:ext uri="{FF2B5EF4-FFF2-40B4-BE49-F238E27FC236}">
                <a16:creationId xmlns:a16="http://schemas.microsoft.com/office/drawing/2014/main" id="{AAF7D9DD-1C21-43D0-A9F4-68502B76C9E4}"/>
              </a:ext>
            </a:extLst>
          </p:cNvPr>
          <p:cNvCxnSpPr/>
          <p:nvPr/>
        </p:nvCxnSpPr>
        <p:spPr>
          <a:xfrm>
            <a:off x="6131119" y="4622902"/>
            <a:ext cx="960107" cy="0"/>
          </a:xfrm>
          <a:prstGeom prst="line">
            <a:avLst/>
          </a:prstGeom>
          <a:ln w="28575">
            <a:solidFill>
              <a:srgbClr val="00A1C0"/>
            </a:solidFill>
          </a:ln>
        </p:spPr>
        <p:style>
          <a:lnRef idx="1">
            <a:schemeClr val="accent1"/>
          </a:lnRef>
          <a:fillRef idx="0">
            <a:schemeClr val="accent1"/>
          </a:fillRef>
          <a:effectRef idx="0">
            <a:schemeClr val="accent1"/>
          </a:effectRef>
          <a:fontRef idx="minor">
            <a:schemeClr val="tx1"/>
          </a:fontRef>
        </p:style>
      </p:cxnSp>
      <p:sp>
        <p:nvSpPr>
          <p:cNvPr id="47" name="TextBox 69">
            <a:extLst>
              <a:ext uri="{FF2B5EF4-FFF2-40B4-BE49-F238E27FC236}">
                <a16:creationId xmlns:a16="http://schemas.microsoft.com/office/drawing/2014/main" id="{3F1F4283-F767-49C9-83F1-65A4D62F6371}"/>
              </a:ext>
            </a:extLst>
          </p:cNvPr>
          <p:cNvSpPr txBox="1"/>
          <p:nvPr/>
        </p:nvSpPr>
        <p:spPr>
          <a:xfrm>
            <a:off x="1514621" y="3568054"/>
            <a:ext cx="2542271"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研发部门与外部的用户、客户、合作伙伴、内部的生产、市场等部门缺少沟通平台，同时缺失技术情报的支撑，导致创意的产生较为局限、创意数量少。</a:t>
            </a:r>
            <a:endParaRPr kumimoji="0" lang="ru-RU"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8" name="TextBox 71">
            <a:extLst>
              <a:ext uri="{FF2B5EF4-FFF2-40B4-BE49-F238E27FC236}">
                <a16:creationId xmlns:a16="http://schemas.microsoft.com/office/drawing/2014/main" id="{C105BF40-7266-486D-A861-EEB7A3075209}"/>
              </a:ext>
            </a:extLst>
          </p:cNvPr>
          <p:cNvSpPr txBox="1"/>
          <p:nvPr/>
        </p:nvSpPr>
        <p:spPr>
          <a:xfrm>
            <a:off x="1532615" y="3136368"/>
            <a:ext cx="21292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创意产生少</a:t>
            </a:r>
            <a:endParaRPr kumimoji="0" lang="ru-RU"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0" name="TextBox 74">
            <a:extLst>
              <a:ext uri="{FF2B5EF4-FFF2-40B4-BE49-F238E27FC236}">
                <a16:creationId xmlns:a16="http://schemas.microsoft.com/office/drawing/2014/main" id="{E0B11C69-94D1-4BB9-B24D-B3089CFB54A3}"/>
              </a:ext>
            </a:extLst>
          </p:cNvPr>
          <p:cNvSpPr txBox="1"/>
          <p:nvPr/>
        </p:nvSpPr>
        <p:spPr>
          <a:xfrm>
            <a:off x="1578551" y="1166866"/>
            <a:ext cx="19202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效率提升难</a:t>
            </a:r>
            <a:endParaRPr kumimoji="0" lang="ru-RU"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1" name="TextBox 75">
            <a:extLst>
              <a:ext uri="{FF2B5EF4-FFF2-40B4-BE49-F238E27FC236}">
                <a16:creationId xmlns:a16="http://schemas.microsoft.com/office/drawing/2014/main" id="{03045C78-D542-4B4F-A1B1-73929A469534}"/>
              </a:ext>
            </a:extLst>
          </p:cNvPr>
          <p:cNvSpPr txBox="1"/>
          <p:nvPr/>
        </p:nvSpPr>
        <p:spPr>
          <a:xfrm>
            <a:off x="8505600" y="4654428"/>
            <a:ext cx="2394772" cy="9541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知识的收集、存储、处理、分享需要较强的数据获取、处理能力与共享平台，目前一般企业较为缺失。</a:t>
            </a:r>
            <a:endParaRPr kumimoji="0" lang="ru-RU"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2" name="TextBox 76">
            <a:extLst>
              <a:ext uri="{FF2B5EF4-FFF2-40B4-BE49-F238E27FC236}">
                <a16:creationId xmlns:a16="http://schemas.microsoft.com/office/drawing/2014/main" id="{2BA8F0E7-08EB-4F1C-A921-3020DD9840E6}"/>
              </a:ext>
            </a:extLst>
          </p:cNvPr>
          <p:cNvSpPr txBox="1"/>
          <p:nvPr/>
        </p:nvSpPr>
        <p:spPr>
          <a:xfrm>
            <a:off x="8521642" y="4182302"/>
            <a:ext cx="21501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知识管理难</a:t>
            </a:r>
            <a:endParaRPr kumimoji="0" lang="ru-RU"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cxnSp>
        <p:nvCxnSpPr>
          <p:cNvPr id="53" name="Прямая соединительная линия 32">
            <a:extLst>
              <a:ext uri="{FF2B5EF4-FFF2-40B4-BE49-F238E27FC236}">
                <a16:creationId xmlns:a16="http://schemas.microsoft.com/office/drawing/2014/main" id="{B9C1A225-766B-448D-A072-E46CDC6DD26E}"/>
              </a:ext>
            </a:extLst>
          </p:cNvPr>
          <p:cNvCxnSpPr/>
          <p:nvPr/>
        </p:nvCxnSpPr>
        <p:spPr>
          <a:xfrm>
            <a:off x="5177867" y="5583008"/>
            <a:ext cx="960107" cy="0"/>
          </a:xfrm>
          <a:prstGeom prst="line">
            <a:avLst/>
          </a:prstGeom>
          <a:ln w="28575">
            <a:solidFill>
              <a:srgbClr val="00A1C0"/>
            </a:solidFill>
          </a:ln>
        </p:spPr>
        <p:style>
          <a:lnRef idx="1">
            <a:schemeClr val="accent1"/>
          </a:lnRef>
          <a:fillRef idx="0">
            <a:schemeClr val="accent1"/>
          </a:fillRef>
          <a:effectRef idx="0">
            <a:schemeClr val="accent1"/>
          </a:effectRef>
          <a:fontRef idx="minor">
            <a:schemeClr val="tx1"/>
          </a:fontRef>
        </p:style>
      </p:cxnSp>
      <p:sp>
        <p:nvSpPr>
          <p:cNvPr id="54" name="TextBox 81">
            <a:extLst>
              <a:ext uri="{FF2B5EF4-FFF2-40B4-BE49-F238E27FC236}">
                <a16:creationId xmlns:a16="http://schemas.microsoft.com/office/drawing/2014/main" id="{C4E6BCAA-CC71-4D53-B748-C2D45090AF8F}"/>
              </a:ext>
            </a:extLst>
          </p:cNvPr>
          <p:cNvSpPr txBox="1"/>
          <p:nvPr/>
        </p:nvSpPr>
        <p:spPr>
          <a:xfrm>
            <a:off x="1534866" y="5823979"/>
            <a:ext cx="2522026" cy="73866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创新管理系统需要调整，调整依据创新评价，来源于全面、客观、及时的数据</a:t>
            </a:r>
            <a:endParaRPr kumimoji="0" lang="ru-RU"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sp>
        <p:nvSpPr>
          <p:cNvPr id="55" name="TextBox 82">
            <a:extLst>
              <a:ext uri="{FF2B5EF4-FFF2-40B4-BE49-F238E27FC236}">
                <a16:creationId xmlns:a16="http://schemas.microsoft.com/office/drawing/2014/main" id="{1CAEE587-A66C-4FBD-8BAE-C602CBF232E4}"/>
              </a:ext>
            </a:extLst>
          </p:cNvPr>
          <p:cNvSpPr txBox="1"/>
          <p:nvPr/>
        </p:nvSpPr>
        <p:spPr>
          <a:xfrm>
            <a:off x="1561908" y="5378071"/>
            <a:ext cx="192021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创新评价缺位</a:t>
            </a:r>
            <a:endParaRPr kumimoji="0" lang="ru-RU"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6" name="Овал 17">
            <a:extLst>
              <a:ext uri="{FF2B5EF4-FFF2-40B4-BE49-F238E27FC236}">
                <a16:creationId xmlns:a16="http://schemas.microsoft.com/office/drawing/2014/main" id="{08E661DF-D43F-448B-9C7F-CC325D31540A}"/>
              </a:ext>
            </a:extLst>
          </p:cNvPr>
          <p:cNvSpPr/>
          <p:nvPr/>
        </p:nvSpPr>
        <p:spPr>
          <a:xfrm>
            <a:off x="4204051" y="3182741"/>
            <a:ext cx="960107" cy="960107"/>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Овал 18">
            <a:extLst>
              <a:ext uri="{FF2B5EF4-FFF2-40B4-BE49-F238E27FC236}">
                <a16:creationId xmlns:a16="http://schemas.microsoft.com/office/drawing/2014/main" id="{5441D6C3-C031-423C-930C-9530DA4ACBB6}"/>
              </a:ext>
            </a:extLst>
          </p:cNvPr>
          <p:cNvSpPr/>
          <p:nvPr/>
        </p:nvSpPr>
        <p:spPr>
          <a:xfrm>
            <a:off x="4220484" y="1252582"/>
            <a:ext cx="960107" cy="960107"/>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Овал 26">
            <a:extLst>
              <a:ext uri="{FF2B5EF4-FFF2-40B4-BE49-F238E27FC236}">
                <a16:creationId xmlns:a16="http://schemas.microsoft.com/office/drawing/2014/main" id="{A8D02CDA-76EA-48E2-B28A-A36F200CEF50}"/>
              </a:ext>
            </a:extLst>
          </p:cNvPr>
          <p:cNvSpPr/>
          <p:nvPr/>
        </p:nvSpPr>
        <p:spPr>
          <a:xfrm>
            <a:off x="4226408" y="5116192"/>
            <a:ext cx="960107" cy="960107"/>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Овал 19">
            <a:extLst>
              <a:ext uri="{FF2B5EF4-FFF2-40B4-BE49-F238E27FC236}">
                <a16:creationId xmlns:a16="http://schemas.microsoft.com/office/drawing/2014/main" id="{DF1DA176-F402-48B5-B20E-65D2BAFBA935}"/>
              </a:ext>
            </a:extLst>
          </p:cNvPr>
          <p:cNvSpPr/>
          <p:nvPr/>
        </p:nvSpPr>
        <p:spPr>
          <a:xfrm>
            <a:off x="7091225" y="2222635"/>
            <a:ext cx="960107" cy="960107"/>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0" name="Овал 20">
            <a:extLst>
              <a:ext uri="{FF2B5EF4-FFF2-40B4-BE49-F238E27FC236}">
                <a16:creationId xmlns:a16="http://schemas.microsoft.com/office/drawing/2014/main" id="{F4E8762B-A76A-4BFB-9443-426D12BFB5F3}"/>
              </a:ext>
            </a:extLst>
          </p:cNvPr>
          <p:cNvSpPr/>
          <p:nvPr/>
        </p:nvSpPr>
        <p:spPr>
          <a:xfrm>
            <a:off x="7091226" y="4142848"/>
            <a:ext cx="960107" cy="960107"/>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Овал 6">
            <a:extLst>
              <a:ext uri="{FF2B5EF4-FFF2-40B4-BE49-F238E27FC236}">
                <a16:creationId xmlns:a16="http://schemas.microsoft.com/office/drawing/2014/main" id="{92B2D5BE-2442-48B8-8E7C-9814604F179D}"/>
              </a:ext>
            </a:extLst>
          </p:cNvPr>
          <p:cNvSpPr/>
          <p:nvPr/>
        </p:nvSpPr>
        <p:spPr>
          <a:xfrm>
            <a:off x="6035109" y="1646571"/>
            <a:ext cx="192021" cy="192021"/>
          </a:xfrm>
          <a:prstGeom prst="ellipse">
            <a:avLst/>
          </a:prstGeom>
          <a:solidFill>
            <a:srgbClr val="00A1C0"/>
          </a:solidFill>
          <a:ln>
            <a:solidFill>
              <a:srgbClr val="00A1C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2" name="Овал 14">
            <a:extLst>
              <a:ext uri="{FF2B5EF4-FFF2-40B4-BE49-F238E27FC236}">
                <a16:creationId xmlns:a16="http://schemas.microsoft.com/office/drawing/2014/main" id="{EE80196F-A309-4AC4-BE8B-1217617332E1}"/>
              </a:ext>
            </a:extLst>
          </p:cNvPr>
          <p:cNvSpPr/>
          <p:nvPr/>
        </p:nvSpPr>
        <p:spPr>
          <a:xfrm>
            <a:off x="6035109" y="3566785"/>
            <a:ext cx="192021" cy="192021"/>
          </a:xfrm>
          <a:prstGeom prst="ellipse">
            <a:avLst/>
          </a:prstGeom>
          <a:solidFill>
            <a:srgbClr val="00A1C0"/>
          </a:solidFill>
          <a:ln>
            <a:solidFill>
              <a:srgbClr val="00A1C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3" name="Овал 15">
            <a:extLst>
              <a:ext uri="{FF2B5EF4-FFF2-40B4-BE49-F238E27FC236}">
                <a16:creationId xmlns:a16="http://schemas.microsoft.com/office/drawing/2014/main" id="{B77A03A1-938B-4A74-B870-D0ED24BDA3F9}"/>
              </a:ext>
            </a:extLst>
          </p:cNvPr>
          <p:cNvSpPr/>
          <p:nvPr/>
        </p:nvSpPr>
        <p:spPr>
          <a:xfrm>
            <a:off x="6035109" y="4526891"/>
            <a:ext cx="192021" cy="192021"/>
          </a:xfrm>
          <a:prstGeom prst="ellipse">
            <a:avLst/>
          </a:prstGeom>
          <a:solidFill>
            <a:srgbClr val="00A1C0"/>
          </a:solidFill>
          <a:ln>
            <a:solidFill>
              <a:srgbClr val="00A1C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4" name="Овал 33">
            <a:extLst>
              <a:ext uri="{FF2B5EF4-FFF2-40B4-BE49-F238E27FC236}">
                <a16:creationId xmlns:a16="http://schemas.microsoft.com/office/drawing/2014/main" id="{C0133871-CF74-4555-96C6-86D80ADBAEFA}"/>
              </a:ext>
            </a:extLst>
          </p:cNvPr>
          <p:cNvSpPr/>
          <p:nvPr/>
        </p:nvSpPr>
        <p:spPr>
          <a:xfrm>
            <a:off x="6032438" y="5486998"/>
            <a:ext cx="192021" cy="192021"/>
          </a:xfrm>
          <a:prstGeom prst="ellipse">
            <a:avLst/>
          </a:prstGeom>
          <a:solidFill>
            <a:srgbClr val="00A1C0"/>
          </a:solidFill>
          <a:ln>
            <a:solidFill>
              <a:srgbClr val="00A1C0"/>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65" name="图形 64" descr="网络">
            <a:extLst>
              <a:ext uri="{FF2B5EF4-FFF2-40B4-BE49-F238E27FC236}">
                <a16:creationId xmlns:a16="http://schemas.microsoft.com/office/drawing/2014/main" id="{0D26DC5E-1264-4B72-BDDA-C41F34960B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8468" y="2296928"/>
            <a:ext cx="787926" cy="787926"/>
          </a:xfrm>
          <a:prstGeom prst="rect">
            <a:avLst/>
          </a:prstGeom>
        </p:spPr>
      </p:pic>
      <p:pic>
        <p:nvPicPr>
          <p:cNvPr id="66" name="图形 65" descr="秒表">
            <a:extLst>
              <a:ext uri="{FF2B5EF4-FFF2-40B4-BE49-F238E27FC236}">
                <a16:creationId xmlns:a16="http://schemas.microsoft.com/office/drawing/2014/main" id="{6AFAC609-7675-432A-9CA6-10A1BAA647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4225" y="4181540"/>
            <a:ext cx="843624" cy="843624"/>
          </a:xfrm>
          <a:prstGeom prst="rect">
            <a:avLst/>
          </a:prstGeom>
        </p:spPr>
      </p:pic>
      <p:pic>
        <p:nvPicPr>
          <p:cNvPr id="67" name="图形 66" descr="灯泡">
            <a:extLst>
              <a:ext uri="{FF2B5EF4-FFF2-40B4-BE49-F238E27FC236}">
                <a16:creationId xmlns:a16="http://schemas.microsoft.com/office/drawing/2014/main" id="{E8083B9E-DA8C-4080-9FC7-592CC4EB39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38874" y="1402077"/>
            <a:ext cx="767969" cy="767969"/>
          </a:xfrm>
          <a:prstGeom prst="rect">
            <a:avLst/>
          </a:prstGeom>
        </p:spPr>
      </p:pic>
      <p:pic>
        <p:nvPicPr>
          <p:cNvPr id="68" name="图形 67" descr="地球欧洲-非洲">
            <a:extLst>
              <a:ext uri="{FF2B5EF4-FFF2-40B4-BE49-F238E27FC236}">
                <a16:creationId xmlns:a16="http://schemas.microsoft.com/office/drawing/2014/main" id="{09F9FBE1-5A3C-4E61-955B-2075286C78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03932" y="5193360"/>
            <a:ext cx="837851" cy="837851"/>
          </a:xfrm>
          <a:prstGeom prst="rect">
            <a:avLst/>
          </a:prstGeom>
        </p:spPr>
      </p:pic>
      <p:pic>
        <p:nvPicPr>
          <p:cNvPr id="69" name="图形 68" descr="文档">
            <a:extLst>
              <a:ext uri="{FF2B5EF4-FFF2-40B4-BE49-F238E27FC236}">
                <a16:creationId xmlns:a16="http://schemas.microsoft.com/office/drawing/2014/main" id="{094C5EC9-D680-471F-BB19-AD9B216FD4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03042" y="3351764"/>
            <a:ext cx="664989" cy="664989"/>
          </a:xfrm>
          <a:prstGeom prst="rect">
            <a:avLst/>
          </a:prstGeom>
        </p:spPr>
      </p:pic>
      <p:sp>
        <p:nvSpPr>
          <p:cNvPr id="70" name="Овал 9">
            <a:extLst>
              <a:ext uri="{FF2B5EF4-FFF2-40B4-BE49-F238E27FC236}">
                <a16:creationId xmlns:a16="http://schemas.microsoft.com/office/drawing/2014/main" id="{5D38402D-64A0-45F2-B856-FB97E59281C4}"/>
              </a:ext>
            </a:extLst>
          </p:cNvPr>
          <p:cNvSpPr/>
          <p:nvPr/>
        </p:nvSpPr>
        <p:spPr>
          <a:xfrm>
            <a:off x="6033728" y="2594880"/>
            <a:ext cx="192021" cy="192021"/>
          </a:xfrm>
          <a:prstGeom prst="ellipse">
            <a:avLst/>
          </a:prstGeom>
          <a:solidFill>
            <a:srgbClr val="00A1C0"/>
          </a:solidFill>
          <a:ln>
            <a:solidFill>
              <a:srgbClr val="00A1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2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1" name="TextBox 66">
            <a:extLst>
              <a:ext uri="{FF2B5EF4-FFF2-40B4-BE49-F238E27FC236}">
                <a16:creationId xmlns:a16="http://schemas.microsoft.com/office/drawing/2014/main" id="{0EF45970-E601-4802-BF8B-52F3C29D4FAD}"/>
              </a:ext>
            </a:extLst>
          </p:cNvPr>
          <p:cNvSpPr txBox="1"/>
          <p:nvPr/>
        </p:nvSpPr>
        <p:spPr>
          <a:xfrm>
            <a:off x="1530824" y="1646571"/>
            <a:ext cx="2443359" cy="9541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创新过程的</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个阶段难以实现数据共享，信息孤岛及数据鸿沟限制了系统的创新效率</a:t>
            </a:r>
            <a:endParaRPr kumimoji="0" lang="ru-RU"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2" name="TextBox 75">
            <a:extLst>
              <a:ext uri="{FF2B5EF4-FFF2-40B4-BE49-F238E27FC236}">
                <a16:creationId xmlns:a16="http://schemas.microsoft.com/office/drawing/2014/main" id="{3D9E2340-CB59-4563-8B67-F2580E24B8B2}"/>
              </a:ext>
            </a:extLst>
          </p:cNvPr>
          <p:cNvSpPr txBox="1"/>
          <p:nvPr/>
        </p:nvSpPr>
        <p:spPr>
          <a:xfrm>
            <a:off x="8450661" y="2383346"/>
            <a:ext cx="2549299" cy="160043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全球化的创新项目，需要不同研发机构、团队的协同配合，由于跨地区文化、信息系统之间的差异导致创新管理系统难以实现项目资源的协调与协同。</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ru-RU"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3" name="TextBox 76">
            <a:extLst>
              <a:ext uri="{FF2B5EF4-FFF2-40B4-BE49-F238E27FC236}">
                <a16:creationId xmlns:a16="http://schemas.microsoft.com/office/drawing/2014/main" id="{53878CEF-9E66-49CA-937E-A3236F932AFB}"/>
              </a:ext>
            </a:extLst>
          </p:cNvPr>
          <p:cNvSpPr txBox="1"/>
          <p:nvPr/>
        </p:nvSpPr>
        <p:spPr>
          <a:xfrm>
            <a:off x="8498787" y="1911220"/>
            <a:ext cx="21501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协同问题多</a:t>
            </a:r>
            <a:endParaRPr kumimoji="0" lang="ru-RU" sz="2000" b="1" i="0" u="sng"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010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623684" y="2546430"/>
            <a:ext cx="93079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5"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rPr>
              <a:t>创新情报与管理行业案例</a:t>
            </a:r>
            <a:endParaRPr kumimoji="0" lang="en-GB" altLang="zh-CN" sz="3600" b="1" i="0" u="none" strike="noStrike" kern="1200" cap="none" spc="-5"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1182995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35A22C5B-CF9B-4EE0-AF99-DA69CF1DBF3D}"/>
              </a:ext>
            </a:extLst>
          </p:cNvPr>
          <p:cNvGrpSpPr/>
          <p:nvPr/>
        </p:nvGrpSpPr>
        <p:grpSpPr>
          <a:xfrm>
            <a:off x="2015123" y="2054474"/>
            <a:ext cx="7956778" cy="3895363"/>
            <a:chOff x="2014798" y="1468516"/>
            <a:chExt cx="7956778" cy="3895363"/>
          </a:xfrm>
        </p:grpSpPr>
        <p:sp>
          <p:nvSpPr>
            <p:cNvPr id="4" name="泪滴形 3">
              <a:extLst>
                <a:ext uri="{FF2B5EF4-FFF2-40B4-BE49-F238E27FC236}">
                  <a16:creationId xmlns:a16="http://schemas.microsoft.com/office/drawing/2014/main" id="{D2F489BB-031A-4F0B-A568-4D2A025FB3BB}"/>
                </a:ext>
              </a:extLst>
            </p:cNvPr>
            <p:cNvSpPr/>
            <p:nvPr/>
          </p:nvSpPr>
          <p:spPr>
            <a:xfrm>
              <a:off x="5995745" y="2308779"/>
              <a:ext cx="1215944" cy="1215945"/>
            </a:xfrm>
            <a:prstGeom prst="teardrop">
              <a:avLst>
                <a:gd name="adj" fmla="val 200000"/>
              </a:avLst>
            </a:prstGeom>
            <a:solidFill>
              <a:srgbClr val="84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泪滴形 4">
              <a:extLst>
                <a:ext uri="{FF2B5EF4-FFF2-40B4-BE49-F238E27FC236}">
                  <a16:creationId xmlns:a16="http://schemas.microsoft.com/office/drawing/2014/main" id="{B6E9AA4F-0C24-4CF8-8127-D1276673B69E}"/>
                </a:ext>
              </a:extLst>
            </p:cNvPr>
            <p:cNvSpPr/>
            <p:nvPr/>
          </p:nvSpPr>
          <p:spPr>
            <a:xfrm rot="5400000">
              <a:off x="5995745" y="3524724"/>
              <a:ext cx="1215945" cy="1215944"/>
            </a:xfrm>
            <a:prstGeom prst="teardrop">
              <a:avLst>
                <a:gd name="adj" fmla="val 20000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 name="泪滴形 5">
              <a:extLst>
                <a:ext uri="{FF2B5EF4-FFF2-40B4-BE49-F238E27FC236}">
                  <a16:creationId xmlns:a16="http://schemas.microsoft.com/office/drawing/2014/main" id="{7C41FF6C-172F-466E-9A15-5FCB72AC4CAD}"/>
                </a:ext>
              </a:extLst>
            </p:cNvPr>
            <p:cNvSpPr/>
            <p:nvPr/>
          </p:nvSpPr>
          <p:spPr>
            <a:xfrm rot="10800000">
              <a:off x="4753560" y="3524723"/>
              <a:ext cx="1215944" cy="1215945"/>
            </a:xfrm>
            <a:prstGeom prst="teardrop">
              <a:avLst>
                <a:gd name="adj" fmla="val 200000"/>
              </a:avLst>
            </a:prstGeom>
            <a:solidFill>
              <a:srgbClr val="EB6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泪滴形 6">
              <a:extLst>
                <a:ext uri="{FF2B5EF4-FFF2-40B4-BE49-F238E27FC236}">
                  <a16:creationId xmlns:a16="http://schemas.microsoft.com/office/drawing/2014/main" id="{180637FD-E05A-47E3-9827-F5C8021B6054}"/>
                </a:ext>
              </a:extLst>
            </p:cNvPr>
            <p:cNvSpPr/>
            <p:nvPr/>
          </p:nvSpPr>
          <p:spPr>
            <a:xfrm rot="16200000">
              <a:off x="4753559" y="2308779"/>
              <a:ext cx="1215945" cy="1215944"/>
            </a:xfrm>
            <a:prstGeom prst="teardrop">
              <a:avLst>
                <a:gd name="adj" fmla="val 200000"/>
              </a:avLst>
            </a:prstGeom>
            <a:solidFill>
              <a:srgbClr val="E98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id="{3001DCF8-ECBB-4CF4-97C3-2F93B029D927}"/>
                </a:ext>
              </a:extLst>
            </p:cNvPr>
            <p:cNvSpPr/>
            <p:nvPr/>
          </p:nvSpPr>
          <p:spPr>
            <a:xfrm>
              <a:off x="5263591" y="2743201"/>
              <a:ext cx="1484846" cy="1484846"/>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680538C1-0F11-4C04-8701-025EA57C704E}"/>
                </a:ext>
              </a:extLst>
            </p:cNvPr>
            <p:cNvSpPr/>
            <p:nvPr/>
          </p:nvSpPr>
          <p:spPr>
            <a:xfrm>
              <a:off x="5460159" y="2939769"/>
              <a:ext cx="1091711" cy="1091711"/>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id="{402D6E73-264C-4C71-A3C2-62A4D0EDA027}"/>
                </a:ext>
              </a:extLst>
            </p:cNvPr>
            <p:cNvSpPr/>
            <p:nvPr/>
          </p:nvSpPr>
          <p:spPr>
            <a:xfrm>
              <a:off x="5664394" y="3144004"/>
              <a:ext cx="683240" cy="683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C7CBD25B-1A81-4C90-8013-6055A43332CE}"/>
                </a:ext>
              </a:extLst>
            </p:cNvPr>
            <p:cNvCxnSpPr/>
            <p:nvPr/>
          </p:nvCxnSpPr>
          <p:spPr>
            <a:xfrm>
              <a:off x="4019554" y="1494604"/>
              <a:ext cx="0" cy="1314865"/>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60C058F9-CDA4-495E-B481-CDA25EB0318B}"/>
                </a:ext>
              </a:extLst>
            </p:cNvPr>
            <p:cNvCxnSpPr/>
            <p:nvPr/>
          </p:nvCxnSpPr>
          <p:spPr>
            <a:xfrm>
              <a:off x="4019554" y="4102942"/>
              <a:ext cx="0" cy="1260937"/>
            </a:xfrm>
            <a:prstGeom prst="line">
              <a:avLst/>
            </a:prstGeom>
            <a:ln>
              <a:solidFill>
                <a:srgbClr val="F0037F"/>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2797001-AC41-4E78-86C9-17873C368FA1}"/>
                </a:ext>
              </a:extLst>
            </p:cNvPr>
            <p:cNvCxnSpPr/>
            <p:nvPr/>
          </p:nvCxnSpPr>
          <p:spPr>
            <a:xfrm>
              <a:off x="7905754" y="1524567"/>
              <a:ext cx="0" cy="1284902"/>
            </a:xfrm>
            <a:prstGeom prst="line">
              <a:avLst/>
            </a:prstGeom>
            <a:ln>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67B7B0FE-662B-486B-8974-474187F62FEF}"/>
                </a:ext>
              </a:extLst>
            </p:cNvPr>
            <p:cNvCxnSpPr/>
            <p:nvPr/>
          </p:nvCxnSpPr>
          <p:spPr>
            <a:xfrm>
              <a:off x="7905754" y="4102942"/>
              <a:ext cx="0" cy="1260937"/>
            </a:xfrm>
            <a:prstGeom prst="line">
              <a:avLst/>
            </a:prstGeom>
            <a:ln>
              <a:solidFill>
                <a:srgbClr val="C9B032"/>
              </a:solidFill>
              <a:prstDash val="sysDash"/>
            </a:ln>
          </p:spPr>
          <p:style>
            <a:lnRef idx="1">
              <a:schemeClr val="accent1"/>
            </a:lnRef>
            <a:fillRef idx="0">
              <a:schemeClr val="accent1"/>
            </a:fillRef>
            <a:effectRef idx="0">
              <a:schemeClr val="accent1"/>
            </a:effectRef>
            <a:fontRef idx="minor">
              <a:schemeClr val="tx1"/>
            </a:fontRef>
          </p:style>
        </p:cxnSp>
        <p:sp>
          <p:nvSpPr>
            <p:cNvPr id="15" name="左中括号 14">
              <a:extLst>
                <a:ext uri="{FF2B5EF4-FFF2-40B4-BE49-F238E27FC236}">
                  <a16:creationId xmlns:a16="http://schemas.microsoft.com/office/drawing/2014/main" id="{7D60270A-32E8-4BA4-9CBC-69F8FCA8A06A}"/>
                </a:ext>
              </a:extLst>
            </p:cNvPr>
            <p:cNvSpPr/>
            <p:nvPr/>
          </p:nvSpPr>
          <p:spPr>
            <a:xfrm>
              <a:off x="2014798" y="1509069"/>
              <a:ext cx="169553" cy="401738"/>
            </a:xfrm>
            <a:prstGeom prst="leftBracket">
              <a:avLst/>
            </a:prstGeom>
            <a:ln w="38100">
              <a:solidFill>
                <a:srgbClr val="E987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左中括号 15">
              <a:extLst>
                <a:ext uri="{FF2B5EF4-FFF2-40B4-BE49-F238E27FC236}">
                  <a16:creationId xmlns:a16="http://schemas.microsoft.com/office/drawing/2014/main" id="{A1F0788A-F5BF-4852-BA6F-A92EC4FBE7EA}"/>
                </a:ext>
              </a:extLst>
            </p:cNvPr>
            <p:cNvSpPr/>
            <p:nvPr/>
          </p:nvSpPr>
          <p:spPr>
            <a:xfrm flipH="1">
              <a:off x="3452409" y="1509069"/>
              <a:ext cx="172927" cy="401738"/>
            </a:xfrm>
            <a:prstGeom prst="leftBracket">
              <a:avLst/>
            </a:prstGeom>
            <a:ln w="38100">
              <a:solidFill>
                <a:srgbClr val="E9873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TextBox 31">
              <a:extLst>
                <a:ext uri="{FF2B5EF4-FFF2-40B4-BE49-F238E27FC236}">
                  <a16:creationId xmlns:a16="http://schemas.microsoft.com/office/drawing/2014/main" id="{C45C2CFA-3969-4C5C-B8BC-CF21BA95078E}"/>
                </a:ext>
              </a:extLst>
            </p:cNvPr>
            <p:cNvSpPr txBox="1"/>
            <p:nvPr/>
          </p:nvSpPr>
          <p:spPr>
            <a:xfrm>
              <a:off x="2117989" y="1468516"/>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9873E"/>
                  </a:solidFill>
                  <a:effectLst/>
                  <a:uLnTx/>
                  <a:uFillTx/>
                  <a:latin typeface="微软雅黑" panose="020B0503020204020204" pitchFamily="34" charset="-122"/>
                  <a:ea typeface="微软雅黑" panose="020B0503020204020204" pitchFamily="34" charset="-122"/>
                </a:rPr>
                <a:t>支撑创新</a:t>
              </a:r>
            </a:p>
          </p:txBody>
        </p:sp>
        <p:sp>
          <p:nvSpPr>
            <p:cNvPr id="18" name="左中括号 17">
              <a:extLst>
                <a:ext uri="{FF2B5EF4-FFF2-40B4-BE49-F238E27FC236}">
                  <a16:creationId xmlns:a16="http://schemas.microsoft.com/office/drawing/2014/main" id="{9C1D473E-3794-486B-B00F-45F767D0CB78}"/>
                </a:ext>
              </a:extLst>
            </p:cNvPr>
            <p:cNvSpPr/>
            <p:nvPr/>
          </p:nvSpPr>
          <p:spPr>
            <a:xfrm>
              <a:off x="2061295" y="4141963"/>
              <a:ext cx="169553" cy="401738"/>
            </a:xfrm>
            <a:prstGeom prst="leftBracket">
              <a:avLst/>
            </a:prstGeom>
            <a:ln w="38100">
              <a:solidFill>
                <a:srgbClr val="EB615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左中括号 18">
              <a:extLst>
                <a:ext uri="{FF2B5EF4-FFF2-40B4-BE49-F238E27FC236}">
                  <a16:creationId xmlns:a16="http://schemas.microsoft.com/office/drawing/2014/main" id="{5C9747FF-D4C8-4C16-99E5-5C6546E8E721}"/>
                </a:ext>
              </a:extLst>
            </p:cNvPr>
            <p:cNvSpPr/>
            <p:nvPr/>
          </p:nvSpPr>
          <p:spPr>
            <a:xfrm flipH="1">
              <a:off x="3498906" y="4141963"/>
              <a:ext cx="172927" cy="401738"/>
            </a:xfrm>
            <a:prstGeom prst="leftBracket">
              <a:avLst/>
            </a:prstGeom>
            <a:ln w="38100">
              <a:solidFill>
                <a:srgbClr val="EB615E"/>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TextBox 35">
              <a:extLst>
                <a:ext uri="{FF2B5EF4-FFF2-40B4-BE49-F238E27FC236}">
                  <a16:creationId xmlns:a16="http://schemas.microsoft.com/office/drawing/2014/main" id="{2E4391A1-03FF-45D3-AE20-22E4C8188D61}"/>
                </a:ext>
              </a:extLst>
            </p:cNvPr>
            <p:cNvSpPr txBox="1"/>
            <p:nvPr/>
          </p:nvSpPr>
          <p:spPr>
            <a:xfrm>
              <a:off x="2111098" y="4112000"/>
              <a:ext cx="141577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B615E"/>
                  </a:solidFill>
                  <a:effectLst/>
                  <a:uLnTx/>
                  <a:uFillTx/>
                  <a:latin typeface="微软雅黑" panose="020B0503020204020204" pitchFamily="34" charset="-122"/>
                  <a:ea typeface="微软雅黑" panose="020B0503020204020204" pitchFamily="34" charset="-122"/>
                </a:rPr>
                <a:t>监控对手</a:t>
              </a:r>
            </a:p>
          </p:txBody>
        </p:sp>
        <p:sp>
          <p:nvSpPr>
            <p:cNvPr id="21" name="左中括号 20">
              <a:extLst>
                <a:ext uri="{FF2B5EF4-FFF2-40B4-BE49-F238E27FC236}">
                  <a16:creationId xmlns:a16="http://schemas.microsoft.com/office/drawing/2014/main" id="{A802ED33-F68C-4E6C-AAD3-C6E92AFD98D6}"/>
                </a:ext>
              </a:extLst>
            </p:cNvPr>
            <p:cNvSpPr/>
            <p:nvPr/>
          </p:nvSpPr>
          <p:spPr>
            <a:xfrm>
              <a:off x="8361037" y="4141963"/>
              <a:ext cx="169553" cy="401738"/>
            </a:xfrm>
            <a:prstGeom prst="leftBracket">
              <a:avLst/>
            </a:prstGeom>
            <a:ln w="38100">
              <a:solidFill>
                <a:srgbClr val="99CD4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左中括号 21">
              <a:extLst>
                <a:ext uri="{FF2B5EF4-FFF2-40B4-BE49-F238E27FC236}">
                  <a16:creationId xmlns:a16="http://schemas.microsoft.com/office/drawing/2014/main" id="{3FD21EED-837B-47D4-A405-61C722BECEAF}"/>
                </a:ext>
              </a:extLst>
            </p:cNvPr>
            <p:cNvSpPr/>
            <p:nvPr/>
          </p:nvSpPr>
          <p:spPr>
            <a:xfrm flipH="1">
              <a:off x="9798648" y="4141963"/>
              <a:ext cx="172927" cy="401738"/>
            </a:xfrm>
            <a:prstGeom prst="leftBracket">
              <a:avLst/>
            </a:prstGeom>
            <a:ln w="38100">
              <a:solidFill>
                <a:srgbClr val="99CD4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TextBox 39">
              <a:extLst>
                <a:ext uri="{FF2B5EF4-FFF2-40B4-BE49-F238E27FC236}">
                  <a16:creationId xmlns:a16="http://schemas.microsoft.com/office/drawing/2014/main" id="{E0B0BC80-1C58-46CC-AA50-6E42472BF0D6}"/>
                </a:ext>
              </a:extLst>
            </p:cNvPr>
            <p:cNvSpPr txBox="1"/>
            <p:nvPr/>
          </p:nvSpPr>
          <p:spPr>
            <a:xfrm>
              <a:off x="8479420" y="4089140"/>
              <a:ext cx="14221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99CD42"/>
                  </a:solidFill>
                  <a:effectLst/>
                  <a:uLnTx/>
                  <a:uFillTx/>
                  <a:latin typeface="微软雅黑" panose="020B0503020204020204" pitchFamily="34" charset="-122"/>
                  <a:ea typeface="微软雅黑" panose="020B0503020204020204" pitchFamily="34" charset="-122"/>
                </a:rPr>
                <a:t>流程再造</a:t>
              </a:r>
            </a:p>
          </p:txBody>
        </p:sp>
        <p:sp>
          <p:nvSpPr>
            <p:cNvPr id="24" name="左中括号 23">
              <a:extLst>
                <a:ext uri="{FF2B5EF4-FFF2-40B4-BE49-F238E27FC236}">
                  <a16:creationId xmlns:a16="http://schemas.microsoft.com/office/drawing/2014/main" id="{C3458B3B-BA46-47B0-8649-CFF95CE6569E}"/>
                </a:ext>
              </a:extLst>
            </p:cNvPr>
            <p:cNvSpPr/>
            <p:nvPr/>
          </p:nvSpPr>
          <p:spPr>
            <a:xfrm>
              <a:off x="8361038" y="1545509"/>
              <a:ext cx="169553" cy="401738"/>
            </a:xfrm>
            <a:prstGeom prst="leftBracket">
              <a:avLst/>
            </a:prstGeom>
            <a:ln w="38100">
              <a:solidFill>
                <a:srgbClr val="4EBDD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左中括号 24">
              <a:extLst>
                <a:ext uri="{FF2B5EF4-FFF2-40B4-BE49-F238E27FC236}">
                  <a16:creationId xmlns:a16="http://schemas.microsoft.com/office/drawing/2014/main" id="{46688E02-6889-4684-B983-FC2342BB1077}"/>
                </a:ext>
              </a:extLst>
            </p:cNvPr>
            <p:cNvSpPr/>
            <p:nvPr/>
          </p:nvSpPr>
          <p:spPr>
            <a:xfrm flipH="1">
              <a:off x="9798649" y="1529743"/>
              <a:ext cx="172927" cy="401738"/>
            </a:xfrm>
            <a:prstGeom prst="leftBracket">
              <a:avLst/>
            </a:prstGeom>
            <a:ln w="38100">
              <a:solidFill>
                <a:srgbClr val="4EBDD7"/>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TextBox 43">
              <a:extLst>
                <a:ext uri="{FF2B5EF4-FFF2-40B4-BE49-F238E27FC236}">
                  <a16:creationId xmlns:a16="http://schemas.microsoft.com/office/drawing/2014/main" id="{0261C269-B3EC-4ABD-8E06-E098431CEF0F}"/>
                </a:ext>
              </a:extLst>
            </p:cNvPr>
            <p:cNvSpPr txBox="1"/>
            <p:nvPr/>
          </p:nvSpPr>
          <p:spPr>
            <a:xfrm>
              <a:off x="8484443" y="1484014"/>
              <a:ext cx="142218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4EBDD7"/>
                  </a:solidFill>
                  <a:effectLst/>
                  <a:uLnTx/>
                  <a:uFillTx/>
                  <a:latin typeface="微软雅黑" panose="020B0503020204020204" pitchFamily="34" charset="-122"/>
                  <a:ea typeface="微软雅黑" panose="020B0503020204020204" pitchFamily="34" charset="-122"/>
                </a:rPr>
                <a:t>协同创新</a:t>
              </a:r>
            </a:p>
          </p:txBody>
        </p:sp>
        <p:sp>
          <p:nvSpPr>
            <p:cNvPr id="27" name="TextBox 44">
              <a:extLst>
                <a:ext uri="{FF2B5EF4-FFF2-40B4-BE49-F238E27FC236}">
                  <a16:creationId xmlns:a16="http://schemas.microsoft.com/office/drawing/2014/main" id="{A46CBB3E-1B33-46D8-9720-AC39F6244D4E}"/>
                </a:ext>
              </a:extLst>
            </p:cNvPr>
            <p:cNvSpPr txBox="1"/>
            <p:nvPr/>
          </p:nvSpPr>
          <p:spPr>
            <a:xfrm>
              <a:off x="4917982" y="3941672"/>
              <a:ext cx="6912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02</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8" name="TextBox 45">
              <a:extLst>
                <a:ext uri="{FF2B5EF4-FFF2-40B4-BE49-F238E27FC236}">
                  <a16:creationId xmlns:a16="http://schemas.microsoft.com/office/drawing/2014/main" id="{624C9A6D-FE73-44F5-8A5B-45885113FB18}"/>
                </a:ext>
              </a:extLst>
            </p:cNvPr>
            <p:cNvSpPr txBox="1"/>
            <p:nvPr/>
          </p:nvSpPr>
          <p:spPr>
            <a:xfrm>
              <a:off x="4917983" y="2454095"/>
              <a:ext cx="6912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01</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9" name="TextBox 46">
              <a:extLst>
                <a:ext uri="{FF2B5EF4-FFF2-40B4-BE49-F238E27FC236}">
                  <a16:creationId xmlns:a16="http://schemas.microsoft.com/office/drawing/2014/main" id="{03A0656A-0153-4BC4-BF75-404A723DC528}"/>
                </a:ext>
              </a:extLst>
            </p:cNvPr>
            <p:cNvSpPr txBox="1"/>
            <p:nvPr/>
          </p:nvSpPr>
          <p:spPr>
            <a:xfrm>
              <a:off x="6402828" y="2454095"/>
              <a:ext cx="6912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03</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0" name="TextBox 47">
              <a:extLst>
                <a:ext uri="{FF2B5EF4-FFF2-40B4-BE49-F238E27FC236}">
                  <a16:creationId xmlns:a16="http://schemas.microsoft.com/office/drawing/2014/main" id="{D9196F01-951C-48C6-867C-009AB18330E8}"/>
                </a:ext>
              </a:extLst>
            </p:cNvPr>
            <p:cNvSpPr txBox="1"/>
            <p:nvPr/>
          </p:nvSpPr>
          <p:spPr>
            <a:xfrm>
              <a:off x="6402828" y="3942127"/>
              <a:ext cx="691216"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04</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31" name="组合 30">
              <a:extLst>
                <a:ext uri="{FF2B5EF4-FFF2-40B4-BE49-F238E27FC236}">
                  <a16:creationId xmlns:a16="http://schemas.microsoft.com/office/drawing/2014/main" id="{A4B4FF59-A0EF-44C9-9CC4-E281B3A27189}"/>
                </a:ext>
              </a:extLst>
            </p:cNvPr>
            <p:cNvGrpSpPr/>
            <p:nvPr/>
          </p:nvGrpSpPr>
          <p:grpSpPr>
            <a:xfrm>
              <a:off x="5743558" y="3190908"/>
              <a:ext cx="518372" cy="497992"/>
              <a:chOff x="4953357" y="320496"/>
              <a:chExt cx="2220913" cy="2133599"/>
            </a:xfrm>
            <a:solidFill>
              <a:schemeClr val="bg1">
                <a:lumMod val="65000"/>
              </a:schemeClr>
            </a:solidFill>
          </p:grpSpPr>
          <p:sp>
            <p:nvSpPr>
              <p:cNvPr id="32" name="Freeform 17">
                <a:extLst>
                  <a:ext uri="{FF2B5EF4-FFF2-40B4-BE49-F238E27FC236}">
                    <a16:creationId xmlns:a16="http://schemas.microsoft.com/office/drawing/2014/main" id="{15E4FC4F-2A71-4449-9D88-77CA6E8382BB}"/>
                  </a:ext>
                </a:extLst>
              </p:cNvPr>
              <p:cNvSpPr>
                <a:spLocks/>
              </p:cNvSpPr>
              <p:nvPr/>
            </p:nvSpPr>
            <p:spPr bwMode="auto">
              <a:xfrm>
                <a:off x="5312132" y="799920"/>
                <a:ext cx="1501775" cy="1654175"/>
              </a:xfrm>
              <a:custGeom>
                <a:avLst/>
                <a:gdLst>
                  <a:gd name="T0" fmla="*/ 0 w 138"/>
                  <a:gd name="T1" fmla="*/ 63 h 152"/>
                  <a:gd name="T2" fmla="*/ 0 w 138"/>
                  <a:gd name="T3" fmla="*/ 144 h 152"/>
                  <a:gd name="T4" fmla="*/ 4 w 138"/>
                  <a:gd name="T5" fmla="*/ 150 h 152"/>
                  <a:gd name="T6" fmla="*/ 9 w 138"/>
                  <a:gd name="T7" fmla="*/ 152 h 152"/>
                  <a:gd name="T8" fmla="*/ 46 w 138"/>
                  <a:gd name="T9" fmla="*/ 152 h 152"/>
                  <a:gd name="T10" fmla="*/ 49 w 138"/>
                  <a:gd name="T11" fmla="*/ 150 h 152"/>
                  <a:gd name="T12" fmla="*/ 51 w 138"/>
                  <a:gd name="T13" fmla="*/ 147 h 152"/>
                  <a:gd name="T14" fmla="*/ 51 w 138"/>
                  <a:gd name="T15" fmla="*/ 108 h 152"/>
                  <a:gd name="T16" fmla="*/ 88 w 138"/>
                  <a:gd name="T17" fmla="*/ 108 h 152"/>
                  <a:gd name="T18" fmla="*/ 88 w 138"/>
                  <a:gd name="T19" fmla="*/ 147 h 152"/>
                  <a:gd name="T20" fmla="*/ 89 w 138"/>
                  <a:gd name="T21" fmla="*/ 150 h 152"/>
                  <a:gd name="T22" fmla="*/ 92 w 138"/>
                  <a:gd name="T23" fmla="*/ 152 h 152"/>
                  <a:gd name="T24" fmla="*/ 129 w 138"/>
                  <a:gd name="T25" fmla="*/ 152 h 152"/>
                  <a:gd name="T26" fmla="*/ 135 w 138"/>
                  <a:gd name="T27" fmla="*/ 150 h 152"/>
                  <a:gd name="T28" fmla="*/ 138 w 138"/>
                  <a:gd name="T29" fmla="*/ 144 h 152"/>
                  <a:gd name="T30" fmla="*/ 138 w 138"/>
                  <a:gd name="T31" fmla="*/ 63 h 152"/>
                  <a:gd name="T32" fmla="*/ 69 w 138"/>
                  <a:gd name="T33" fmla="*/ 0 h 152"/>
                  <a:gd name="T34" fmla="*/ 0 w 138"/>
                  <a:gd name="T35" fmla="*/ 6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52">
                    <a:moveTo>
                      <a:pt x="0" y="63"/>
                    </a:moveTo>
                    <a:cubicBezTo>
                      <a:pt x="0" y="144"/>
                      <a:pt x="0" y="144"/>
                      <a:pt x="0" y="144"/>
                    </a:cubicBezTo>
                    <a:cubicBezTo>
                      <a:pt x="0" y="148"/>
                      <a:pt x="2" y="150"/>
                      <a:pt x="4" y="150"/>
                    </a:cubicBezTo>
                    <a:cubicBezTo>
                      <a:pt x="5" y="151"/>
                      <a:pt x="7" y="152"/>
                      <a:pt x="9" y="152"/>
                    </a:cubicBezTo>
                    <a:cubicBezTo>
                      <a:pt x="46" y="152"/>
                      <a:pt x="46" y="152"/>
                      <a:pt x="46" y="152"/>
                    </a:cubicBezTo>
                    <a:cubicBezTo>
                      <a:pt x="47" y="152"/>
                      <a:pt x="49" y="151"/>
                      <a:pt x="49" y="150"/>
                    </a:cubicBezTo>
                    <a:cubicBezTo>
                      <a:pt x="50" y="150"/>
                      <a:pt x="51" y="148"/>
                      <a:pt x="51" y="147"/>
                    </a:cubicBezTo>
                    <a:cubicBezTo>
                      <a:pt x="51" y="108"/>
                      <a:pt x="51" y="108"/>
                      <a:pt x="51" y="108"/>
                    </a:cubicBezTo>
                    <a:cubicBezTo>
                      <a:pt x="88" y="108"/>
                      <a:pt x="88" y="108"/>
                      <a:pt x="88" y="108"/>
                    </a:cubicBezTo>
                    <a:cubicBezTo>
                      <a:pt x="88" y="147"/>
                      <a:pt x="88" y="147"/>
                      <a:pt x="88" y="147"/>
                    </a:cubicBezTo>
                    <a:cubicBezTo>
                      <a:pt x="88" y="148"/>
                      <a:pt x="88" y="150"/>
                      <a:pt x="89" y="150"/>
                    </a:cubicBezTo>
                    <a:cubicBezTo>
                      <a:pt x="90" y="151"/>
                      <a:pt x="91" y="152"/>
                      <a:pt x="92" y="152"/>
                    </a:cubicBezTo>
                    <a:cubicBezTo>
                      <a:pt x="129" y="152"/>
                      <a:pt x="129" y="152"/>
                      <a:pt x="129" y="152"/>
                    </a:cubicBezTo>
                    <a:cubicBezTo>
                      <a:pt x="131" y="152"/>
                      <a:pt x="133" y="151"/>
                      <a:pt x="135" y="150"/>
                    </a:cubicBezTo>
                    <a:cubicBezTo>
                      <a:pt x="136" y="150"/>
                      <a:pt x="138" y="148"/>
                      <a:pt x="138" y="144"/>
                    </a:cubicBezTo>
                    <a:cubicBezTo>
                      <a:pt x="138" y="63"/>
                      <a:pt x="138" y="63"/>
                      <a:pt x="138" y="63"/>
                    </a:cubicBezTo>
                    <a:cubicBezTo>
                      <a:pt x="69" y="0"/>
                      <a:pt x="69" y="0"/>
                      <a:pt x="69" y="0"/>
                    </a:cubicBezTo>
                    <a:lnTo>
                      <a:pt x="0"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3" name="Freeform 18">
                <a:extLst>
                  <a:ext uri="{FF2B5EF4-FFF2-40B4-BE49-F238E27FC236}">
                    <a16:creationId xmlns:a16="http://schemas.microsoft.com/office/drawing/2014/main" id="{9F1EBAD2-BD70-4925-BFF5-A8DC0F467799}"/>
                  </a:ext>
                </a:extLst>
              </p:cNvPr>
              <p:cNvSpPr>
                <a:spLocks/>
              </p:cNvSpPr>
              <p:nvPr/>
            </p:nvSpPr>
            <p:spPr bwMode="auto">
              <a:xfrm>
                <a:off x="4953357" y="320496"/>
                <a:ext cx="2220913" cy="1187450"/>
              </a:xfrm>
              <a:custGeom>
                <a:avLst/>
                <a:gdLst>
                  <a:gd name="T0" fmla="*/ 198 w 204"/>
                  <a:gd name="T1" fmla="*/ 85 h 109"/>
                  <a:gd name="T2" fmla="*/ 166 w 204"/>
                  <a:gd name="T3" fmla="*/ 55 h 109"/>
                  <a:gd name="T4" fmla="*/ 166 w 204"/>
                  <a:gd name="T5" fmla="*/ 9 h 109"/>
                  <a:gd name="T6" fmla="*/ 161 w 204"/>
                  <a:gd name="T7" fmla="*/ 4 h 109"/>
                  <a:gd name="T8" fmla="*/ 149 w 204"/>
                  <a:gd name="T9" fmla="*/ 4 h 109"/>
                  <a:gd name="T10" fmla="*/ 144 w 204"/>
                  <a:gd name="T11" fmla="*/ 9 h 109"/>
                  <a:gd name="T12" fmla="*/ 144 w 204"/>
                  <a:gd name="T13" fmla="*/ 35 h 109"/>
                  <a:gd name="T14" fmla="*/ 111 w 204"/>
                  <a:gd name="T15" fmla="*/ 5 h 109"/>
                  <a:gd name="T16" fmla="*/ 93 w 204"/>
                  <a:gd name="T17" fmla="*/ 5 h 109"/>
                  <a:gd name="T18" fmla="*/ 6 w 204"/>
                  <a:gd name="T19" fmla="*/ 85 h 109"/>
                  <a:gd name="T20" fmla="*/ 5 w 204"/>
                  <a:gd name="T21" fmla="*/ 103 h 109"/>
                  <a:gd name="T22" fmla="*/ 5 w 204"/>
                  <a:gd name="T23" fmla="*/ 103 h 109"/>
                  <a:gd name="T24" fmla="*/ 15 w 204"/>
                  <a:gd name="T25" fmla="*/ 107 h 109"/>
                  <a:gd name="T26" fmla="*/ 24 w 204"/>
                  <a:gd name="T27" fmla="*/ 104 h 109"/>
                  <a:gd name="T28" fmla="*/ 102 w 204"/>
                  <a:gd name="T29" fmla="*/ 32 h 109"/>
                  <a:gd name="T30" fmla="*/ 181 w 204"/>
                  <a:gd name="T31" fmla="*/ 104 h 109"/>
                  <a:gd name="T32" fmla="*/ 199 w 204"/>
                  <a:gd name="T33" fmla="*/ 103 h 109"/>
                  <a:gd name="T34" fmla="*/ 198 w 204"/>
                  <a:gd name="T35"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09">
                    <a:moveTo>
                      <a:pt x="198" y="85"/>
                    </a:moveTo>
                    <a:cubicBezTo>
                      <a:pt x="166" y="55"/>
                      <a:pt x="166" y="55"/>
                      <a:pt x="166" y="55"/>
                    </a:cubicBezTo>
                    <a:cubicBezTo>
                      <a:pt x="166" y="9"/>
                      <a:pt x="166" y="9"/>
                      <a:pt x="166" y="9"/>
                    </a:cubicBezTo>
                    <a:cubicBezTo>
                      <a:pt x="166" y="7"/>
                      <a:pt x="164" y="4"/>
                      <a:pt x="161" y="4"/>
                    </a:cubicBezTo>
                    <a:cubicBezTo>
                      <a:pt x="149" y="4"/>
                      <a:pt x="149" y="4"/>
                      <a:pt x="149" y="4"/>
                    </a:cubicBezTo>
                    <a:cubicBezTo>
                      <a:pt x="146" y="4"/>
                      <a:pt x="144" y="7"/>
                      <a:pt x="144" y="9"/>
                    </a:cubicBezTo>
                    <a:cubicBezTo>
                      <a:pt x="144" y="35"/>
                      <a:pt x="144" y="35"/>
                      <a:pt x="144" y="35"/>
                    </a:cubicBezTo>
                    <a:cubicBezTo>
                      <a:pt x="111" y="5"/>
                      <a:pt x="111" y="5"/>
                      <a:pt x="111" y="5"/>
                    </a:cubicBezTo>
                    <a:cubicBezTo>
                      <a:pt x="106" y="0"/>
                      <a:pt x="98" y="0"/>
                      <a:pt x="93" y="5"/>
                    </a:cubicBezTo>
                    <a:cubicBezTo>
                      <a:pt x="6" y="85"/>
                      <a:pt x="6" y="85"/>
                      <a:pt x="6" y="85"/>
                    </a:cubicBezTo>
                    <a:cubicBezTo>
                      <a:pt x="1" y="90"/>
                      <a:pt x="0" y="98"/>
                      <a:pt x="5" y="103"/>
                    </a:cubicBezTo>
                    <a:cubicBezTo>
                      <a:pt x="5" y="103"/>
                      <a:pt x="5" y="103"/>
                      <a:pt x="5" y="103"/>
                    </a:cubicBezTo>
                    <a:cubicBezTo>
                      <a:pt x="8" y="106"/>
                      <a:pt x="11" y="107"/>
                      <a:pt x="15" y="107"/>
                    </a:cubicBezTo>
                    <a:cubicBezTo>
                      <a:pt x="18" y="107"/>
                      <a:pt x="21" y="106"/>
                      <a:pt x="24" y="104"/>
                    </a:cubicBezTo>
                    <a:cubicBezTo>
                      <a:pt x="102" y="32"/>
                      <a:pt x="102" y="32"/>
                      <a:pt x="102" y="32"/>
                    </a:cubicBezTo>
                    <a:cubicBezTo>
                      <a:pt x="181" y="104"/>
                      <a:pt x="181" y="104"/>
                      <a:pt x="181" y="104"/>
                    </a:cubicBezTo>
                    <a:cubicBezTo>
                      <a:pt x="186" y="109"/>
                      <a:pt x="194" y="108"/>
                      <a:pt x="199" y="103"/>
                    </a:cubicBezTo>
                    <a:cubicBezTo>
                      <a:pt x="204" y="98"/>
                      <a:pt x="204" y="90"/>
                      <a:pt x="19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sp>
        <p:nvSpPr>
          <p:cNvPr id="35" name="矩形 34">
            <a:extLst>
              <a:ext uri="{FF2B5EF4-FFF2-40B4-BE49-F238E27FC236}">
                <a16:creationId xmlns:a16="http://schemas.microsoft.com/office/drawing/2014/main" id="{51522BAC-2E2D-4BED-BB41-62AA10E8B88B}"/>
              </a:ext>
            </a:extLst>
          </p:cNvPr>
          <p:cNvSpPr/>
          <p:nvPr/>
        </p:nvSpPr>
        <p:spPr>
          <a:xfrm>
            <a:off x="1332494" y="2739943"/>
            <a:ext cx="252325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利用用户交互平台，获得用户创意及交互数据快速有效支撑起技术研发、产品研发和前沿研发</a:t>
            </a:r>
          </a:p>
        </p:txBody>
      </p:sp>
      <p:sp>
        <p:nvSpPr>
          <p:cNvPr id="37" name="矩形 36">
            <a:extLst>
              <a:ext uri="{FF2B5EF4-FFF2-40B4-BE49-F238E27FC236}">
                <a16:creationId xmlns:a16="http://schemas.microsoft.com/office/drawing/2014/main" id="{CF633D8F-BEE5-4F92-AD8F-48E404A136AA}"/>
              </a:ext>
            </a:extLst>
          </p:cNvPr>
          <p:cNvSpPr/>
          <p:nvPr/>
        </p:nvSpPr>
        <p:spPr>
          <a:xfrm>
            <a:off x="8188807" y="2772475"/>
            <a:ext cx="249096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数据倒逼公司营销系统、四网融合系统、信息化创新平台等跨领域跨部门的协同创新</a:t>
            </a:r>
          </a:p>
        </p:txBody>
      </p:sp>
      <p:sp>
        <p:nvSpPr>
          <p:cNvPr id="41" name="矩形 40">
            <a:extLst>
              <a:ext uri="{FF2B5EF4-FFF2-40B4-BE49-F238E27FC236}">
                <a16:creationId xmlns:a16="http://schemas.microsoft.com/office/drawing/2014/main" id="{2CF9DD5D-62CE-4F34-8FCB-C806052F3FD4}"/>
              </a:ext>
            </a:extLst>
          </p:cNvPr>
          <p:cNvSpPr/>
          <p:nvPr/>
        </p:nvSpPr>
        <p:spPr>
          <a:xfrm>
            <a:off x="8189021" y="5287630"/>
            <a:ext cx="2490746"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海量数据的开发和运用有效实施组织内外的业务流程再造，带动海尔创新研发管理扁平化、开放化、透明化</a:t>
            </a:r>
            <a:endPar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419CC44E-5FEA-4F10-B306-D0CF266B2236}"/>
              </a:ext>
            </a:extLst>
          </p:cNvPr>
          <p:cNvSpPr/>
          <p:nvPr/>
        </p:nvSpPr>
        <p:spPr>
          <a:xfrm>
            <a:off x="1332494" y="5287630"/>
            <a:ext cx="261484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利用大数据实时监控竞争对手，分析对手的经营情况和产品价格的变化，从而有效改变竞争战略，保持领先地位</a:t>
            </a:r>
          </a:p>
        </p:txBody>
      </p:sp>
      <p:sp>
        <p:nvSpPr>
          <p:cNvPr id="43" name="矩形 42">
            <a:extLst>
              <a:ext uri="{FF2B5EF4-FFF2-40B4-BE49-F238E27FC236}">
                <a16:creationId xmlns:a16="http://schemas.microsoft.com/office/drawing/2014/main" id="{ACA932D8-1CB3-479B-BE00-968EBF1E2C75}"/>
              </a:ext>
            </a:extLst>
          </p:cNvPr>
          <p:cNvSpPr/>
          <p:nvPr/>
        </p:nvSpPr>
        <p:spPr>
          <a:xfrm>
            <a:off x="437872" y="290788"/>
            <a:ext cx="6610009"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数据助力创新战略转型</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海尔集团</a:t>
            </a:r>
          </a:p>
        </p:txBody>
      </p:sp>
      <p:sp>
        <p:nvSpPr>
          <p:cNvPr id="44" name="矩形 43">
            <a:extLst>
              <a:ext uri="{FF2B5EF4-FFF2-40B4-BE49-F238E27FC236}">
                <a16:creationId xmlns:a16="http://schemas.microsoft.com/office/drawing/2014/main" id="{38BFBC20-B38E-4CDA-BA06-46C69BF09EA8}"/>
              </a:ext>
            </a:extLst>
          </p:cNvPr>
          <p:cNvSpPr/>
          <p:nvPr/>
        </p:nvSpPr>
        <p:spPr>
          <a:xfrm>
            <a:off x="655348" y="984222"/>
            <a:ext cx="11048972" cy="923330"/>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背景：进入互联网时代后家电行业的客户需求多样化、个性化加剧了科技创新的难度，传统创新模式面临着被彻底颠覆和被改变的处境，</a:t>
            </a:r>
            <a:r>
              <a:rPr kumimoji="0" lang="zh-CN" altLang="en-US" sz="18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大数据“创新驱动”</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确立为海尔的发展方向，实施</a:t>
            </a:r>
            <a:r>
              <a:rPr kumimoji="0" lang="zh-CN" altLang="en-US" sz="18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rPr>
              <a:t>全面互联网转型战略</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成为新的创新战略必然选择。</a:t>
            </a:r>
          </a:p>
        </p:txBody>
      </p:sp>
    </p:spTree>
    <p:extLst>
      <p:ext uri="{BB962C8B-B14F-4D97-AF65-F5344CB8AC3E}">
        <p14:creationId xmlns:p14="http://schemas.microsoft.com/office/powerpoint/2010/main" val="10613845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71E403A-DA2C-4789-B70F-C6E931AB3A2D}"/>
              </a:ext>
            </a:extLst>
          </p:cNvPr>
          <p:cNvSpPr/>
          <p:nvPr/>
        </p:nvSpPr>
        <p:spPr>
          <a:xfrm>
            <a:off x="437872" y="370837"/>
            <a:ext cx="691213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情报数据支撑公司战略</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某钢铁集团</a:t>
            </a:r>
          </a:p>
        </p:txBody>
      </p:sp>
      <p:grpSp>
        <p:nvGrpSpPr>
          <p:cNvPr id="3" name="Group 73">
            <a:extLst>
              <a:ext uri="{FF2B5EF4-FFF2-40B4-BE49-F238E27FC236}">
                <a16:creationId xmlns:a16="http://schemas.microsoft.com/office/drawing/2014/main" id="{5CF82D6F-0DC7-44D1-B3C9-A0B3E4DA9C8F}"/>
              </a:ext>
            </a:extLst>
          </p:cNvPr>
          <p:cNvGrpSpPr/>
          <p:nvPr/>
        </p:nvGrpSpPr>
        <p:grpSpPr>
          <a:xfrm>
            <a:off x="3995231" y="2143249"/>
            <a:ext cx="620145" cy="290410"/>
            <a:chOff x="3366566" y="1459073"/>
            <a:chExt cx="465169" cy="221445"/>
          </a:xfrm>
        </p:grpSpPr>
        <p:cxnSp>
          <p:nvCxnSpPr>
            <p:cNvPr id="4" name="Straight Connector 37">
              <a:extLst>
                <a:ext uri="{FF2B5EF4-FFF2-40B4-BE49-F238E27FC236}">
                  <a16:creationId xmlns:a16="http://schemas.microsoft.com/office/drawing/2014/main" id="{7C64CFD5-1C49-4FD7-8E93-E026FA092022}"/>
                </a:ext>
              </a:extLst>
            </p:cNvPr>
            <p:cNvCxnSpPr/>
            <p:nvPr/>
          </p:nvCxnSpPr>
          <p:spPr>
            <a:xfrm flipH="1" flipV="1">
              <a:off x="3592681" y="1460250"/>
              <a:ext cx="239054" cy="220268"/>
            </a:xfrm>
            <a:prstGeom prst="line">
              <a:avLst/>
            </a:prstGeom>
            <a:noFill/>
            <a:ln w="19050" cap="rnd" cmpd="sng" algn="ctr">
              <a:solidFill>
                <a:srgbClr val="60B5CC"/>
              </a:solidFill>
              <a:prstDash val="solid"/>
            </a:ln>
            <a:effectLst/>
          </p:spPr>
        </p:cxnSp>
        <p:cxnSp>
          <p:nvCxnSpPr>
            <p:cNvPr id="5" name="Straight Connector 38">
              <a:extLst>
                <a:ext uri="{FF2B5EF4-FFF2-40B4-BE49-F238E27FC236}">
                  <a16:creationId xmlns:a16="http://schemas.microsoft.com/office/drawing/2014/main" id="{2F516F42-0B82-4483-A2CA-26B49A652AF7}"/>
                </a:ext>
              </a:extLst>
            </p:cNvPr>
            <p:cNvCxnSpPr/>
            <p:nvPr/>
          </p:nvCxnSpPr>
          <p:spPr>
            <a:xfrm flipH="1">
              <a:off x="3366566" y="1459073"/>
              <a:ext cx="226116" cy="0"/>
            </a:xfrm>
            <a:prstGeom prst="line">
              <a:avLst/>
            </a:prstGeom>
            <a:noFill/>
            <a:ln w="19050" cap="rnd" cmpd="sng" algn="ctr">
              <a:solidFill>
                <a:srgbClr val="60B5CC"/>
              </a:solidFill>
              <a:prstDash val="solid"/>
            </a:ln>
            <a:effectLst/>
          </p:spPr>
        </p:cxnSp>
      </p:grpSp>
      <p:grpSp>
        <p:nvGrpSpPr>
          <p:cNvPr id="6" name="Group 74">
            <a:extLst>
              <a:ext uri="{FF2B5EF4-FFF2-40B4-BE49-F238E27FC236}">
                <a16:creationId xmlns:a16="http://schemas.microsoft.com/office/drawing/2014/main" id="{351A528D-DD62-46B4-9FEF-90F5E5D94EC8}"/>
              </a:ext>
            </a:extLst>
          </p:cNvPr>
          <p:cNvGrpSpPr/>
          <p:nvPr/>
        </p:nvGrpSpPr>
        <p:grpSpPr>
          <a:xfrm flipH="1">
            <a:off x="7484610" y="2140844"/>
            <a:ext cx="684179" cy="295219"/>
            <a:chOff x="3318534" y="1459155"/>
            <a:chExt cx="513201" cy="221363"/>
          </a:xfrm>
        </p:grpSpPr>
        <p:cxnSp>
          <p:nvCxnSpPr>
            <p:cNvPr id="7" name="Straight Connector 40">
              <a:extLst>
                <a:ext uri="{FF2B5EF4-FFF2-40B4-BE49-F238E27FC236}">
                  <a16:creationId xmlns:a16="http://schemas.microsoft.com/office/drawing/2014/main" id="{DD7C0876-337D-44C6-9E40-7C05E40E1BED}"/>
                </a:ext>
              </a:extLst>
            </p:cNvPr>
            <p:cNvCxnSpPr/>
            <p:nvPr/>
          </p:nvCxnSpPr>
          <p:spPr>
            <a:xfrm flipH="1" flipV="1">
              <a:off x="3592681" y="1460250"/>
              <a:ext cx="239054" cy="220268"/>
            </a:xfrm>
            <a:prstGeom prst="line">
              <a:avLst/>
            </a:prstGeom>
            <a:noFill/>
            <a:ln w="19050" cap="rnd" cmpd="sng" algn="ctr">
              <a:solidFill>
                <a:srgbClr val="E66C7D"/>
              </a:solidFill>
              <a:prstDash val="solid"/>
            </a:ln>
            <a:effectLst/>
          </p:spPr>
        </p:cxnSp>
        <p:cxnSp>
          <p:nvCxnSpPr>
            <p:cNvPr id="8" name="Straight Connector 41">
              <a:extLst>
                <a:ext uri="{FF2B5EF4-FFF2-40B4-BE49-F238E27FC236}">
                  <a16:creationId xmlns:a16="http://schemas.microsoft.com/office/drawing/2014/main" id="{B11A19F0-7423-4D56-B794-06E81AC8C44E}"/>
                </a:ext>
              </a:extLst>
            </p:cNvPr>
            <p:cNvCxnSpPr/>
            <p:nvPr/>
          </p:nvCxnSpPr>
          <p:spPr>
            <a:xfrm flipH="1">
              <a:off x="3318534" y="1459155"/>
              <a:ext cx="274147" cy="0"/>
            </a:xfrm>
            <a:prstGeom prst="line">
              <a:avLst/>
            </a:prstGeom>
            <a:noFill/>
            <a:ln w="19050" cap="rnd" cmpd="sng" algn="ctr">
              <a:solidFill>
                <a:srgbClr val="E66C7D"/>
              </a:solidFill>
              <a:prstDash val="solid"/>
            </a:ln>
            <a:effectLst/>
          </p:spPr>
        </p:cxnSp>
      </p:grpSp>
      <p:grpSp>
        <p:nvGrpSpPr>
          <p:cNvPr id="9" name="Group 81">
            <a:extLst>
              <a:ext uri="{FF2B5EF4-FFF2-40B4-BE49-F238E27FC236}">
                <a16:creationId xmlns:a16="http://schemas.microsoft.com/office/drawing/2014/main" id="{1A82427A-06D8-4B08-802A-115C93AF6319}"/>
              </a:ext>
            </a:extLst>
          </p:cNvPr>
          <p:cNvGrpSpPr/>
          <p:nvPr/>
        </p:nvGrpSpPr>
        <p:grpSpPr>
          <a:xfrm flipV="1">
            <a:off x="3995231" y="5369748"/>
            <a:ext cx="606925" cy="290410"/>
            <a:chOff x="3376482" y="1459073"/>
            <a:chExt cx="455253" cy="221445"/>
          </a:xfrm>
        </p:grpSpPr>
        <p:cxnSp>
          <p:nvCxnSpPr>
            <p:cNvPr id="10" name="Straight Connector 43">
              <a:extLst>
                <a:ext uri="{FF2B5EF4-FFF2-40B4-BE49-F238E27FC236}">
                  <a16:creationId xmlns:a16="http://schemas.microsoft.com/office/drawing/2014/main" id="{B9AE0CEA-1B6C-4CDC-BFF6-ACD598B54210}"/>
                </a:ext>
              </a:extLst>
            </p:cNvPr>
            <p:cNvCxnSpPr/>
            <p:nvPr/>
          </p:nvCxnSpPr>
          <p:spPr>
            <a:xfrm flipH="1" flipV="1">
              <a:off x="3592681" y="1460250"/>
              <a:ext cx="239054" cy="220268"/>
            </a:xfrm>
            <a:prstGeom prst="line">
              <a:avLst/>
            </a:prstGeom>
            <a:noFill/>
            <a:ln w="19050" cap="rnd" cmpd="sng" algn="ctr">
              <a:solidFill>
                <a:srgbClr val="F0AD00"/>
              </a:solidFill>
              <a:prstDash val="solid"/>
            </a:ln>
            <a:effectLst/>
          </p:spPr>
        </p:cxnSp>
        <p:cxnSp>
          <p:nvCxnSpPr>
            <p:cNvPr id="11" name="Straight Connector 44">
              <a:extLst>
                <a:ext uri="{FF2B5EF4-FFF2-40B4-BE49-F238E27FC236}">
                  <a16:creationId xmlns:a16="http://schemas.microsoft.com/office/drawing/2014/main" id="{06A26ABF-C139-4450-871F-71A57B2B4C5C}"/>
                </a:ext>
              </a:extLst>
            </p:cNvPr>
            <p:cNvCxnSpPr/>
            <p:nvPr/>
          </p:nvCxnSpPr>
          <p:spPr>
            <a:xfrm flipH="1" flipV="1">
              <a:off x="3376482" y="1459073"/>
              <a:ext cx="216200" cy="0"/>
            </a:xfrm>
            <a:prstGeom prst="line">
              <a:avLst/>
            </a:prstGeom>
            <a:noFill/>
            <a:ln w="19050" cap="rnd" cmpd="sng" algn="ctr">
              <a:solidFill>
                <a:srgbClr val="F0AD00"/>
              </a:solidFill>
              <a:prstDash val="solid"/>
            </a:ln>
            <a:effectLst/>
          </p:spPr>
        </p:cxnSp>
      </p:grpSp>
      <p:grpSp>
        <p:nvGrpSpPr>
          <p:cNvPr id="12" name="Group 84">
            <a:extLst>
              <a:ext uri="{FF2B5EF4-FFF2-40B4-BE49-F238E27FC236}">
                <a16:creationId xmlns:a16="http://schemas.microsoft.com/office/drawing/2014/main" id="{08EEC64A-BCD7-411E-8CB0-8136113FC967}"/>
              </a:ext>
            </a:extLst>
          </p:cNvPr>
          <p:cNvGrpSpPr/>
          <p:nvPr/>
        </p:nvGrpSpPr>
        <p:grpSpPr>
          <a:xfrm flipH="1" flipV="1">
            <a:off x="7512410" y="5367343"/>
            <a:ext cx="656379" cy="295219"/>
            <a:chOff x="3339387" y="1459155"/>
            <a:chExt cx="492348" cy="221363"/>
          </a:xfrm>
        </p:grpSpPr>
        <p:cxnSp>
          <p:nvCxnSpPr>
            <p:cNvPr id="13" name="Straight Connector 46">
              <a:extLst>
                <a:ext uri="{FF2B5EF4-FFF2-40B4-BE49-F238E27FC236}">
                  <a16:creationId xmlns:a16="http://schemas.microsoft.com/office/drawing/2014/main" id="{93488614-F7CB-486A-B002-44F7D56D45C5}"/>
                </a:ext>
              </a:extLst>
            </p:cNvPr>
            <p:cNvCxnSpPr/>
            <p:nvPr/>
          </p:nvCxnSpPr>
          <p:spPr>
            <a:xfrm flipH="1" flipV="1">
              <a:off x="3592681" y="1460250"/>
              <a:ext cx="239054" cy="220268"/>
            </a:xfrm>
            <a:prstGeom prst="line">
              <a:avLst/>
            </a:prstGeom>
            <a:noFill/>
            <a:ln w="19050" cap="rnd" cmpd="sng" algn="ctr">
              <a:solidFill>
                <a:srgbClr val="6BB76D"/>
              </a:solidFill>
              <a:prstDash val="solid"/>
            </a:ln>
            <a:effectLst/>
          </p:spPr>
        </p:cxnSp>
        <p:cxnSp>
          <p:nvCxnSpPr>
            <p:cNvPr id="14" name="Straight Connector 47">
              <a:extLst>
                <a:ext uri="{FF2B5EF4-FFF2-40B4-BE49-F238E27FC236}">
                  <a16:creationId xmlns:a16="http://schemas.microsoft.com/office/drawing/2014/main" id="{65008FA6-D4C6-4CAA-9D4A-752FFBF0AF4D}"/>
                </a:ext>
              </a:extLst>
            </p:cNvPr>
            <p:cNvCxnSpPr/>
            <p:nvPr/>
          </p:nvCxnSpPr>
          <p:spPr>
            <a:xfrm flipH="1" flipV="1">
              <a:off x="3339387" y="1459155"/>
              <a:ext cx="253294" cy="0"/>
            </a:xfrm>
            <a:prstGeom prst="line">
              <a:avLst/>
            </a:prstGeom>
            <a:noFill/>
            <a:ln w="19050" cap="rnd" cmpd="sng" algn="ctr">
              <a:solidFill>
                <a:srgbClr val="6BB76D"/>
              </a:solidFill>
              <a:prstDash val="solid"/>
            </a:ln>
            <a:effectLst/>
          </p:spPr>
        </p:cxnSp>
      </p:grpSp>
      <p:sp>
        <p:nvSpPr>
          <p:cNvPr id="15" name="Freeform 5">
            <a:extLst>
              <a:ext uri="{FF2B5EF4-FFF2-40B4-BE49-F238E27FC236}">
                <a16:creationId xmlns:a16="http://schemas.microsoft.com/office/drawing/2014/main" id="{446FC03F-9DE7-49C4-AFCF-2A6C866F9283}"/>
              </a:ext>
            </a:extLst>
          </p:cNvPr>
          <p:cNvSpPr>
            <a:spLocks/>
          </p:cNvSpPr>
          <p:nvPr/>
        </p:nvSpPr>
        <p:spPr bwMode="auto">
          <a:xfrm>
            <a:off x="3606331" y="3140225"/>
            <a:ext cx="2486760" cy="2985191"/>
          </a:xfrm>
          <a:custGeom>
            <a:avLst/>
            <a:gdLst/>
            <a:ahLst/>
            <a:cxnLst>
              <a:cxn ang="0">
                <a:pos x="248" y="158"/>
              </a:cxn>
              <a:cxn ang="0">
                <a:pos x="248" y="160"/>
              </a:cxn>
              <a:cxn ang="0">
                <a:pos x="250" y="192"/>
              </a:cxn>
              <a:cxn ang="0">
                <a:pos x="321" y="335"/>
              </a:cxn>
              <a:cxn ang="0">
                <a:pos x="437" y="401"/>
              </a:cxn>
              <a:cxn ang="0">
                <a:pos x="496" y="408"/>
              </a:cxn>
              <a:cxn ang="0">
                <a:pos x="496" y="595"/>
              </a:cxn>
              <a:cxn ang="0">
                <a:pos x="430" y="591"/>
              </a:cxn>
              <a:cxn ang="0">
                <a:pos x="189" y="468"/>
              </a:cxn>
              <a:cxn ang="0">
                <a:pos x="62" y="192"/>
              </a:cxn>
              <a:cxn ang="0">
                <a:pos x="61" y="160"/>
              </a:cxn>
              <a:cxn ang="0">
                <a:pos x="61" y="158"/>
              </a:cxn>
              <a:cxn ang="0">
                <a:pos x="0" y="158"/>
              </a:cxn>
              <a:cxn ang="0">
                <a:pos x="157" y="0"/>
              </a:cxn>
              <a:cxn ang="0">
                <a:pos x="313" y="158"/>
              </a:cxn>
              <a:cxn ang="0">
                <a:pos x="248" y="158"/>
              </a:cxn>
            </a:cxnLst>
            <a:rect l="0" t="0" r="r" b="b"/>
            <a:pathLst>
              <a:path w="496" h="595">
                <a:moveTo>
                  <a:pt x="248" y="158"/>
                </a:moveTo>
                <a:cubicBezTo>
                  <a:pt x="248" y="158"/>
                  <a:pt x="248" y="159"/>
                  <a:pt x="248" y="160"/>
                </a:cubicBezTo>
                <a:cubicBezTo>
                  <a:pt x="248" y="171"/>
                  <a:pt x="249" y="182"/>
                  <a:pt x="250" y="192"/>
                </a:cubicBezTo>
                <a:cubicBezTo>
                  <a:pt x="257" y="247"/>
                  <a:pt x="281" y="295"/>
                  <a:pt x="321" y="335"/>
                </a:cubicBezTo>
                <a:cubicBezTo>
                  <a:pt x="355" y="369"/>
                  <a:pt x="393" y="391"/>
                  <a:pt x="437" y="401"/>
                </a:cubicBezTo>
                <a:cubicBezTo>
                  <a:pt x="456" y="406"/>
                  <a:pt x="475" y="408"/>
                  <a:pt x="496" y="408"/>
                </a:cubicBezTo>
                <a:cubicBezTo>
                  <a:pt x="496" y="595"/>
                  <a:pt x="496" y="595"/>
                  <a:pt x="496" y="595"/>
                </a:cubicBezTo>
                <a:cubicBezTo>
                  <a:pt x="474" y="595"/>
                  <a:pt x="452" y="594"/>
                  <a:pt x="430" y="591"/>
                </a:cubicBezTo>
                <a:cubicBezTo>
                  <a:pt x="338" y="578"/>
                  <a:pt x="258" y="537"/>
                  <a:pt x="189" y="468"/>
                </a:cubicBezTo>
                <a:cubicBezTo>
                  <a:pt x="112" y="390"/>
                  <a:pt x="69" y="299"/>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lnTo>
                  <a:pt x="248" y="158"/>
                </a:lnTo>
                <a:close/>
              </a:path>
            </a:pathLst>
          </a:custGeom>
          <a:solidFill>
            <a:srgbClr val="F0AD00"/>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Freeform 6">
            <a:extLst>
              <a:ext uri="{FF2B5EF4-FFF2-40B4-BE49-F238E27FC236}">
                <a16:creationId xmlns:a16="http://schemas.microsoft.com/office/drawing/2014/main" id="{D53C956B-45A8-4E25-A5D1-CC0C0DE22CFE}"/>
              </a:ext>
            </a:extLst>
          </p:cNvPr>
          <p:cNvSpPr>
            <a:spLocks/>
          </p:cNvSpPr>
          <p:nvPr/>
        </p:nvSpPr>
        <p:spPr bwMode="auto">
          <a:xfrm>
            <a:off x="5290979" y="3932041"/>
            <a:ext cx="2992577" cy="2494011"/>
          </a:xfrm>
          <a:custGeom>
            <a:avLst/>
            <a:gdLst/>
            <a:ahLst/>
            <a:cxnLst>
              <a:cxn ang="0">
                <a:pos x="403" y="61"/>
              </a:cxn>
              <a:cxn ang="0">
                <a:pos x="410" y="2"/>
              </a:cxn>
              <a:cxn ang="0">
                <a:pos x="410" y="0"/>
              </a:cxn>
              <a:cxn ang="0">
                <a:pos x="597" y="0"/>
              </a:cxn>
              <a:cxn ang="0">
                <a:pos x="597" y="2"/>
              </a:cxn>
              <a:cxn ang="0">
                <a:pos x="592" y="68"/>
              </a:cxn>
              <a:cxn ang="0">
                <a:pos x="469" y="310"/>
              </a:cxn>
              <a:cxn ang="0">
                <a:pos x="161" y="437"/>
              </a:cxn>
              <a:cxn ang="0">
                <a:pos x="160" y="437"/>
              </a:cxn>
              <a:cxn ang="0">
                <a:pos x="160" y="497"/>
              </a:cxn>
              <a:cxn ang="0">
                <a:pos x="0" y="341"/>
              </a:cxn>
              <a:cxn ang="0">
                <a:pos x="160" y="185"/>
              </a:cxn>
              <a:cxn ang="0">
                <a:pos x="160" y="250"/>
              </a:cxn>
              <a:cxn ang="0">
                <a:pos x="161" y="250"/>
              </a:cxn>
              <a:cxn ang="0">
                <a:pos x="337" y="177"/>
              </a:cxn>
              <a:cxn ang="0">
                <a:pos x="403" y="61"/>
              </a:cxn>
            </a:cxnLst>
            <a:rect l="0" t="0" r="r" b="b"/>
            <a:pathLst>
              <a:path w="597" h="497">
                <a:moveTo>
                  <a:pt x="403" y="61"/>
                </a:moveTo>
                <a:cubicBezTo>
                  <a:pt x="408" y="42"/>
                  <a:pt x="410" y="22"/>
                  <a:pt x="410" y="2"/>
                </a:cubicBezTo>
                <a:cubicBezTo>
                  <a:pt x="410" y="1"/>
                  <a:pt x="410" y="0"/>
                  <a:pt x="410" y="0"/>
                </a:cubicBezTo>
                <a:cubicBezTo>
                  <a:pt x="597" y="0"/>
                  <a:pt x="597" y="0"/>
                  <a:pt x="597" y="0"/>
                </a:cubicBezTo>
                <a:cubicBezTo>
                  <a:pt x="597" y="0"/>
                  <a:pt x="597" y="1"/>
                  <a:pt x="597" y="2"/>
                </a:cubicBezTo>
                <a:cubicBezTo>
                  <a:pt x="597" y="24"/>
                  <a:pt x="595" y="46"/>
                  <a:pt x="592" y="68"/>
                </a:cubicBezTo>
                <a:cubicBezTo>
                  <a:pt x="579" y="160"/>
                  <a:pt x="538" y="241"/>
                  <a:pt x="469" y="310"/>
                </a:cubicBezTo>
                <a:cubicBezTo>
                  <a:pt x="384" y="395"/>
                  <a:pt x="281" y="437"/>
                  <a:pt x="161" y="437"/>
                </a:cubicBezTo>
                <a:cubicBezTo>
                  <a:pt x="161" y="437"/>
                  <a:pt x="160" y="437"/>
                  <a:pt x="160" y="437"/>
                </a:cubicBezTo>
                <a:cubicBezTo>
                  <a:pt x="160" y="497"/>
                  <a:pt x="160" y="497"/>
                  <a:pt x="160" y="497"/>
                </a:cubicBezTo>
                <a:cubicBezTo>
                  <a:pt x="0" y="341"/>
                  <a:pt x="0" y="341"/>
                  <a:pt x="0" y="341"/>
                </a:cubicBezTo>
                <a:cubicBezTo>
                  <a:pt x="160" y="185"/>
                  <a:pt x="160" y="185"/>
                  <a:pt x="160" y="185"/>
                </a:cubicBezTo>
                <a:cubicBezTo>
                  <a:pt x="160" y="250"/>
                  <a:pt x="160" y="250"/>
                  <a:pt x="160" y="250"/>
                </a:cubicBezTo>
                <a:cubicBezTo>
                  <a:pt x="160" y="250"/>
                  <a:pt x="161" y="250"/>
                  <a:pt x="161" y="250"/>
                </a:cubicBezTo>
                <a:cubicBezTo>
                  <a:pt x="230" y="250"/>
                  <a:pt x="288" y="226"/>
                  <a:pt x="337" y="177"/>
                </a:cubicBezTo>
                <a:cubicBezTo>
                  <a:pt x="371" y="143"/>
                  <a:pt x="393" y="104"/>
                  <a:pt x="403" y="61"/>
                </a:cubicBezTo>
                <a:close/>
              </a:path>
            </a:pathLst>
          </a:custGeom>
          <a:solidFill>
            <a:srgbClr val="E8865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Freeform 7">
            <a:extLst>
              <a:ext uri="{FF2B5EF4-FFF2-40B4-BE49-F238E27FC236}">
                <a16:creationId xmlns:a16="http://schemas.microsoft.com/office/drawing/2014/main" id="{26554985-D72F-4869-BE8B-9E9885780ECC}"/>
              </a:ext>
            </a:extLst>
          </p:cNvPr>
          <p:cNvSpPr>
            <a:spLocks/>
          </p:cNvSpPr>
          <p:nvPr/>
        </p:nvSpPr>
        <p:spPr bwMode="auto">
          <a:xfrm>
            <a:off x="6093091" y="1749253"/>
            <a:ext cx="2495226" cy="2995776"/>
          </a:xfrm>
          <a:custGeom>
            <a:avLst/>
            <a:gdLst/>
            <a:ahLst/>
            <a:cxnLst>
              <a:cxn ang="0">
                <a:pos x="67" y="5"/>
              </a:cxn>
              <a:cxn ang="0">
                <a:pos x="309" y="129"/>
              </a:cxn>
              <a:cxn ang="0">
                <a:pos x="437" y="435"/>
              </a:cxn>
              <a:cxn ang="0">
                <a:pos x="498" y="435"/>
              </a:cxn>
              <a:cxn ang="0">
                <a:pos x="341" y="597"/>
              </a:cxn>
              <a:cxn ang="0">
                <a:pos x="184" y="435"/>
              </a:cxn>
              <a:cxn ang="0">
                <a:pos x="250" y="435"/>
              </a:cxn>
              <a:cxn ang="0">
                <a:pos x="177" y="261"/>
              </a:cxn>
              <a:cxn ang="0">
                <a:pos x="60" y="194"/>
              </a:cxn>
              <a:cxn ang="0">
                <a:pos x="1" y="188"/>
              </a:cxn>
              <a:cxn ang="0">
                <a:pos x="0" y="188"/>
              </a:cxn>
              <a:cxn ang="0">
                <a:pos x="0" y="0"/>
              </a:cxn>
              <a:cxn ang="0">
                <a:pos x="1" y="0"/>
              </a:cxn>
              <a:cxn ang="0">
                <a:pos x="67" y="5"/>
              </a:cxn>
            </a:cxnLst>
            <a:rect l="0" t="0" r="r" b="b"/>
            <a:pathLst>
              <a:path w="498" h="597">
                <a:moveTo>
                  <a:pt x="67" y="5"/>
                </a:moveTo>
                <a:cubicBezTo>
                  <a:pt x="159" y="18"/>
                  <a:pt x="240" y="59"/>
                  <a:pt x="309" y="129"/>
                </a:cubicBezTo>
                <a:cubicBezTo>
                  <a:pt x="394" y="213"/>
                  <a:pt x="436" y="315"/>
                  <a:pt x="437" y="435"/>
                </a:cubicBezTo>
                <a:cubicBezTo>
                  <a:pt x="498" y="435"/>
                  <a:pt x="498" y="435"/>
                  <a:pt x="498" y="435"/>
                </a:cubicBezTo>
                <a:cubicBezTo>
                  <a:pt x="341" y="597"/>
                  <a:pt x="341" y="597"/>
                  <a:pt x="341" y="597"/>
                </a:cubicBezTo>
                <a:cubicBezTo>
                  <a:pt x="184" y="435"/>
                  <a:pt x="184" y="435"/>
                  <a:pt x="184" y="435"/>
                </a:cubicBezTo>
                <a:cubicBezTo>
                  <a:pt x="250" y="435"/>
                  <a:pt x="250" y="435"/>
                  <a:pt x="250" y="435"/>
                </a:cubicBezTo>
                <a:cubicBezTo>
                  <a:pt x="249" y="367"/>
                  <a:pt x="225" y="309"/>
                  <a:pt x="177" y="261"/>
                </a:cubicBezTo>
                <a:cubicBezTo>
                  <a:pt x="143" y="227"/>
                  <a:pt x="104" y="205"/>
                  <a:pt x="60" y="194"/>
                </a:cubicBezTo>
                <a:cubicBezTo>
                  <a:pt x="41" y="190"/>
                  <a:pt x="21" y="188"/>
                  <a:pt x="1" y="188"/>
                </a:cubicBezTo>
                <a:cubicBezTo>
                  <a:pt x="1" y="188"/>
                  <a:pt x="0" y="188"/>
                  <a:pt x="0" y="188"/>
                </a:cubicBezTo>
                <a:cubicBezTo>
                  <a:pt x="0" y="0"/>
                  <a:pt x="0" y="0"/>
                  <a:pt x="0" y="0"/>
                </a:cubicBezTo>
                <a:cubicBezTo>
                  <a:pt x="0" y="0"/>
                  <a:pt x="1" y="0"/>
                  <a:pt x="1" y="0"/>
                </a:cubicBezTo>
                <a:cubicBezTo>
                  <a:pt x="24" y="0"/>
                  <a:pt x="46" y="2"/>
                  <a:pt x="67" y="5"/>
                </a:cubicBezTo>
                <a:close/>
              </a:path>
            </a:pathLst>
          </a:custGeom>
          <a:solidFill>
            <a:srgbClr val="E66C7D"/>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Freeform 8">
            <a:extLst>
              <a:ext uri="{FF2B5EF4-FFF2-40B4-BE49-F238E27FC236}">
                <a16:creationId xmlns:a16="http://schemas.microsoft.com/office/drawing/2014/main" id="{57D93FE8-FB05-4FEA-985B-77EB282F0786}"/>
              </a:ext>
            </a:extLst>
          </p:cNvPr>
          <p:cNvSpPr>
            <a:spLocks noEditPoints="1"/>
          </p:cNvSpPr>
          <p:nvPr/>
        </p:nvSpPr>
        <p:spPr bwMode="auto">
          <a:xfrm>
            <a:off x="3911091" y="1444382"/>
            <a:ext cx="2984112" cy="2487659"/>
          </a:xfrm>
          <a:custGeom>
            <a:avLst/>
            <a:gdLst/>
            <a:ahLst/>
            <a:cxnLst>
              <a:cxn ang="0">
                <a:pos x="96" y="338"/>
              </a:cxn>
              <a:cxn ang="0">
                <a:pos x="95" y="338"/>
              </a:cxn>
              <a:cxn ang="0">
                <a:pos x="96" y="338"/>
              </a:cxn>
              <a:cxn ang="0">
                <a:pos x="435" y="0"/>
              </a:cxn>
              <a:cxn ang="0">
                <a:pos x="595" y="157"/>
              </a:cxn>
              <a:cxn ang="0">
                <a:pos x="435" y="314"/>
              </a:cxn>
              <a:cxn ang="0">
                <a:pos x="435" y="249"/>
              </a:cxn>
              <a:cxn ang="0">
                <a:pos x="260" y="322"/>
              </a:cxn>
              <a:cxn ang="0">
                <a:pos x="194" y="437"/>
              </a:cxn>
              <a:cxn ang="0">
                <a:pos x="187" y="496"/>
              </a:cxn>
              <a:cxn ang="0">
                <a:pos x="0" y="496"/>
              </a:cxn>
              <a:cxn ang="0">
                <a:pos x="5" y="429"/>
              </a:cxn>
              <a:cxn ang="0">
                <a:pos x="128" y="190"/>
              </a:cxn>
              <a:cxn ang="0">
                <a:pos x="435" y="61"/>
              </a:cxn>
              <a:cxn ang="0">
                <a:pos x="435" y="0"/>
              </a:cxn>
            </a:cxnLst>
            <a:rect l="0" t="0" r="r" b="b"/>
            <a:pathLst>
              <a:path w="595" h="496">
                <a:moveTo>
                  <a:pt x="96" y="338"/>
                </a:moveTo>
                <a:cubicBezTo>
                  <a:pt x="96" y="338"/>
                  <a:pt x="95" y="338"/>
                  <a:pt x="95" y="338"/>
                </a:cubicBezTo>
                <a:cubicBezTo>
                  <a:pt x="96" y="338"/>
                  <a:pt x="96" y="338"/>
                  <a:pt x="96" y="338"/>
                </a:cubicBezTo>
                <a:close/>
                <a:moveTo>
                  <a:pt x="435" y="0"/>
                </a:moveTo>
                <a:cubicBezTo>
                  <a:pt x="595" y="157"/>
                  <a:pt x="595" y="157"/>
                  <a:pt x="595" y="157"/>
                </a:cubicBezTo>
                <a:cubicBezTo>
                  <a:pt x="435" y="314"/>
                  <a:pt x="435" y="314"/>
                  <a:pt x="435" y="314"/>
                </a:cubicBezTo>
                <a:cubicBezTo>
                  <a:pt x="435" y="249"/>
                  <a:pt x="435" y="249"/>
                  <a:pt x="435" y="249"/>
                </a:cubicBezTo>
                <a:cubicBezTo>
                  <a:pt x="367" y="249"/>
                  <a:pt x="309" y="273"/>
                  <a:pt x="260" y="322"/>
                </a:cubicBezTo>
                <a:cubicBezTo>
                  <a:pt x="227" y="356"/>
                  <a:pt x="204" y="394"/>
                  <a:pt x="194" y="437"/>
                </a:cubicBezTo>
                <a:cubicBezTo>
                  <a:pt x="190" y="456"/>
                  <a:pt x="187" y="475"/>
                  <a:pt x="187" y="496"/>
                </a:cubicBezTo>
                <a:cubicBezTo>
                  <a:pt x="0" y="496"/>
                  <a:pt x="0" y="496"/>
                  <a:pt x="0" y="496"/>
                </a:cubicBezTo>
                <a:cubicBezTo>
                  <a:pt x="0" y="473"/>
                  <a:pt x="2" y="451"/>
                  <a:pt x="5" y="429"/>
                </a:cubicBezTo>
                <a:cubicBezTo>
                  <a:pt x="18" y="338"/>
                  <a:pt x="59" y="258"/>
                  <a:pt x="128" y="190"/>
                </a:cubicBezTo>
                <a:cubicBezTo>
                  <a:pt x="213" y="104"/>
                  <a:pt x="315" y="62"/>
                  <a:pt x="435" y="61"/>
                </a:cubicBezTo>
                <a:lnTo>
                  <a:pt x="435" y="0"/>
                </a:lnTo>
                <a:close/>
              </a:path>
            </a:pathLst>
          </a:custGeom>
          <a:solidFill>
            <a:srgbClr val="60B5CC"/>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Text Placeholder 3">
            <a:extLst>
              <a:ext uri="{FF2B5EF4-FFF2-40B4-BE49-F238E27FC236}">
                <a16:creationId xmlns:a16="http://schemas.microsoft.com/office/drawing/2014/main" id="{039EA4BE-2BEE-488F-B1DC-55B31605499F}"/>
              </a:ext>
            </a:extLst>
          </p:cNvPr>
          <p:cNvSpPr txBox="1">
            <a:spLocks/>
          </p:cNvSpPr>
          <p:nvPr/>
        </p:nvSpPr>
        <p:spPr>
          <a:xfrm>
            <a:off x="5900361" y="2067625"/>
            <a:ext cx="442429" cy="43088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a:t>
            </a:r>
            <a:endPar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Text Placeholder 3">
            <a:extLst>
              <a:ext uri="{FF2B5EF4-FFF2-40B4-BE49-F238E27FC236}">
                <a16:creationId xmlns:a16="http://schemas.microsoft.com/office/drawing/2014/main" id="{DAFFDBBA-78B2-4760-B333-E0A5FF82999E}"/>
              </a:ext>
            </a:extLst>
          </p:cNvPr>
          <p:cNvSpPr txBox="1">
            <a:spLocks/>
          </p:cNvSpPr>
          <p:nvPr/>
        </p:nvSpPr>
        <p:spPr>
          <a:xfrm>
            <a:off x="7577617" y="4053470"/>
            <a:ext cx="442429" cy="43088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Text Placeholder 3">
            <a:extLst>
              <a:ext uri="{FF2B5EF4-FFF2-40B4-BE49-F238E27FC236}">
                <a16:creationId xmlns:a16="http://schemas.microsoft.com/office/drawing/2014/main" id="{A2A6CB9E-0F9A-4DFD-9278-036E33BC7118}"/>
              </a:ext>
            </a:extLst>
          </p:cNvPr>
          <p:cNvSpPr txBox="1">
            <a:spLocks/>
          </p:cNvSpPr>
          <p:nvPr/>
        </p:nvSpPr>
        <p:spPr>
          <a:xfrm>
            <a:off x="5818179" y="5475714"/>
            <a:ext cx="442429" cy="43088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5" name="Group 59">
            <a:extLst>
              <a:ext uri="{FF2B5EF4-FFF2-40B4-BE49-F238E27FC236}">
                <a16:creationId xmlns:a16="http://schemas.microsoft.com/office/drawing/2014/main" id="{DFD40749-25E0-4AA7-BC35-082BF16AE2CB}"/>
              </a:ext>
            </a:extLst>
          </p:cNvPr>
          <p:cNvGrpSpPr/>
          <p:nvPr/>
        </p:nvGrpSpPr>
        <p:grpSpPr>
          <a:xfrm>
            <a:off x="8387054" y="5200025"/>
            <a:ext cx="3034532" cy="1250732"/>
            <a:chOff x="7154104" y="3206176"/>
            <a:chExt cx="2276195" cy="937832"/>
          </a:xfrm>
        </p:grpSpPr>
        <p:sp>
          <p:nvSpPr>
            <p:cNvPr id="26" name="TextBox 49">
              <a:extLst>
                <a:ext uri="{FF2B5EF4-FFF2-40B4-BE49-F238E27FC236}">
                  <a16:creationId xmlns:a16="http://schemas.microsoft.com/office/drawing/2014/main" id="{B4F3BA78-D63C-4E76-8A2B-90557D9654F4}"/>
                </a:ext>
              </a:extLst>
            </p:cNvPr>
            <p:cNvSpPr txBox="1"/>
            <p:nvPr/>
          </p:nvSpPr>
          <p:spPr>
            <a:xfrm>
              <a:off x="7154105" y="3453979"/>
              <a:ext cx="2276194" cy="690029"/>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管理的数据量越来越大</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数据质量难以控制</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信息安全风险增大</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用户需求更复杂</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Rectangle 50">
              <a:extLst>
                <a:ext uri="{FF2B5EF4-FFF2-40B4-BE49-F238E27FC236}">
                  <a16:creationId xmlns:a16="http://schemas.microsoft.com/office/drawing/2014/main" id="{4AC587A2-C581-4898-BED9-9B0A5295F1F0}"/>
                </a:ext>
              </a:extLst>
            </p:cNvPr>
            <p:cNvSpPr/>
            <p:nvPr/>
          </p:nvSpPr>
          <p:spPr>
            <a:xfrm>
              <a:off x="7154104" y="3206176"/>
              <a:ext cx="913830" cy="219240"/>
            </a:xfrm>
            <a:prstGeom prst="rect">
              <a:avLst/>
            </a:prstGeom>
          </p:spPr>
          <p:txBody>
            <a:bodyPr wrap="none" lIns="0" tIns="0" rIns="0" bIns="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面临的挑战</a:t>
              </a:r>
              <a:endParaRPr kumimoji="0" lang="en-US" sz="19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p:txBody>
        </p:sp>
      </p:grpSp>
      <p:grpSp>
        <p:nvGrpSpPr>
          <p:cNvPr id="28" name="Group 58">
            <a:extLst>
              <a:ext uri="{FF2B5EF4-FFF2-40B4-BE49-F238E27FC236}">
                <a16:creationId xmlns:a16="http://schemas.microsoft.com/office/drawing/2014/main" id="{BD4FBEEB-3E77-4752-91EB-18D0E65086E4}"/>
              </a:ext>
            </a:extLst>
          </p:cNvPr>
          <p:cNvGrpSpPr/>
          <p:nvPr/>
        </p:nvGrpSpPr>
        <p:grpSpPr>
          <a:xfrm>
            <a:off x="8336259" y="1665978"/>
            <a:ext cx="1922163" cy="930645"/>
            <a:chOff x="7174424" y="1352592"/>
            <a:chExt cx="1441810" cy="697822"/>
          </a:xfrm>
        </p:grpSpPr>
        <p:sp>
          <p:nvSpPr>
            <p:cNvPr id="29" name="TextBox 52">
              <a:extLst>
                <a:ext uri="{FF2B5EF4-FFF2-40B4-BE49-F238E27FC236}">
                  <a16:creationId xmlns:a16="http://schemas.microsoft.com/office/drawing/2014/main" id="{CE7754A3-CA32-403E-9EFC-855A46C44422}"/>
                </a:ext>
              </a:extLst>
            </p:cNvPr>
            <p:cNvSpPr txBox="1"/>
            <p:nvPr/>
          </p:nvSpPr>
          <p:spPr>
            <a:xfrm>
              <a:off x="7174424" y="1600395"/>
              <a:ext cx="1441810" cy="450019"/>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要满足研发与创新方面的情报需求帮助研发快速准确定位所需信息</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 name="Rectangle 53">
              <a:extLst>
                <a:ext uri="{FF2B5EF4-FFF2-40B4-BE49-F238E27FC236}">
                  <a16:creationId xmlns:a16="http://schemas.microsoft.com/office/drawing/2014/main" id="{97E86523-263D-40E4-918B-11C1E7B35BFC}"/>
                </a:ext>
              </a:extLst>
            </p:cNvPr>
            <p:cNvSpPr/>
            <p:nvPr/>
          </p:nvSpPr>
          <p:spPr>
            <a:xfrm>
              <a:off x="7174424" y="1352592"/>
              <a:ext cx="49" cy="219240"/>
            </a:xfrm>
            <a:prstGeom prst="rect">
              <a:avLst/>
            </a:prstGeom>
          </p:spPr>
          <p:txBody>
            <a:bodyPr wrap="none" lIns="0" tIns="0" rIns="0" bIns="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900" b="1" i="0" u="none" strike="noStrike" kern="1200" cap="none" spc="0" normalizeH="0" baseline="0" noProof="0" dirty="0">
                <a:ln>
                  <a:noFill/>
                </a:ln>
                <a:solidFill>
                  <a:srgbClr val="E66C7D"/>
                </a:solidFill>
                <a:effectLst/>
                <a:uLnTx/>
                <a:uFillTx/>
                <a:latin typeface="微软雅黑" panose="020B0503020204020204" pitchFamily="34" charset="-122"/>
                <a:ea typeface="微软雅黑" panose="020B0503020204020204" pitchFamily="34" charset="-122"/>
                <a:cs typeface="+mn-cs"/>
              </a:endParaRPr>
            </a:p>
          </p:txBody>
        </p:sp>
      </p:grpSp>
      <p:grpSp>
        <p:nvGrpSpPr>
          <p:cNvPr id="31" name="Group 56">
            <a:extLst>
              <a:ext uri="{FF2B5EF4-FFF2-40B4-BE49-F238E27FC236}">
                <a16:creationId xmlns:a16="http://schemas.microsoft.com/office/drawing/2014/main" id="{05192D32-5043-4951-899C-E9C9CF4FC81E}"/>
              </a:ext>
            </a:extLst>
          </p:cNvPr>
          <p:cNvGrpSpPr/>
          <p:nvPr/>
        </p:nvGrpSpPr>
        <p:grpSpPr>
          <a:xfrm>
            <a:off x="833538" y="1603061"/>
            <a:ext cx="8477350" cy="1073585"/>
            <a:chOff x="-296510" y="1316323"/>
            <a:chExt cx="6358840" cy="805002"/>
          </a:xfrm>
        </p:grpSpPr>
        <p:sp>
          <p:nvSpPr>
            <p:cNvPr id="32" name="TextBox 55">
              <a:extLst>
                <a:ext uri="{FF2B5EF4-FFF2-40B4-BE49-F238E27FC236}">
                  <a16:creationId xmlns:a16="http://schemas.microsoft.com/office/drawing/2014/main" id="{C25C1D7D-8778-4AB6-92CF-AEAF47B24B60}"/>
                </a:ext>
              </a:extLst>
            </p:cNvPr>
            <p:cNvSpPr txBox="1"/>
            <p:nvPr/>
          </p:nvSpPr>
          <p:spPr>
            <a:xfrm>
              <a:off x="-296510" y="1611304"/>
              <a:ext cx="2276196" cy="510021"/>
            </a:xfrm>
            <a:prstGeom prst="rect">
              <a:avLst/>
            </a:prstGeom>
            <a:noFill/>
          </p:spPr>
          <p:txBody>
            <a:bodyPr wrap="square" lIns="0" tIns="0" rIns="0" bIns="0" rtlCol="0">
              <a:spAutoFit/>
            </a:body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从钢铁到材料</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从制造到服务</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从中国到全球</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Rectangle 56">
              <a:extLst>
                <a:ext uri="{FF2B5EF4-FFF2-40B4-BE49-F238E27FC236}">
                  <a16:creationId xmlns:a16="http://schemas.microsoft.com/office/drawing/2014/main" id="{BBB2CEA1-5F36-4049-8D73-83C2A6757312}"/>
                </a:ext>
              </a:extLst>
            </p:cNvPr>
            <p:cNvSpPr/>
            <p:nvPr/>
          </p:nvSpPr>
          <p:spPr>
            <a:xfrm>
              <a:off x="1248621" y="1363501"/>
              <a:ext cx="731065" cy="219240"/>
            </a:xfrm>
            <a:prstGeom prst="rect">
              <a:avLst/>
            </a:prstGeom>
          </p:spPr>
          <p:txBody>
            <a:bodyPr wrap="none" lIns="0" tIns="0" rIns="0" bIns="0">
              <a:spAutoFit/>
            </a:bodyPr>
            <a:lstStyle/>
            <a:p>
              <a:pPr marL="0" marR="0" lvl="0" indent="0" algn="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60B5CC"/>
                  </a:solidFill>
                  <a:effectLst/>
                  <a:uLnTx/>
                  <a:uFillTx/>
                  <a:latin typeface="微软雅黑" panose="020B0503020204020204" pitchFamily="34" charset="-122"/>
                  <a:ea typeface="微软雅黑" panose="020B0503020204020204" pitchFamily="34" charset="-122"/>
                  <a:cs typeface="+mn-cs"/>
                </a:rPr>
                <a:t>公司战略</a:t>
              </a:r>
              <a:endParaRPr kumimoji="0" lang="en-US" sz="1900" b="1" i="0" u="none" strike="noStrike" kern="1200" cap="none" spc="0" normalizeH="0" baseline="0" noProof="0" dirty="0">
                <a:ln>
                  <a:noFill/>
                </a:ln>
                <a:solidFill>
                  <a:srgbClr val="60B5CC"/>
                </a:solidFill>
                <a:effectLst/>
                <a:uLnTx/>
                <a:uFillTx/>
                <a:latin typeface="微软雅黑" panose="020B0503020204020204" pitchFamily="34" charset="-122"/>
                <a:ea typeface="微软雅黑" panose="020B0503020204020204" pitchFamily="34" charset="-122"/>
                <a:cs typeface="+mn-cs"/>
              </a:endParaRPr>
            </a:p>
          </p:txBody>
        </p:sp>
        <p:sp>
          <p:nvSpPr>
            <p:cNvPr id="43" name="Rectangle 56">
              <a:extLst>
                <a:ext uri="{FF2B5EF4-FFF2-40B4-BE49-F238E27FC236}">
                  <a16:creationId xmlns:a16="http://schemas.microsoft.com/office/drawing/2014/main" id="{F8CEC26B-CD07-497F-9822-02634C94729C}"/>
                </a:ext>
              </a:extLst>
            </p:cNvPr>
            <p:cNvSpPr/>
            <p:nvPr/>
          </p:nvSpPr>
          <p:spPr>
            <a:xfrm>
              <a:off x="5327658" y="1316323"/>
              <a:ext cx="734672" cy="219240"/>
            </a:xfrm>
            <a:prstGeom prst="rect">
              <a:avLst/>
            </a:prstGeom>
          </p:spPr>
          <p:txBody>
            <a:bodyPr wrap="none" lIns="0" tIns="0" rIns="0" bIns="0">
              <a:spAutoFit/>
            </a:bodyPr>
            <a:lstStyle/>
            <a:p>
              <a:pPr marL="0" marR="0" lvl="0" indent="0" algn="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E66C7D"/>
                  </a:solidFill>
                  <a:effectLst/>
                  <a:uLnTx/>
                  <a:uFillTx/>
                  <a:latin typeface="微软雅黑" panose="020B0503020204020204" pitchFamily="34" charset="-122"/>
                  <a:ea typeface="微软雅黑" panose="020B0503020204020204" pitchFamily="34" charset="-122"/>
                  <a:cs typeface="+mn-cs"/>
                </a:rPr>
                <a:t>创新需求</a:t>
              </a:r>
              <a:endParaRPr kumimoji="0" lang="en-US" sz="1900" b="1" i="0" u="none" strike="noStrike" kern="1200" cap="none" spc="0" normalizeH="0" baseline="0" noProof="0" dirty="0">
                <a:ln>
                  <a:noFill/>
                </a:ln>
                <a:solidFill>
                  <a:srgbClr val="E66C7D"/>
                </a:solidFill>
                <a:effectLst/>
                <a:uLnTx/>
                <a:uFillTx/>
                <a:latin typeface="微软雅黑" panose="020B0503020204020204" pitchFamily="34" charset="-122"/>
                <a:ea typeface="微软雅黑" panose="020B0503020204020204" pitchFamily="34" charset="-122"/>
                <a:cs typeface="+mn-cs"/>
              </a:endParaRPr>
            </a:p>
          </p:txBody>
        </p:sp>
      </p:grpSp>
      <p:grpSp>
        <p:nvGrpSpPr>
          <p:cNvPr id="34" name="Group 56">
            <a:extLst>
              <a:ext uri="{FF2B5EF4-FFF2-40B4-BE49-F238E27FC236}">
                <a16:creationId xmlns:a16="http://schemas.microsoft.com/office/drawing/2014/main" id="{6091C452-8C46-4042-A0EA-2C7530EA802A}"/>
              </a:ext>
            </a:extLst>
          </p:cNvPr>
          <p:cNvGrpSpPr/>
          <p:nvPr/>
        </p:nvGrpSpPr>
        <p:grpSpPr>
          <a:xfrm>
            <a:off x="2346726" y="5175772"/>
            <a:ext cx="1590304" cy="1130939"/>
            <a:chOff x="1076879" y="1363501"/>
            <a:chExt cx="967968" cy="848008"/>
          </a:xfrm>
        </p:grpSpPr>
        <p:sp>
          <p:nvSpPr>
            <p:cNvPr id="35" name="TextBox 58">
              <a:extLst>
                <a:ext uri="{FF2B5EF4-FFF2-40B4-BE49-F238E27FC236}">
                  <a16:creationId xmlns:a16="http://schemas.microsoft.com/office/drawing/2014/main" id="{A556CEC0-2B48-44D2-BC1C-B08977A60442}"/>
                </a:ext>
              </a:extLst>
            </p:cNvPr>
            <p:cNvSpPr txBox="1"/>
            <p:nvPr/>
          </p:nvSpPr>
          <p:spPr>
            <a:xfrm>
              <a:off x="1076879" y="1611483"/>
              <a:ext cx="967968" cy="600026"/>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以信息资源系统优化为契机，以资源整合</a:t>
              </a:r>
              <a:r>
                <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知识服务为方向的情报服务平台</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 name="Rectangle 59">
              <a:extLst>
                <a:ext uri="{FF2B5EF4-FFF2-40B4-BE49-F238E27FC236}">
                  <a16:creationId xmlns:a16="http://schemas.microsoft.com/office/drawing/2014/main" id="{22B5B131-F5A8-47B0-B43D-B1E0705E1B78}"/>
                </a:ext>
              </a:extLst>
            </p:cNvPr>
            <p:cNvSpPr/>
            <p:nvPr/>
          </p:nvSpPr>
          <p:spPr>
            <a:xfrm>
              <a:off x="1386462" y="1363501"/>
              <a:ext cx="593224" cy="219240"/>
            </a:xfrm>
            <a:prstGeom prst="rect">
              <a:avLst/>
            </a:prstGeom>
          </p:spPr>
          <p:txBody>
            <a:bodyPr wrap="none" lIns="0" tIns="0" rIns="0" bIns="0">
              <a:spAutoFit/>
            </a:bodyPr>
            <a:lstStyle/>
            <a:p>
              <a:pPr marL="0" marR="0" lvl="0" indent="0" algn="r" defTabSz="1375467" rtl="0" eaLnBrk="1" fontAlgn="auto" latinLnBrk="0" hangingPunct="1">
                <a:lnSpc>
                  <a:spcPct val="100000"/>
                </a:lnSpc>
                <a:spcBef>
                  <a:spcPts val="0"/>
                </a:spcBef>
                <a:spcAft>
                  <a:spcPts val="0"/>
                </a:spcAft>
                <a:buClrTx/>
                <a:buSzTx/>
                <a:buFontTx/>
                <a:buNone/>
                <a:tabLst/>
                <a:defRPr/>
              </a:pPr>
              <a:r>
                <a:rPr kumimoji="0" lang="zh-CN" altLang="en-US" sz="1900" b="1" i="0" u="none" strike="noStrike" kern="1200" cap="none" spc="0" normalizeH="0" baseline="0" noProof="0" dirty="0">
                  <a:ln>
                    <a:noFill/>
                  </a:ln>
                  <a:solidFill>
                    <a:srgbClr val="F0AD00"/>
                  </a:solidFill>
                  <a:effectLst/>
                  <a:uLnTx/>
                  <a:uFillTx/>
                  <a:latin typeface="微软雅黑" panose="020B0503020204020204" pitchFamily="34" charset="-122"/>
                  <a:ea typeface="微软雅黑" panose="020B0503020204020204" pitchFamily="34" charset="-122"/>
                  <a:cs typeface="+mn-cs"/>
                </a:rPr>
                <a:t>解决方案</a:t>
              </a:r>
              <a:endParaRPr kumimoji="0" lang="en-US" sz="1900" b="1" i="0" u="none" strike="noStrike" kern="1200" cap="none" spc="0" normalizeH="0" baseline="0" noProof="0" dirty="0">
                <a:ln>
                  <a:noFill/>
                </a:ln>
                <a:solidFill>
                  <a:srgbClr val="F0AD00"/>
                </a:solidFill>
                <a:effectLst/>
                <a:uLnTx/>
                <a:uFillTx/>
                <a:latin typeface="微软雅黑" panose="020B0503020204020204" pitchFamily="34" charset="-122"/>
                <a:ea typeface="微软雅黑" panose="020B0503020204020204" pitchFamily="34" charset="-122"/>
                <a:cs typeface="+mn-cs"/>
              </a:endParaRPr>
            </a:p>
          </p:txBody>
        </p:sp>
      </p:grpSp>
      <p:sp>
        <p:nvSpPr>
          <p:cNvPr id="37" name="Freeform 101">
            <a:extLst>
              <a:ext uri="{FF2B5EF4-FFF2-40B4-BE49-F238E27FC236}">
                <a16:creationId xmlns:a16="http://schemas.microsoft.com/office/drawing/2014/main" id="{7BED5A4E-11F2-4A4E-8905-2664167611F6}"/>
              </a:ext>
            </a:extLst>
          </p:cNvPr>
          <p:cNvSpPr>
            <a:spLocks noEditPoints="1"/>
          </p:cNvSpPr>
          <p:nvPr/>
        </p:nvSpPr>
        <p:spPr bwMode="auto">
          <a:xfrm>
            <a:off x="4666860" y="2436063"/>
            <a:ext cx="561195" cy="519387"/>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8" name="Freeform 24">
            <a:extLst>
              <a:ext uri="{FF2B5EF4-FFF2-40B4-BE49-F238E27FC236}">
                <a16:creationId xmlns:a16="http://schemas.microsoft.com/office/drawing/2014/main" id="{2BF90487-94E6-4606-9F21-7C78AC77324F}"/>
              </a:ext>
            </a:extLst>
          </p:cNvPr>
          <p:cNvSpPr>
            <a:spLocks noEditPoints="1"/>
          </p:cNvSpPr>
          <p:nvPr/>
        </p:nvSpPr>
        <p:spPr bwMode="auto">
          <a:xfrm>
            <a:off x="6938103" y="5108222"/>
            <a:ext cx="411900" cy="447460"/>
          </a:xfrm>
          <a:custGeom>
            <a:avLst/>
            <a:gdLst/>
            <a:ahLst/>
            <a:cxnLst>
              <a:cxn ang="0">
                <a:pos x="55" y="55"/>
              </a:cxn>
              <a:cxn ang="0">
                <a:pos x="39" y="55"/>
              </a:cxn>
              <a:cxn ang="0">
                <a:pos x="30" y="64"/>
              </a:cxn>
              <a:cxn ang="0">
                <a:pos x="21" y="55"/>
              </a:cxn>
              <a:cxn ang="0">
                <a:pos x="5" y="55"/>
              </a:cxn>
              <a:cxn ang="0">
                <a:pos x="0" y="50"/>
              </a:cxn>
              <a:cxn ang="0">
                <a:pos x="11" y="20"/>
              </a:cxn>
              <a:cxn ang="0">
                <a:pos x="27" y="5"/>
              </a:cxn>
              <a:cxn ang="0">
                <a:pos x="26" y="3"/>
              </a:cxn>
              <a:cxn ang="0">
                <a:pos x="30" y="0"/>
              </a:cxn>
              <a:cxn ang="0">
                <a:pos x="33" y="3"/>
              </a:cxn>
              <a:cxn ang="0">
                <a:pos x="33" y="5"/>
              </a:cxn>
              <a:cxn ang="0">
                <a:pos x="48" y="20"/>
              </a:cxn>
              <a:cxn ang="0">
                <a:pos x="59" y="50"/>
              </a:cxn>
              <a:cxn ang="0">
                <a:pos x="55" y="55"/>
              </a:cxn>
              <a:cxn ang="0">
                <a:pos x="30" y="60"/>
              </a:cxn>
              <a:cxn ang="0">
                <a:pos x="25" y="55"/>
              </a:cxn>
              <a:cxn ang="0">
                <a:pos x="24" y="54"/>
              </a:cxn>
              <a:cxn ang="0">
                <a:pos x="23" y="55"/>
              </a:cxn>
              <a:cxn ang="0">
                <a:pos x="30" y="61"/>
              </a:cxn>
              <a:cxn ang="0">
                <a:pos x="30" y="60"/>
              </a:cxn>
              <a:cxn ang="0">
                <a:pos x="30" y="60"/>
              </a:cxn>
            </a:cxnLst>
            <a:rect l="0" t="0" r="r" b="b"/>
            <a:pathLst>
              <a:path w="59" h="64">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Freeform 138">
            <a:extLst>
              <a:ext uri="{FF2B5EF4-FFF2-40B4-BE49-F238E27FC236}">
                <a16:creationId xmlns:a16="http://schemas.microsoft.com/office/drawing/2014/main" id="{CA6F6996-30AE-47B1-B1BA-9283FC964BDD}"/>
              </a:ext>
            </a:extLst>
          </p:cNvPr>
          <p:cNvSpPr>
            <a:spLocks noEditPoints="1"/>
          </p:cNvSpPr>
          <p:nvPr/>
        </p:nvSpPr>
        <p:spPr bwMode="auto">
          <a:xfrm>
            <a:off x="7258098" y="2728187"/>
            <a:ext cx="473340" cy="367907"/>
          </a:xfrm>
          <a:custGeom>
            <a:avLst/>
            <a:gdLst/>
            <a:ahLst/>
            <a:cxnLst>
              <a:cxn ang="0">
                <a:pos x="50" y="40"/>
              </a:cxn>
              <a:cxn ang="0">
                <a:pos x="40" y="50"/>
              </a:cxn>
              <a:cxn ang="0">
                <a:pos x="10" y="50"/>
              </a:cxn>
              <a:cxn ang="0">
                <a:pos x="0" y="40"/>
              </a:cxn>
              <a:cxn ang="0">
                <a:pos x="0" y="10"/>
              </a:cxn>
              <a:cxn ang="0">
                <a:pos x="10" y="0"/>
              </a:cxn>
              <a:cxn ang="0">
                <a:pos x="40" y="0"/>
              </a:cxn>
              <a:cxn ang="0">
                <a:pos x="44" y="1"/>
              </a:cxn>
              <a:cxn ang="0">
                <a:pos x="45" y="2"/>
              </a:cxn>
              <a:cxn ang="0">
                <a:pos x="44" y="3"/>
              </a:cxn>
              <a:cxn ang="0">
                <a:pos x="42" y="4"/>
              </a:cxn>
              <a:cxn ang="0">
                <a:pos x="41" y="5"/>
              </a:cxn>
              <a:cxn ang="0">
                <a:pos x="40" y="4"/>
              </a:cxn>
              <a:cxn ang="0">
                <a:pos x="10" y="4"/>
              </a:cxn>
              <a:cxn ang="0">
                <a:pos x="4" y="10"/>
              </a:cxn>
              <a:cxn ang="0">
                <a:pos x="4" y="40"/>
              </a:cxn>
              <a:cxn ang="0">
                <a:pos x="10" y="46"/>
              </a:cxn>
              <a:cxn ang="0">
                <a:pos x="40" y="46"/>
              </a:cxn>
              <a:cxn ang="0">
                <a:pos x="45" y="40"/>
              </a:cxn>
              <a:cxn ang="0">
                <a:pos x="45" y="35"/>
              </a:cxn>
              <a:cxn ang="0">
                <a:pos x="46" y="35"/>
              </a:cxn>
              <a:cxn ang="0">
                <a:pos x="48" y="32"/>
              </a:cxn>
              <a:cxn ang="0">
                <a:pos x="49" y="32"/>
              </a:cxn>
              <a:cxn ang="0">
                <a:pos x="50" y="33"/>
              </a:cxn>
              <a:cxn ang="0">
                <a:pos x="50" y="40"/>
              </a:cxn>
              <a:cxn ang="0">
                <a:pos x="57" y="17"/>
              </a:cxn>
              <a:cxn ang="0">
                <a:pos x="33" y="41"/>
              </a:cxn>
              <a:cxn ang="0">
                <a:pos x="23" y="41"/>
              </a:cxn>
              <a:cxn ang="0">
                <a:pos x="23" y="31"/>
              </a:cxn>
              <a:cxn ang="0">
                <a:pos x="47" y="7"/>
              </a:cxn>
              <a:cxn ang="0">
                <a:pos x="57" y="17"/>
              </a:cxn>
              <a:cxn ang="0">
                <a:pos x="36" y="33"/>
              </a:cxn>
              <a:cxn ang="0">
                <a:pos x="30" y="28"/>
              </a:cxn>
              <a:cxn ang="0">
                <a:pos x="26" y="32"/>
              </a:cxn>
              <a:cxn ang="0">
                <a:pos x="26" y="34"/>
              </a:cxn>
              <a:cxn ang="0">
                <a:pos x="29" y="34"/>
              </a:cxn>
              <a:cxn ang="0">
                <a:pos x="29" y="38"/>
              </a:cxn>
              <a:cxn ang="0">
                <a:pos x="31" y="38"/>
              </a:cxn>
              <a:cxn ang="0">
                <a:pos x="36" y="33"/>
              </a:cxn>
              <a:cxn ang="0">
                <a:pos x="46" y="12"/>
              </a:cxn>
              <a:cxn ang="0">
                <a:pos x="34" y="24"/>
              </a:cxn>
              <a:cxn ang="0">
                <a:pos x="33" y="26"/>
              </a:cxn>
              <a:cxn ang="0">
                <a:pos x="35" y="26"/>
              </a:cxn>
              <a:cxn ang="0">
                <a:pos x="47" y="13"/>
              </a:cxn>
              <a:cxn ang="0">
                <a:pos x="47" y="12"/>
              </a:cxn>
              <a:cxn ang="0">
                <a:pos x="46" y="12"/>
              </a:cxn>
              <a:cxn ang="0">
                <a:pos x="59" y="15"/>
              </a:cxn>
              <a:cxn ang="0">
                <a:pos x="49" y="4"/>
              </a:cxn>
              <a:cxn ang="0">
                <a:pos x="52" y="1"/>
              </a:cxn>
              <a:cxn ang="0">
                <a:pos x="57" y="1"/>
              </a:cxn>
              <a:cxn ang="0">
                <a:pos x="62" y="7"/>
              </a:cxn>
              <a:cxn ang="0">
                <a:pos x="62" y="11"/>
              </a:cxn>
              <a:cxn ang="0">
                <a:pos x="59" y="15"/>
              </a:cxn>
            </a:cxnLst>
            <a:rect l="0" t="0" r="r" b="b"/>
            <a:pathLst>
              <a:path w="64" h="5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1" y="0"/>
                  <a:pt x="43" y="0"/>
                  <a:pt x="44" y="1"/>
                </a:cubicBezTo>
                <a:cubicBezTo>
                  <a:pt x="44" y="1"/>
                  <a:pt x="44" y="1"/>
                  <a:pt x="45" y="2"/>
                </a:cubicBezTo>
                <a:cubicBezTo>
                  <a:pt x="45" y="2"/>
                  <a:pt x="45" y="2"/>
                  <a:pt x="44" y="3"/>
                </a:cubicBezTo>
                <a:cubicBezTo>
                  <a:pt x="42" y="4"/>
                  <a:pt x="42" y="4"/>
                  <a:pt x="42" y="4"/>
                </a:cubicBezTo>
                <a:cubicBezTo>
                  <a:pt x="42" y="5"/>
                  <a:pt x="42" y="5"/>
                  <a:pt x="41" y="5"/>
                </a:cubicBezTo>
                <a:cubicBezTo>
                  <a:pt x="41" y="5"/>
                  <a:pt x="40" y="4"/>
                  <a:pt x="40" y="4"/>
                </a:cubicBezTo>
                <a:cubicBezTo>
                  <a:pt x="10" y="4"/>
                  <a:pt x="10" y="4"/>
                  <a:pt x="10" y="4"/>
                </a:cubicBez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35"/>
                  <a:pt x="45" y="35"/>
                  <a:pt x="45" y="35"/>
                </a:cubicBezTo>
                <a:cubicBezTo>
                  <a:pt x="45" y="35"/>
                  <a:pt x="46" y="35"/>
                  <a:pt x="46" y="35"/>
                </a:cubicBezTo>
                <a:cubicBezTo>
                  <a:pt x="48" y="32"/>
                  <a:pt x="48" y="32"/>
                  <a:pt x="48" y="32"/>
                </a:cubicBezTo>
                <a:cubicBezTo>
                  <a:pt x="48" y="32"/>
                  <a:pt x="49" y="32"/>
                  <a:pt x="49" y="32"/>
                </a:cubicBezTo>
                <a:cubicBezTo>
                  <a:pt x="50" y="32"/>
                  <a:pt x="50" y="33"/>
                  <a:pt x="50" y="33"/>
                </a:cubicBezTo>
                <a:lnTo>
                  <a:pt x="50" y="40"/>
                </a:lnTo>
                <a:close/>
                <a:moveTo>
                  <a:pt x="57" y="17"/>
                </a:moveTo>
                <a:cubicBezTo>
                  <a:pt x="33" y="41"/>
                  <a:pt x="33" y="41"/>
                  <a:pt x="33" y="41"/>
                </a:cubicBezTo>
                <a:cubicBezTo>
                  <a:pt x="23" y="41"/>
                  <a:pt x="23" y="41"/>
                  <a:pt x="23" y="41"/>
                </a:cubicBezTo>
                <a:cubicBezTo>
                  <a:pt x="23" y="31"/>
                  <a:pt x="23" y="31"/>
                  <a:pt x="23" y="31"/>
                </a:cubicBezTo>
                <a:cubicBezTo>
                  <a:pt x="47" y="7"/>
                  <a:pt x="47" y="7"/>
                  <a:pt x="47" y="7"/>
                </a:cubicBezTo>
                <a:lnTo>
                  <a:pt x="57" y="17"/>
                </a:lnTo>
                <a:close/>
                <a:moveTo>
                  <a:pt x="36" y="33"/>
                </a:moveTo>
                <a:cubicBezTo>
                  <a:pt x="30" y="28"/>
                  <a:pt x="30" y="28"/>
                  <a:pt x="30" y="28"/>
                </a:cubicBezTo>
                <a:cubicBezTo>
                  <a:pt x="26" y="32"/>
                  <a:pt x="26" y="32"/>
                  <a:pt x="26" y="32"/>
                </a:cubicBezTo>
                <a:cubicBezTo>
                  <a:pt x="26" y="34"/>
                  <a:pt x="26" y="34"/>
                  <a:pt x="26" y="34"/>
                </a:cubicBezTo>
                <a:cubicBezTo>
                  <a:pt x="29" y="34"/>
                  <a:pt x="29" y="34"/>
                  <a:pt x="29" y="34"/>
                </a:cubicBezTo>
                <a:cubicBezTo>
                  <a:pt x="29" y="38"/>
                  <a:pt x="29" y="38"/>
                  <a:pt x="29" y="38"/>
                </a:cubicBezTo>
                <a:cubicBezTo>
                  <a:pt x="31" y="38"/>
                  <a:pt x="31" y="38"/>
                  <a:pt x="31" y="38"/>
                </a:cubicBezTo>
                <a:lnTo>
                  <a:pt x="36" y="33"/>
                </a:lnTo>
                <a:close/>
                <a:moveTo>
                  <a:pt x="46" y="12"/>
                </a:moveTo>
                <a:cubicBezTo>
                  <a:pt x="34" y="24"/>
                  <a:pt x="34" y="24"/>
                  <a:pt x="34" y="24"/>
                </a:cubicBezTo>
                <a:cubicBezTo>
                  <a:pt x="33" y="25"/>
                  <a:pt x="33" y="25"/>
                  <a:pt x="33" y="26"/>
                </a:cubicBezTo>
                <a:cubicBezTo>
                  <a:pt x="34" y="26"/>
                  <a:pt x="34" y="26"/>
                  <a:pt x="35" y="26"/>
                </a:cubicBezTo>
                <a:cubicBezTo>
                  <a:pt x="47" y="13"/>
                  <a:pt x="47" y="13"/>
                  <a:pt x="47" y="13"/>
                </a:cubicBezTo>
                <a:cubicBezTo>
                  <a:pt x="47" y="13"/>
                  <a:pt x="47" y="12"/>
                  <a:pt x="47" y="12"/>
                </a:cubicBezTo>
                <a:cubicBezTo>
                  <a:pt x="47" y="12"/>
                  <a:pt x="46" y="12"/>
                  <a:pt x="46" y="12"/>
                </a:cubicBezTo>
                <a:close/>
                <a:moveTo>
                  <a:pt x="59" y="15"/>
                </a:moveTo>
                <a:cubicBezTo>
                  <a:pt x="49" y="4"/>
                  <a:pt x="49" y="4"/>
                  <a:pt x="49" y="4"/>
                </a:cubicBezTo>
                <a:cubicBezTo>
                  <a:pt x="52" y="1"/>
                  <a:pt x="52" y="1"/>
                  <a:pt x="52" y="1"/>
                </a:cubicBezTo>
                <a:cubicBezTo>
                  <a:pt x="53" y="0"/>
                  <a:pt x="56" y="0"/>
                  <a:pt x="57" y="1"/>
                </a:cubicBezTo>
                <a:cubicBezTo>
                  <a:pt x="62" y="7"/>
                  <a:pt x="62" y="7"/>
                  <a:pt x="62" y="7"/>
                </a:cubicBezTo>
                <a:cubicBezTo>
                  <a:pt x="64" y="8"/>
                  <a:pt x="64" y="10"/>
                  <a:pt x="62" y="11"/>
                </a:cubicBezTo>
                <a:lnTo>
                  <a:pt x="59" y="15"/>
                </a:ln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Freeform 248">
            <a:extLst>
              <a:ext uri="{FF2B5EF4-FFF2-40B4-BE49-F238E27FC236}">
                <a16:creationId xmlns:a16="http://schemas.microsoft.com/office/drawing/2014/main" id="{9630BA9A-6A65-42DC-8059-E04E2F56AC6C}"/>
              </a:ext>
            </a:extLst>
          </p:cNvPr>
          <p:cNvSpPr>
            <a:spLocks noEditPoints="1"/>
          </p:cNvSpPr>
          <p:nvPr/>
        </p:nvSpPr>
        <p:spPr bwMode="auto">
          <a:xfrm>
            <a:off x="4492905" y="4747768"/>
            <a:ext cx="437612" cy="356952"/>
          </a:xfrm>
          <a:custGeom>
            <a:avLst/>
            <a:gdLst/>
            <a:ahLst/>
            <a:cxnLst>
              <a:cxn ang="0">
                <a:pos x="24" y="49"/>
              </a:cxn>
              <a:cxn ang="0">
                <a:pos x="11" y="49"/>
              </a:cxn>
              <a:cxn ang="0">
                <a:pos x="0" y="38"/>
              </a:cxn>
              <a:cxn ang="0">
                <a:pos x="0" y="11"/>
              </a:cxn>
              <a:cxn ang="0">
                <a:pos x="11" y="0"/>
              </a:cxn>
              <a:cxn ang="0">
                <a:pos x="24" y="0"/>
              </a:cxn>
              <a:cxn ang="0">
                <a:pos x="25" y="2"/>
              </a:cxn>
              <a:cxn ang="0">
                <a:pos x="24" y="5"/>
              </a:cxn>
              <a:cxn ang="0">
                <a:pos x="11" y="5"/>
              </a:cxn>
              <a:cxn ang="0">
                <a:pos x="5" y="11"/>
              </a:cxn>
              <a:cxn ang="0">
                <a:pos x="5" y="38"/>
              </a:cxn>
              <a:cxn ang="0">
                <a:pos x="11" y="44"/>
              </a:cxn>
              <a:cxn ang="0">
                <a:pos x="22" y="44"/>
              </a:cxn>
              <a:cxn ang="0">
                <a:pos x="25" y="45"/>
              </a:cxn>
              <a:cxn ang="0">
                <a:pos x="24" y="49"/>
              </a:cxn>
              <a:cxn ang="0">
                <a:pos x="59" y="26"/>
              </a:cxn>
              <a:cxn ang="0">
                <a:pos x="39" y="47"/>
              </a:cxn>
              <a:cxn ang="0">
                <a:pos x="37" y="48"/>
              </a:cxn>
              <a:cxn ang="0">
                <a:pos x="34" y="45"/>
              </a:cxn>
              <a:cxn ang="0">
                <a:pos x="34" y="34"/>
              </a:cxn>
              <a:cxn ang="0">
                <a:pos x="17" y="34"/>
              </a:cxn>
              <a:cxn ang="0">
                <a:pos x="15" y="32"/>
              </a:cxn>
              <a:cxn ang="0">
                <a:pos x="15" y="17"/>
              </a:cxn>
              <a:cxn ang="0">
                <a:pos x="17" y="15"/>
              </a:cxn>
              <a:cxn ang="0">
                <a:pos x="34" y="15"/>
              </a:cxn>
              <a:cxn ang="0">
                <a:pos x="34" y="4"/>
              </a:cxn>
              <a:cxn ang="0">
                <a:pos x="37" y="2"/>
              </a:cxn>
              <a:cxn ang="0">
                <a:pos x="39" y="2"/>
              </a:cxn>
              <a:cxn ang="0">
                <a:pos x="59" y="23"/>
              </a:cxn>
              <a:cxn ang="0">
                <a:pos x="60" y="25"/>
              </a:cxn>
              <a:cxn ang="0">
                <a:pos x="59" y="26"/>
              </a:cxn>
            </a:cxnLst>
            <a:rect l="0" t="0" r="r" b="b"/>
            <a:pathLst>
              <a:path w="60" h="49">
                <a:moveTo>
                  <a:pt x="24" y="49"/>
                </a:moveTo>
                <a:cubicBezTo>
                  <a:pt x="11" y="49"/>
                  <a:pt x="11" y="49"/>
                  <a:pt x="11" y="49"/>
                </a:cubicBezTo>
                <a:cubicBezTo>
                  <a:pt x="5" y="49"/>
                  <a:pt x="0" y="44"/>
                  <a:pt x="0" y="38"/>
                </a:cubicBezTo>
                <a:cubicBezTo>
                  <a:pt x="0" y="11"/>
                  <a:pt x="0" y="11"/>
                  <a:pt x="0" y="11"/>
                </a:cubicBezTo>
                <a:cubicBezTo>
                  <a:pt x="0" y="5"/>
                  <a:pt x="5" y="0"/>
                  <a:pt x="11" y="0"/>
                </a:cubicBezTo>
                <a:cubicBezTo>
                  <a:pt x="24" y="0"/>
                  <a:pt x="24" y="0"/>
                  <a:pt x="24" y="0"/>
                </a:cubicBezTo>
                <a:cubicBezTo>
                  <a:pt x="24" y="0"/>
                  <a:pt x="25" y="1"/>
                  <a:pt x="25" y="2"/>
                </a:cubicBezTo>
                <a:cubicBezTo>
                  <a:pt x="25" y="3"/>
                  <a:pt x="25" y="5"/>
                  <a:pt x="24" y="5"/>
                </a:cubicBezTo>
                <a:cubicBezTo>
                  <a:pt x="11" y="5"/>
                  <a:pt x="11" y="5"/>
                  <a:pt x="11" y="5"/>
                </a:cubicBezTo>
                <a:cubicBezTo>
                  <a:pt x="8" y="5"/>
                  <a:pt x="5" y="8"/>
                  <a:pt x="5" y="11"/>
                </a:cubicBezTo>
                <a:cubicBezTo>
                  <a:pt x="5" y="38"/>
                  <a:pt x="5" y="38"/>
                  <a:pt x="5" y="38"/>
                </a:cubicBezTo>
                <a:cubicBezTo>
                  <a:pt x="5" y="41"/>
                  <a:pt x="8" y="44"/>
                  <a:pt x="11" y="44"/>
                </a:cubicBezTo>
                <a:cubicBezTo>
                  <a:pt x="22" y="44"/>
                  <a:pt x="22" y="44"/>
                  <a:pt x="22" y="44"/>
                </a:cubicBezTo>
                <a:cubicBezTo>
                  <a:pt x="23" y="44"/>
                  <a:pt x="25" y="44"/>
                  <a:pt x="25" y="45"/>
                </a:cubicBezTo>
                <a:cubicBezTo>
                  <a:pt x="25" y="46"/>
                  <a:pt x="25" y="49"/>
                  <a:pt x="24" y="49"/>
                </a:cubicBezTo>
                <a:close/>
                <a:moveTo>
                  <a:pt x="59" y="26"/>
                </a:moveTo>
                <a:cubicBezTo>
                  <a:pt x="39" y="47"/>
                  <a:pt x="39" y="47"/>
                  <a:pt x="39" y="47"/>
                </a:cubicBezTo>
                <a:cubicBezTo>
                  <a:pt x="38" y="48"/>
                  <a:pt x="38" y="48"/>
                  <a:pt x="37" y="48"/>
                </a:cubicBezTo>
                <a:cubicBezTo>
                  <a:pt x="36" y="48"/>
                  <a:pt x="34" y="47"/>
                  <a:pt x="34" y="45"/>
                </a:cubicBezTo>
                <a:cubicBezTo>
                  <a:pt x="34" y="34"/>
                  <a:pt x="34" y="34"/>
                  <a:pt x="34" y="34"/>
                </a:cubicBezTo>
                <a:cubicBezTo>
                  <a:pt x="17" y="34"/>
                  <a:pt x="17" y="34"/>
                  <a:pt x="17" y="34"/>
                </a:cubicBezTo>
                <a:cubicBezTo>
                  <a:pt x="16" y="34"/>
                  <a:pt x="15" y="33"/>
                  <a:pt x="15" y="32"/>
                </a:cubicBezTo>
                <a:cubicBezTo>
                  <a:pt x="15" y="17"/>
                  <a:pt x="15" y="17"/>
                  <a:pt x="15" y="17"/>
                </a:cubicBezTo>
                <a:cubicBezTo>
                  <a:pt x="15" y="16"/>
                  <a:pt x="16" y="15"/>
                  <a:pt x="17" y="15"/>
                </a:cubicBezTo>
                <a:cubicBezTo>
                  <a:pt x="34" y="15"/>
                  <a:pt x="34" y="15"/>
                  <a:pt x="34" y="15"/>
                </a:cubicBezTo>
                <a:cubicBezTo>
                  <a:pt x="34" y="4"/>
                  <a:pt x="34" y="4"/>
                  <a:pt x="34" y="4"/>
                </a:cubicBezTo>
                <a:cubicBezTo>
                  <a:pt x="34" y="3"/>
                  <a:pt x="36" y="2"/>
                  <a:pt x="37" y="2"/>
                </a:cubicBezTo>
                <a:cubicBezTo>
                  <a:pt x="38" y="2"/>
                  <a:pt x="38" y="2"/>
                  <a:pt x="39" y="2"/>
                </a:cubicBezTo>
                <a:cubicBezTo>
                  <a:pt x="59" y="23"/>
                  <a:pt x="59" y="23"/>
                  <a:pt x="59" y="23"/>
                </a:cubicBezTo>
                <a:cubicBezTo>
                  <a:pt x="60" y="23"/>
                  <a:pt x="60" y="24"/>
                  <a:pt x="60" y="25"/>
                </a:cubicBezTo>
                <a:cubicBezTo>
                  <a:pt x="60" y="25"/>
                  <a:pt x="60" y="26"/>
                  <a:pt x="59" y="26"/>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1" name="Freeform 9">
            <a:extLst>
              <a:ext uri="{FF2B5EF4-FFF2-40B4-BE49-F238E27FC236}">
                <a16:creationId xmlns:a16="http://schemas.microsoft.com/office/drawing/2014/main" id="{D39BA8B0-CA23-45CF-8E17-FB0F117782EF}"/>
              </a:ext>
            </a:extLst>
          </p:cNvPr>
          <p:cNvSpPr>
            <a:spLocks/>
          </p:cNvSpPr>
          <p:nvPr/>
        </p:nvSpPr>
        <p:spPr bwMode="auto">
          <a:xfrm>
            <a:off x="3606330" y="3140225"/>
            <a:ext cx="1568247" cy="961189"/>
          </a:xfrm>
          <a:custGeom>
            <a:avLst/>
            <a:gdLst/>
            <a:ahLst/>
            <a:cxnLst>
              <a:cxn ang="0">
                <a:pos x="250" y="192"/>
              </a:cxn>
              <a:cxn ang="0">
                <a:pos x="62" y="192"/>
              </a:cxn>
              <a:cxn ang="0">
                <a:pos x="61" y="160"/>
              </a:cxn>
              <a:cxn ang="0">
                <a:pos x="61" y="158"/>
              </a:cxn>
              <a:cxn ang="0">
                <a:pos x="0" y="158"/>
              </a:cxn>
              <a:cxn ang="0">
                <a:pos x="157" y="0"/>
              </a:cxn>
              <a:cxn ang="0">
                <a:pos x="313" y="158"/>
              </a:cxn>
              <a:cxn ang="0">
                <a:pos x="248" y="158"/>
              </a:cxn>
              <a:cxn ang="0">
                <a:pos x="248" y="160"/>
              </a:cxn>
              <a:cxn ang="0">
                <a:pos x="250" y="192"/>
              </a:cxn>
            </a:cxnLst>
            <a:rect l="0" t="0" r="r" b="b"/>
            <a:pathLst>
              <a:path w="313" h="192">
                <a:moveTo>
                  <a:pt x="250" y="192"/>
                </a:moveTo>
                <a:cubicBezTo>
                  <a:pt x="62" y="192"/>
                  <a:pt x="62" y="192"/>
                  <a:pt x="62" y="192"/>
                </a:cubicBezTo>
                <a:cubicBezTo>
                  <a:pt x="61" y="182"/>
                  <a:pt x="61" y="171"/>
                  <a:pt x="61" y="160"/>
                </a:cubicBezTo>
                <a:cubicBezTo>
                  <a:pt x="61" y="159"/>
                  <a:pt x="61" y="158"/>
                  <a:pt x="61" y="158"/>
                </a:cubicBezTo>
                <a:cubicBezTo>
                  <a:pt x="0" y="158"/>
                  <a:pt x="0" y="158"/>
                  <a:pt x="0" y="158"/>
                </a:cubicBezTo>
                <a:cubicBezTo>
                  <a:pt x="157" y="0"/>
                  <a:pt x="157" y="0"/>
                  <a:pt x="157" y="0"/>
                </a:cubicBezTo>
                <a:cubicBezTo>
                  <a:pt x="313" y="158"/>
                  <a:pt x="313" y="158"/>
                  <a:pt x="313" y="158"/>
                </a:cubicBezTo>
                <a:cubicBezTo>
                  <a:pt x="248" y="158"/>
                  <a:pt x="248" y="158"/>
                  <a:pt x="248" y="158"/>
                </a:cubicBezTo>
                <a:cubicBezTo>
                  <a:pt x="248" y="158"/>
                  <a:pt x="248" y="159"/>
                  <a:pt x="248" y="160"/>
                </a:cubicBezTo>
                <a:cubicBezTo>
                  <a:pt x="248" y="171"/>
                  <a:pt x="249" y="182"/>
                  <a:pt x="250" y="192"/>
                </a:cubicBezTo>
                <a:close/>
              </a:path>
            </a:pathLst>
          </a:custGeom>
          <a:solidFill>
            <a:srgbClr val="F0AD00"/>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2" name="Text Placeholder 3">
            <a:extLst>
              <a:ext uri="{FF2B5EF4-FFF2-40B4-BE49-F238E27FC236}">
                <a16:creationId xmlns:a16="http://schemas.microsoft.com/office/drawing/2014/main" id="{6A561398-8667-4716-A0E6-AC5DA3262BFC}"/>
              </a:ext>
            </a:extLst>
          </p:cNvPr>
          <p:cNvSpPr txBox="1">
            <a:spLocks/>
          </p:cNvSpPr>
          <p:nvPr/>
        </p:nvSpPr>
        <p:spPr>
          <a:xfrm>
            <a:off x="4190520" y="3539262"/>
            <a:ext cx="442429" cy="43088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a:t>
            </a: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4</a:t>
            </a:r>
            <a:endPar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4" name="矩形 43">
            <a:extLst>
              <a:ext uri="{FF2B5EF4-FFF2-40B4-BE49-F238E27FC236}">
                <a16:creationId xmlns:a16="http://schemas.microsoft.com/office/drawing/2014/main" id="{A70FD263-CEF0-4F75-B19A-AB0C33E46019}"/>
              </a:ext>
            </a:extLst>
          </p:cNvPr>
          <p:cNvSpPr/>
          <p:nvPr/>
        </p:nvSpPr>
        <p:spPr>
          <a:xfrm>
            <a:off x="572848" y="1047699"/>
            <a:ext cx="206860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背景介绍</a:t>
            </a:r>
          </a:p>
        </p:txBody>
      </p:sp>
    </p:spTree>
    <p:extLst>
      <p:ext uri="{BB962C8B-B14F-4D97-AF65-F5344CB8AC3E}">
        <p14:creationId xmlns:p14="http://schemas.microsoft.com/office/powerpoint/2010/main" val="3201309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4DBE97-6B79-48C7-A368-52A82BDC79DD}"/>
              </a:ext>
            </a:extLst>
          </p:cNvPr>
          <p:cNvSpPr/>
          <p:nvPr/>
        </p:nvSpPr>
        <p:spPr>
          <a:xfrm>
            <a:off x="444458" y="258190"/>
            <a:ext cx="686318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情报平台支撑公司战略</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某钢铁集团</a:t>
            </a:r>
          </a:p>
        </p:txBody>
      </p:sp>
      <p:sp>
        <p:nvSpPr>
          <p:cNvPr id="35" name="流程图: 磁盘 34">
            <a:extLst>
              <a:ext uri="{FF2B5EF4-FFF2-40B4-BE49-F238E27FC236}">
                <a16:creationId xmlns:a16="http://schemas.microsoft.com/office/drawing/2014/main" id="{CEDD8700-872F-4C18-B0D9-2CAF18BF0DAF}"/>
              </a:ext>
            </a:extLst>
          </p:cNvPr>
          <p:cNvSpPr/>
          <p:nvPr/>
        </p:nvSpPr>
        <p:spPr>
          <a:xfrm>
            <a:off x="1906999" y="4806036"/>
            <a:ext cx="2804142" cy="1319131"/>
          </a:xfrm>
          <a:prstGeom prst="flowChartMagneticDisk">
            <a:avLst/>
          </a:prstGeom>
          <a:solidFill>
            <a:srgbClr val="1D395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数据资源整合</a:t>
            </a:r>
          </a:p>
        </p:txBody>
      </p:sp>
      <p:sp>
        <p:nvSpPr>
          <p:cNvPr id="37" name="流程图: 磁盘 36">
            <a:extLst>
              <a:ext uri="{FF2B5EF4-FFF2-40B4-BE49-F238E27FC236}">
                <a16:creationId xmlns:a16="http://schemas.microsoft.com/office/drawing/2014/main" id="{5CBA8C21-F210-43EB-8C32-3F8B0E75FD5D}"/>
              </a:ext>
            </a:extLst>
          </p:cNvPr>
          <p:cNvSpPr/>
          <p:nvPr/>
        </p:nvSpPr>
        <p:spPr>
          <a:xfrm>
            <a:off x="8021007" y="4708527"/>
            <a:ext cx="2804142" cy="1198938"/>
          </a:xfrm>
          <a:prstGeom prst="flowChartMagneticDisk">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知识获取</a:t>
            </a:r>
          </a:p>
        </p:txBody>
      </p:sp>
      <p:sp>
        <p:nvSpPr>
          <p:cNvPr id="38" name="六边形 37">
            <a:extLst>
              <a:ext uri="{FF2B5EF4-FFF2-40B4-BE49-F238E27FC236}">
                <a16:creationId xmlns:a16="http://schemas.microsoft.com/office/drawing/2014/main" id="{06D8E130-E3E7-4EC6-9204-0859B165D814}"/>
              </a:ext>
            </a:extLst>
          </p:cNvPr>
          <p:cNvSpPr/>
          <p:nvPr/>
        </p:nvSpPr>
        <p:spPr>
          <a:xfrm>
            <a:off x="7283783" y="1874913"/>
            <a:ext cx="1994815" cy="1608040"/>
          </a:xfrm>
          <a:prstGeom prst="hexagon">
            <a:avLst/>
          </a:prstGeom>
          <a:solidFill>
            <a:srgbClr val="99CD42"/>
          </a:solidFill>
          <a:ln w="12700" cap="flat" cmpd="sng" algn="ctr">
            <a:noFill/>
            <a:prstDash val="solid"/>
            <a:miter lim="800000"/>
          </a:ln>
          <a:effectLst/>
        </p:spPr>
        <p:txBody>
          <a:bodyPr lIns="96435" tIns="48217" rIns="96435" bIns="482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六边形 42">
            <a:extLst>
              <a:ext uri="{FF2B5EF4-FFF2-40B4-BE49-F238E27FC236}">
                <a16:creationId xmlns:a16="http://schemas.microsoft.com/office/drawing/2014/main" id="{F84AFF80-116B-4142-80A0-C19EAECADD80}"/>
              </a:ext>
            </a:extLst>
          </p:cNvPr>
          <p:cNvSpPr/>
          <p:nvPr/>
        </p:nvSpPr>
        <p:spPr>
          <a:xfrm>
            <a:off x="9520851" y="1856372"/>
            <a:ext cx="1994815" cy="1608040"/>
          </a:xfrm>
          <a:prstGeom prst="hexagon">
            <a:avLst/>
          </a:prstGeom>
          <a:solidFill>
            <a:srgbClr val="99CD42"/>
          </a:solidFill>
          <a:ln w="12700" cap="flat" cmpd="sng" algn="ctr">
            <a:noFill/>
            <a:prstDash val="solid"/>
            <a:miter lim="800000"/>
          </a:ln>
          <a:effectLst/>
        </p:spPr>
        <p:txBody>
          <a:bodyPr lIns="96435" tIns="48217" rIns="96435" bIns="48217"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文本框 43">
            <a:extLst>
              <a:ext uri="{FF2B5EF4-FFF2-40B4-BE49-F238E27FC236}">
                <a16:creationId xmlns:a16="http://schemas.microsoft.com/office/drawing/2014/main" id="{E7E0A691-F66D-4CDD-84F6-3A44D0B3D60B}"/>
              </a:ext>
            </a:extLst>
          </p:cNvPr>
          <p:cNvSpPr txBox="1"/>
          <p:nvPr/>
        </p:nvSpPr>
        <p:spPr>
          <a:xfrm>
            <a:off x="7640959" y="2520520"/>
            <a:ext cx="1345240"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专题库</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新闻库</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采集库</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期刊库</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文本框 44">
            <a:extLst>
              <a:ext uri="{FF2B5EF4-FFF2-40B4-BE49-F238E27FC236}">
                <a16:creationId xmlns:a16="http://schemas.microsoft.com/office/drawing/2014/main" id="{C03648DB-A37F-49B3-833D-4364F0E1BA8F}"/>
              </a:ext>
            </a:extLst>
          </p:cNvPr>
          <p:cNvSpPr txBox="1"/>
          <p:nvPr/>
        </p:nvSpPr>
        <p:spPr>
          <a:xfrm>
            <a:off x="9688177" y="2520520"/>
            <a:ext cx="170431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检索策略</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专题库</a:t>
            </a:r>
            <a:endPar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采集信息</a:t>
            </a: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电子期刊</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箭头: 下 45">
            <a:extLst>
              <a:ext uri="{FF2B5EF4-FFF2-40B4-BE49-F238E27FC236}">
                <a16:creationId xmlns:a16="http://schemas.microsoft.com/office/drawing/2014/main" id="{A0544A88-42FB-4F56-929F-E8C337F59F57}"/>
              </a:ext>
            </a:extLst>
          </p:cNvPr>
          <p:cNvSpPr/>
          <p:nvPr/>
        </p:nvSpPr>
        <p:spPr>
          <a:xfrm>
            <a:off x="2082343" y="4187084"/>
            <a:ext cx="474566" cy="708300"/>
          </a:xfrm>
          <a:prstGeom prst="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E622B79F-98A4-4C9B-89AA-7C2A78DCAA36}"/>
              </a:ext>
            </a:extLst>
          </p:cNvPr>
          <p:cNvSpPr txBox="1"/>
          <p:nvPr/>
        </p:nvSpPr>
        <p:spPr>
          <a:xfrm>
            <a:off x="7693997" y="2043445"/>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检索浏览</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48" name="文本框 47">
            <a:extLst>
              <a:ext uri="{FF2B5EF4-FFF2-40B4-BE49-F238E27FC236}">
                <a16:creationId xmlns:a16="http://schemas.microsoft.com/office/drawing/2014/main" id="{DF172B54-B8A2-4279-972B-8EBA5F49C891}"/>
              </a:ext>
            </a:extLst>
          </p:cNvPr>
          <p:cNvSpPr txBox="1"/>
          <p:nvPr/>
        </p:nvSpPr>
        <p:spPr>
          <a:xfrm>
            <a:off x="10127522" y="1998684"/>
            <a:ext cx="69762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推送</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51" name="箭头: 下 50">
            <a:extLst>
              <a:ext uri="{FF2B5EF4-FFF2-40B4-BE49-F238E27FC236}">
                <a16:creationId xmlns:a16="http://schemas.microsoft.com/office/drawing/2014/main" id="{BE3F00DD-829E-4F75-BC44-83F3E335E945}"/>
              </a:ext>
            </a:extLst>
          </p:cNvPr>
          <p:cNvSpPr/>
          <p:nvPr/>
        </p:nvSpPr>
        <p:spPr>
          <a:xfrm>
            <a:off x="4146073" y="4225719"/>
            <a:ext cx="474566" cy="708300"/>
          </a:xfrm>
          <a:prstGeom prst="down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7" name="Freeform 21">
            <a:extLst>
              <a:ext uri="{FF2B5EF4-FFF2-40B4-BE49-F238E27FC236}">
                <a16:creationId xmlns:a16="http://schemas.microsoft.com/office/drawing/2014/main" id="{6BAECE24-09D4-4EAB-8518-BB7BBC34108B}"/>
              </a:ext>
            </a:extLst>
          </p:cNvPr>
          <p:cNvSpPr>
            <a:spLocks/>
          </p:cNvSpPr>
          <p:nvPr/>
        </p:nvSpPr>
        <p:spPr bwMode="gray">
          <a:xfrm rot="3909221" flipH="1">
            <a:off x="7527471" y="3582074"/>
            <a:ext cx="1368152"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92D050"/>
          </a:solidFill>
          <a:ln>
            <a:noFill/>
            <a:headEnd/>
            <a:tailEnd/>
          </a:ln>
        </p:spPr>
        <p:style>
          <a:lnRef idx="1">
            <a:schemeClr val="accent5"/>
          </a:lnRef>
          <a:fillRef idx="2">
            <a:schemeClr val="accent5"/>
          </a:fillRef>
          <a:effectRef idx="1">
            <a:schemeClr val="accent5"/>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Freeform 6">
            <a:extLst>
              <a:ext uri="{FF2B5EF4-FFF2-40B4-BE49-F238E27FC236}">
                <a16:creationId xmlns:a16="http://schemas.microsoft.com/office/drawing/2014/main" id="{6EC363DD-E9AD-4E8D-AF34-6FAD2911007F}"/>
              </a:ext>
            </a:extLst>
          </p:cNvPr>
          <p:cNvSpPr>
            <a:spLocks/>
          </p:cNvSpPr>
          <p:nvPr/>
        </p:nvSpPr>
        <p:spPr bwMode="gray">
          <a:xfrm rot="17700000">
            <a:off x="9921935" y="3543646"/>
            <a:ext cx="1368000" cy="124200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92D050"/>
          </a:solidFill>
          <a:ln>
            <a:noFill/>
            <a:headEnd/>
            <a:tailEnd/>
          </a:ln>
        </p:spPr>
        <p:style>
          <a:lnRef idx="1">
            <a:schemeClr val="accent2"/>
          </a:lnRef>
          <a:fillRef idx="2">
            <a:schemeClr val="accent2"/>
          </a:fillRef>
          <a:effectRef idx="1">
            <a:schemeClr val="accent2"/>
          </a:effectRef>
          <a:fontRef idx="minor">
            <a:schemeClr val="dk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0D8FFDE6-BAF3-4AAC-BCCA-210F9605DDFF}"/>
              </a:ext>
            </a:extLst>
          </p:cNvPr>
          <p:cNvSpPr txBox="1"/>
          <p:nvPr/>
        </p:nvSpPr>
        <p:spPr>
          <a:xfrm>
            <a:off x="6686580" y="4039246"/>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主动获取</a:t>
            </a:r>
            <a:endParaRPr kumimoji="0" lang="zh-CN" altLang="en-US" sz="3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60" name="文本框 59">
            <a:extLst>
              <a:ext uri="{FF2B5EF4-FFF2-40B4-BE49-F238E27FC236}">
                <a16:creationId xmlns:a16="http://schemas.microsoft.com/office/drawing/2014/main" id="{AAE33353-49E4-4036-9E76-35B16E5D6CBC}"/>
              </a:ext>
            </a:extLst>
          </p:cNvPr>
          <p:cNvSpPr txBox="1"/>
          <p:nvPr/>
        </p:nvSpPr>
        <p:spPr>
          <a:xfrm>
            <a:off x="10872895" y="4039246"/>
            <a:ext cx="12105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被动获取</a:t>
            </a:r>
            <a:endParaRPr kumimoji="0" lang="zh-CN" altLang="en-US" sz="36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62" name="直接连接符 61">
            <a:extLst>
              <a:ext uri="{FF2B5EF4-FFF2-40B4-BE49-F238E27FC236}">
                <a16:creationId xmlns:a16="http://schemas.microsoft.com/office/drawing/2014/main" id="{88A70AAA-5A97-4725-9991-F7EFE62134F6}"/>
              </a:ext>
            </a:extLst>
          </p:cNvPr>
          <p:cNvCxnSpPr>
            <a:cxnSpLocks/>
          </p:cNvCxnSpPr>
          <p:nvPr/>
        </p:nvCxnSpPr>
        <p:spPr>
          <a:xfrm>
            <a:off x="6539414" y="1122953"/>
            <a:ext cx="0" cy="5599185"/>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sp>
        <p:nvSpPr>
          <p:cNvPr id="42" name="Flowchart: Magnetic Disk 54">
            <a:extLst>
              <a:ext uri="{FF2B5EF4-FFF2-40B4-BE49-F238E27FC236}">
                <a16:creationId xmlns:a16="http://schemas.microsoft.com/office/drawing/2014/main" id="{185CC003-5AFA-467A-BCB1-44962D595B00}"/>
              </a:ext>
            </a:extLst>
          </p:cNvPr>
          <p:cNvSpPr/>
          <p:nvPr/>
        </p:nvSpPr>
        <p:spPr>
          <a:xfrm>
            <a:off x="762400" y="1480604"/>
            <a:ext cx="2301816" cy="1269122"/>
          </a:xfrm>
          <a:prstGeom prst="flowChartMagneticDisk">
            <a:avLst/>
          </a:prstGeom>
          <a:solidFill>
            <a:srgbClr val="2DB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E7B6BBE-4460-4DC8-9F9E-D6AD0654A99E}"/>
              </a:ext>
            </a:extLst>
          </p:cNvPr>
          <p:cNvSpPr txBox="1"/>
          <p:nvPr/>
        </p:nvSpPr>
        <p:spPr>
          <a:xfrm>
            <a:off x="1232695" y="2111624"/>
            <a:ext cx="132824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CNKI    </a:t>
            </a: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维普</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万方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SD……</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9CCBD1A3-527B-4886-B9AF-5FB0CDD33D50}"/>
              </a:ext>
            </a:extLst>
          </p:cNvPr>
          <p:cNvSpPr txBox="1"/>
          <p:nvPr/>
        </p:nvSpPr>
        <p:spPr>
          <a:xfrm>
            <a:off x="1329344" y="151542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科技文献</a:t>
            </a:r>
          </a:p>
        </p:txBody>
      </p:sp>
      <p:sp>
        <p:nvSpPr>
          <p:cNvPr id="50" name="Flowchart: Magnetic Disk 54">
            <a:extLst>
              <a:ext uri="{FF2B5EF4-FFF2-40B4-BE49-F238E27FC236}">
                <a16:creationId xmlns:a16="http://schemas.microsoft.com/office/drawing/2014/main" id="{C9A6882A-BC9D-40FD-853B-06FB42754297}"/>
              </a:ext>
            </a:extLst>
          </p:cNvPr>
          <p:cNvSpPr/>
          <p:nvPr/>
        </p:nvSpPr>
        <p:spPr>
          <a:xfrm>
            <a:off x="724884" y="2856825"/>
            <a:ext cx="2301816" cy="1282205"/>
          </a:xfrm>
          <a:prstGeom prst="flowChartMagneticDisk">
            <a:avLst/>
          </a:prstGeom>
          <a:solidFill>
            <a:srgbClr val="2DB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5CF1126C-6CA6-4E30-AA57-2A3405C57795}"/>
              </a:ext>
            </a:extLst>
          </p:cNvPr>
          <p:cNvSpPr txBox="1"/>
          <p:nvPr/>
        </p:nvSpPr>
        <p:spPr>
          <a:xfrm>
            <a:off x="1179137" y="3500929"/>
            <a:ext cx="164981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钢之家 国研网</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冶金网 钢铁网</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80936C95-629B-478E-BA2F-A1D4FBEAE0AF}"/>
              </a:ext>
            </a:extLst>
          </p:cNvPr>
          <p:cNvSpPr txBox="1"/>
          <p:nvPr/>
        </p:nvSpPr>
        <p:spPr>
          <a:xfrm>
            <a:off x="1351760" y="2888080"/>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钢铁网站</a:t>
            </a:r>
          </a:p>
        </p:txBody>
      </p:sp>
      <p:sp>
        <p:nvSpPr>
          <p:cNvPr id="54" name="Flowchart: Magnetic Disk 54">
            <a:extLst>
              <a:ext uri="{FF2B5EF4-FFF2-40B4-BE49-F238E27FC236}">
                <a16:creationId xmlns:a16="http://schemas.microsoft.com/office/drawing/2014/main" id="{B2A4CAD3-1CEA-4C15-A376-2250D57D4829}"/>
              </a:ext>
            </a:extLst>
          </p:cNvPr>
          <p:cNvSpPr/>
          <p:nvPr/>
        </p:nvSpPr>
        <p:spPr>
          <a:xfrm>
            <a:off x="3716837" y="1469748"/>
            <a:ext cx="2301816" cy="1277618"/>
          </a:xfrm>
          <a:prstGeom prst="flowChartMagneticDisk">
            <a:avLst/>
          </a:prstGeom>
          <a:solidFill>
            <a:srgbClr val="2DB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54183FCC-A9E5-480C-9443-4973CBEA14B6}"/>
              </a:ext>
            </a:extLst>
          </p:cNvPr>
          <p:cNvSpPr txBox="1"/>
          <p:nvPr/>
        </p:nvSpPr>
        <p:spPr>
          <a:xfrm>
            <a:off x="4187132" y="2109264"/>
            <a:ext cx="14398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中钢联  </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CRU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WSD   SBB ……</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5FB644F0-D2C1-4CA7-AF13-C64865756882}"/>
              </a:ext>
            </a:extLst>
          </p:cNvPr>
          <p:cNvSpPr txBox="1"/>
          <p:nvPr/>
        </p:nvSpPr>
        <p:spPr>
          <a:xfrm>
            <a:off x="4336037" y="1523373"/>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专业情报</a:t>
            </a:r>
          </a:p>
        </p:txBody>
      </p:sp>
      <p:sp>
        <p:nvSpPr>
          <p:cNvPr id="61" name="Flowchart: Magnetic Disk 54">
            <a:extLst>
              <a:ext uri="{FF2B5EF4-FFF2-40B4-BE49-F238E27FC236}">
                <a16:creationId xmlns:a16="http://schemas.microsoft.com/office/drawing/2014/main" id="{07484DC5-7BA0-456A-8D02-187643928D3C}"/>
              </a:ext>
            </a:extLst>
          </p:cNvPr>
          <p:cNvSpPr/>
          <p:nvPr/>
        </p:nvSpPr>
        <p:spPr>
          <a:xfrm>
            <a:off x="3709287" y="2888080"/>
            <a:ext cx="2301816" cy="1273852"/>
          </a:xfrm>
          <a:prstGeom prst="flowChartMagneticDisk">
            <a:avLst/>
          </a:prstGeom>
          <a:solidFill>
            <a:srgbClr val="2DB4C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7BAC5EBE-E6F3-479A-A8B0-88F4DEECB01F}"/>
              </a:ext>
            </a:extLst>
          </p:cNvPr>
          <p:cNvSpPr txBox="1"/>
          <p:nvPr/>
        </p:nvSpPr>
        <p:spPr>
          <a:xfrm>
            <a:off x="4108881" y="3519452"/>
            <a:ext cx="214839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情报成果  年报</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技报 对标资源</a:t>
            </a:r>
            <a:r>
              <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12E5CB80-0C52-47B2-A314-A8C35BB2B6C9}"/>
              </a:ext>
            </a:extLst>
          </p:cNvPr>
          <p:cNvSpPr txBox="1"/>
          <p:nvPr/>
        </p:nvSpPr>
        <p:spPr>
          <a:xfrm>
            <a:off x="4332577" y="2933561"/>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研究成果</a:t>
            </a:r>
          </a:p>
        </p:txBody>
      </p:sp>
    </p:spTree>
    <p:extLst>
      <p:ext uri="{BB962C8B-B14F-4D97-AF65-F5344CB8AC3E}">
        <p14:creationId xmlns:p14="http://schemas.microsoft.com/office/powerpoint/2010/main" val="176044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1BE9691-3571-415D-A5B9-21347ADA3316}"/>
              </a:ext>
            </a:extLst>
          </p:cNvPr>
          <p:cNvSpPr/>
          <p:nvPr/>
        </p:nvSpPr>
        <p:spPr>
          <a:xfrm>
            <a:off x="572848" y="1047699"/>
            <a:ext cx="274947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创新情报服务平台概况</a:t>
            </a:r>
          </a:p>
        </p:txBody>
      </p:sp>
      <p:pic>
        <p:nvPicPr>
          <p:cNvPr id="5" name="图片 4">
            <a:extLst>
              <a:ext uri="{FF2B5EF4-FFF2-40B4-BE49-F238E27FC236}">
                <a16:creationId xmlns:a16="http://schemas.microsoft.com/office/drawing/2014/main" id="{4C0872D7-E2B0-4060-BD7E-9FA8E32B1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149" y="952498"/>
            <a:ext cx="5817170" cy="5776913"/>
          </a:xfrm>
          <a:prstGeom prst="rect">
            <a:avLst/>
          </a:prstGeom>
        </p:spPr>
      </p:pic>
      <p:sp>
        <p:nvSpPr>
          <p:cNvPr id="9" name="Freeform 14">
            <a:extLst>
              <a:ext uri="{FF2B5EF4-FFF2-40B4-BE49-F238E27FC236}">
                <a16:creationId xmlns:a16="http://schemas.microsoft.com/office/drawing/2014/main" id="{DE5072DF-CAA3-4547-9206-110FB10E8012}"/>
              </a:ext>
            </a:extLst>
          </p:cNvPr>
          <p:cNvSpPr>
            <a:spLocks/>
          </p:cNvSpPr>
          <p:nvPr/>
        </p:nvSpPr>
        <p:spPr bwMode="auto">
          <a:xfrm rot="10800000">
            <a:off x="9210675" y="1120577"/>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 name="文本框 3">
            <a:extLst>
              <a:ext uri="{FF2B5EF4-FFF2-40B4-BE49-F238E27FC236}">
                <a16:creationId xmlns:a16="http://schemas.microsoft.com/office/drawing/2014/main" id="{EF02E579-C50A-427D-A622-AF66EB529AF9}"/>
              </a:ext>
            </a:extLst>
          </p:cNvPr>
          <p:cNvSpPr txBox="1"/>
          <p:nvPr/>
        </p:nvSpPr>
        <p:spPr>
          <a:xfrm>
            <a:off x="9644502" y="1417031"/>
            <a:ext cx="1228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专业检索</a:t>
            </a:r>
          </a:p>
        </p:txBody>
      </p:sp>
      <p:sp>
        <p:nvSpPr>
          <p:cNvPr id="12" name="Freeform 14">
            <a:extLst>
              <a:ext uri="{FF2B5EF4-FFF2-40B4-BE49-F238E27FC236}">
                <a16:creationId xmlns:a16="http://schemas.microsoft.com/office/drawing/2014/main" id="{37ABD53E-F93C-4B20-BB9D-009FAC89A779}"/>
              </a:ext>
            </a:extLst>
          </p:cNvPr>
          <p:cNvSpPr>
            <a:spLocks/>
          </p:cNvSpPr>
          <p:nvPr/>
        </p:nvSpPr>
        <p:spPr bwMode="auto">
          <a:xfrm rot="10800000">
            <a:off x="9228371" y="3213136"/>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a:extLst>
              <a:ext uri="{FF2B5EF4-FFF2-40B4-BE49-F238E27FC236}">
                <a16:creationId xmlns:a16="http://schemas.microsoft.com/office/drawing/2014/main" id="{5AE6601A-DB47-4329-88BF-CC7D80906995}"/>
              </a:ext>
            </a:extLst>
          </p:cNvPr>
          <p:cNvSpPr txBox="1"/>
          <p:nvPr/>
        </p:nvSpPr>
        <p:spPr>
          <a:xfrm>
            <a:off x="9694282" y="3509590"/>
            <a:ext cx="12287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资源整合</a:t>
            </a:r>
          </a:p>
        </p:txBody>
      </p:sp>
      <p:sp>
        <p:nvSpPr>
          <p:cNvPr id="14" name="Freeform 14">
            <a:extLst>
              <a:ext uri="{FF2B5EF4-FFF2-40B4-BE49-F238E27FC236}">
                <a16:creationId xmlns:a16="http://schemas.microsoft.com/office/drawing/2014/main" id="{ECC0CB62-CA33-42A0-A9A8-B0CE667508AE}"/>
              </a:ext>
            </a:extLst>
          </p:cNvPr>
          <p:cNvSpPr>
            <a:spLocks/>
          </p:cNvSpPr>
          <p:nvPr/>
        </p:nvSpPr>
        <p:spPr bwMode="auto">
          <a:xfrm rot="10800000">
            <a:off x="9167811" y="4824573"/>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a:extLst>
              <a:ext uri="{FF2B5EF4-FFF2-40B4-BE49-F238E27FC236}">
                <a16:creationId xmlns:a16="http://schemas.microsoft.com/office/drawing/2014/main" id="{14655924-3D7C-4D2A-9FBC-CC9A4F1A1318}"/>
              </a:ext>
            </a:extLst>
          </p:cNvPr>
          <p:cNvSpPr txBox="1"/>
          <p:nvPr/>
        </p:nvSpPr>
        <p:spPr>
          <a:xfrm>
            <a:off x="9694282" y="4982527"/>
            <a:ext cx="12287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专业情</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报资源</a:t>
            </a:r>
          </a:p>
        </p:txBody>
      </p:sp>
      <p:sp>
        <p:nvSpPr>
          <p:cNvPr id="16" name="Freeform 14">
            <a:extLst>
              <a:ext uri="{FF2B5EF4-FFF2-40B4-BE49-F238E27FC236}">
                <a16:creationId xmlns:a16="http://schemas.microsoft.com/office/drawing/2014/main" id="{A2D4AB88-C819-4BD5-A9BB-A84EB7BD9FF7}"/>
              </a:ext>
            </a:extLst>
          </p:cNvPr>
          <p:cNvSpPr>
            <a:spLocks/>
          </p:cNvSpPr>
          <p:nvPr/>
        </p:nvSpPr>
        <p:spPr bwMode="auto">
          <a:xfrm>
            <a:off x="2012493" y="2732015"/>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B0548183-69B3-4F37-B430-E49BD204E6C4}"/>
              </a:ext>
            </a:extLst>
          </p:cNvPr>
          <p:cNvSpPr txBox="1"/>
          <p:nvPr/>
        </p:nvSpPr>
        <p:spPr>
          <a:xfrm>
            <a:off x="1967740" y="3025565"/>
            <a:ext cx="1272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知识获取</a:t>
            </a:r>
          </a:p>
        </p:txBody>
      </p:sp>
      <p:sp>
        <p:nvSpPr>
          <p:cNvPr id="18" name="矩形 17">
            <a:extLst>
              <a:ext uri="{FF2B5EF4-FFF2-40B4-BE49-F238E27FC236}">
                <a16:creationId xmlns:a16="http://schemas.microsoft.com/office/drawing/2014/main" id="{05030F67-44F9-445D-9325-6AAF5AAA01E4}"/>
              </a:ext>
            </a:extLst>
          </p:cNvPr>
          <p:cNvSpPr/>
          <p:nvPr/>
        </p:nvSpPr>
        <p:spPr>
          <a:xfrm>
            <a:off x="444458" y="274232"/>
            <a:ext cx="6822616"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情报平台支撑公司战略</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某钢铁集团</a:t>
            </a:r>
          </a:p>
        </p:txBody>
      </p:sp>
    </p:spTree>
    <p:extLst>
      <p:ext uri="{BB962C8B-B14F-4D97-AF65-F5344CB8AC3E}">
        <p14:creationId xmlns:p14="http://schemas.microsoft.com/office/powerpoint/2010/main" val="793101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A7B1F2A-EB24-4E70-A105-9F15CCA8D216}"/>
              </a:ext>
            </a:extLst>
          </p:cNvPr>
          <p:cNvSpPr/>
          <p:nvPr/>
        </p:nvSpPr>
        <p:spPr>
          <a:xfrm>
            <a:off x="417092" y="329911"/>
            <a:ext cx="689190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情报数据支撑公司战略</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某钢铁集团</a:t>
            </a:r>
          </a:p>
        </p:txBody>
      </p:sp>
      <p:sp>
        <p:nvSpPr>
          <p:cNvPr id="50" name="Freeform 81">
            <a:extLst>
              <a:ext uri="{FF2B5EF4-FFF2-40B4-BE49-F238E27FC236}">
                <a16:creationId xmlns:a16="http://schemas.microsoft.com/office/drawing/2014/main" id="{E422E683-FA8A-4787-8803-8B6B79FE52B2}"/>
              </a:ext>
            </a:extLst>
          </p:cNvPr>
          <p:cNvSpPr/>
          <p:nvPr/>
        </p:nvSpPr>
        <p:spPr>
          <a:xfrm rot="2539609">
            <a:off x="6804734" y="4523755"/>
            <a:ext cx="641147" cy="106866"/>
          </a:xfrm>
          <a:custGeom>
            <a:avLst/>
            <a:gdLst/>
            <a:ahLst/>
            <a:cxnLst/>
            <a:rect l="0" t="0" r="0" b="0"/>
            <a:pathLst>
              <a:path>
                <a:moveTo>
                  <a:pt x="0" y="32211"/>
                </a:moveTo>
                <a:lnTo>
                  <a:pt x="386650" y="32211"/>
                </a:lnTo>
              </a:path>
            </a:pathLst>
          </a:custGeom>
          <a:noFill/>
          <a:ln w="12700" cap="flat" cmpd="sng" algn="ctr">
            <a:solidFill>
              <a:srgbClr val="C64847"/>
            </a:solidFill>
            <a:prstDash val="solid"/>
            <a:headEnd type="oval"/>
            <a:tailEnd type="oval"/>
          </a:ln>
          <a:effectLst/>
        </p:spPr>
      </p:sp>
      <p:sp>
        <p:nvSpPr>
          <p:cNvPr id="51" name="Freeform 82">
            <a:extLst>
              <a:ext uri="{FF2B5EF4-FFF2-40B4-BE49-F238E27FC236}">
                <a16:creationId xmlns:a16="http://schemas.microsoft.com/office/drawing/2014/main" id="{DCEBDFC2-0F08-4E92-91A1-AAA5C7E3B020}"/>
              </a:ext>
            </a:extLst>
          </p:cNvPr>
          <p:cNvSpPr/>
          <p:nvPr/>
        </p:nvSpPr>
        <p:spPr>
          <a:xfrm>
            <a:off x="6982031" y="3724950"/>
            <a:ext cx="701802" cy="106866"/>
          </a:xfrm>
          <a:custGeom>
            <a:avLst/>
            <a:gdLst/>
            <a:ahLst/>
            <a:cxnLst/>
            <a:rect l="0" t="0" r="0" b="0"/>
            <a:pathLst>
              <a:path>
                <a:moveTo>
                  <a:pt x="0" y="32211"/>
                </a:moveTo>
                <a:lnTo>
                  <a:pt x="423229" y="32211"/>
                </a:lnTo>
              </a:path>
            </a:pathLst>
          </a:custGeom>
          <a:noFill/>
          <a:ln w="12700" cap="flat" cmpd="sng" algn="ctr">
            <a:solidFill>
              <a:srgbClr val="E88651"/>
            </a:solidFill>
            <a:prstDash val="solid"/>
            <a:headEnd type="oval"/>
            <a:tailEnd type="oval"/>
          </a:ln>
          <a:effectLst/>
        </p:spPr>
      </p:sp>
      <p:sp>
        <p:nvSpPr>
          <p:cNvPr id="52" name="Freeform 83">
            <a:extLst>
              <a:ext uri="{FF2B5EF4-FFF2-40B4-BE49-F238E27FC236}">
                <a16:creationId xmlns:a16="http://schemas.microsoft.com/office/drawing/2014/main" id="{CBD4EB7A-F223-4F65-81E8-3AAE1541DCCD}"/>
              </a:ext>
            </a:extLst>
          </p:cNvPr>
          <p:cNvSpPr/>
          <p:nvPr/>
        </p:nvSpPr>
        <p:spPr>
          <a:xfrm rot="19060391">
            <a:off x="6804734" y="2926145"/>
            <a:ext cx="641147" cy="106866"/>
          </a:xfrm>
          <a:custGeom>
            <a:avLst/>
            <a:gdLst/>
            <a:ahLst/>
            <a:cxnLst/>
            <a:rect l="0" t="0" r="0" b="0"/>
            <a:pathLst>
              <a:path>
                <a:moveTo>
                  <a:pt x="0" y="32211"/>
                </a:moveTo>
                <a:lnTo>
                  <a:pt x="386650" y="32211"/>
                </a:lnTo>
              </a:path>
            </a:pathLst>
          </a:custGeom>
          <a:noFill/>
          <a:ln w="12700" cap="flat" cmpd="sng" algn="ctr">
            <a:solidFill>
              <a:srgbClr val="6BB76D"/>
            </a:solidFill>
            <a:prstDash val="solid"/>
            <a:headEnd type="oval"/>
            <a:tailEnd type="oval"/>
          </a:ln>
          <a:effectLst/>
        </p:spPr>
      </p:sp>
      <p:sp>
        <p:nvSpPr>
          <p:cNvPr id="53" name="Freeform 85">
            <a:extLst>
              <a:ext uri="{FF2B5EF4-FFF2-40B4-BE49-F238E27FC236}">
                <a16:creationId xmlns:a16="http://schemas.microsoft.com/office/drawing/2014/main" id="{B0ECD705-ADF7-4A90-9396-FE9A3E11A633}"/>
              </a:ext>
            </a:extLst>
          </p:cNvPr>
          <p:cNvSpPr/>
          <p:nvPr/>
        </p:nvSpPr>
        <p:spPr>
          <a:xfrm>
            <a:off x="7206106" y="184574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BB76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商业</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信息</a:t>
            </a: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4" name="Freeform 87">
            <a:extLst>
              <a:ext uri="{FF2B5EF4-FFF2-40B4-BE49-F238E27FC236}">
                <a16:creationId xmlns:a16="http://schemas.microsoft.com/office/drawing/2014/main" id="{CE20AEBD-D771-4629-991C-D7BE8AA5FCC3}"/>
              </a:ext>
            </a:extLst>
          </p:cNvPr>
          <p:cNvSpPr/>
          <p:nvPr/>
        </p:nvSpPr>
        <p:spPr>
          <a:xfrm>
            <a:off x="7615500" y="322984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88651"/>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6" name="Freeform 109">
            <a:extLst>
              <a:ext uri="{FF2B5EF4-FFF2-40B4-BE49-F238E27FC236}">
                <a16:creationId xmlns:a16="http://schemas.microsoft.com/office/drawing/2014/main" id="{C416B071-FBA4-478E-944E-9FE251D68CFC}"/>
              </a:ext>
            </a:extLst>
          </p:cNvPr>
          <p:cNvSpPr/>
          <p:nvPr/>
        </p:nvSpPr>
        <p:spPr>
          <a:xfrm>
            <a:off x="5201225" y="2924777"/>
            <a:ext cx="1716950" cy="171756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ysClr val="window" lastClr="FFFFFF">
              <a:lumMod val="85000"/>
            </a:sysClr>
          </a:solidFill>
          <a:ln w="25400" cap="flat" cmpd="sng" algn="ctr">
            <a:no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4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7" name="Freeform 28">
            <a:extLst>
              <a:ext uri="{FF2B5EF4-FFF2-40B4-BE49-F238E27FC236}">
                <a16:creationId xmlns:a16="http://schemas.microsoft.com/office/drawing/2014/main" id="{359B31BF-133D-444E-8B68-8FFF2DA1C218}"/>
              </a:ext>
            </a:extLst>
          </p:cNvPr>
          <p:cNvSpPr/>
          <p:nvPr/>
        </p:nvSpPr>
        <p:spPr>
          <a:xfrm rot="19060391" flipH="1">
            <a:off x="4615779" y="4523755"/>
            <a:ext cx="641147" cy="106866"/>
          </a:xfrm>
          <a:custGeom>
            <a:avLst/>
            <a:gdLst/>
            <a:ahLst/>
            <a:cxnLst/>
            <a:rect l="0" t="0" r="0" b="0"/>
            <a:pathLst>
              <a:path>
                <a:moveTo>
                  <a:pt x="0" y="32211"/>
                </a:moveTo>
                <a:lnTo>
                  <a:pt x="386650" y="32211"/>
                </a:lnTo>
              </a:path>
            </a:pathLst>
          </a:custGeom>
          <a:noFill/>
          <a:ln w="12700" cap="flat" cmpd="sng" algn="ctr">
            <a:solidFill>
              <a:srgbClr val="E66C7D"/>
            </a:solidFill>
            <a:prstDash val="solid"/>
            <a:headEnd type="oval"/>
            <a:tailEnd type="oval"/>
          </a:ln>
          <a:effectLst/>
        </p:spPr>
      </p:sp>
      <p:sp>
        <p:nvSpPr>
          <p:cNvPr id="58" name="Freeform 29">
            <a:extLst>
              <a:ext uri="{FF2B5EF4-FFF2-40B4-BE49-F238E27FC236}">
                <a16:creationId xmlns:a16="http://schemas.microsoft.com/office/drawing/2014/main" id="{B0313382-0404-4259-9B91-C3EABE761810}"/>
              </a:ext>
            </a:extLst>
          </p:cNvPr>
          <p:cNvSpPr/>
          <p:nvPr/>
        </p:nvSpPr>
        <p:spPr>
          <a:xfrm flipH="1">
            <a:off x="4420756" y="3724950"/>
            <a:ext cx="701802" cy="106866"/>
          </a:xfrm>
          <a:custGeom>
            <a:avLst/>
            <a:gdLst/>
            <a:ahLst/>
            <a:cxnLst/>
            <a:rect l="0" t="0" r="0" b="0"/>
            <a:pathLst>
              <a:path>
                <a:moveTo>
                  <a:pt x="0" y="32211"/>
                </a:moveTo>
                <a:lnTo>
                  <a:pt x="423229" y="32211"/>
                </a:lnTo>
              </a:path>
            </a:pathLst>
          </a:custGeom>
          <a:noFill/>
          <a:ln w="12700" cap="flat" cmpd="sng" algn="ctr">
            <a:solidFill>
              <a:srgbClr val="60B5CC"/>
            </a:solidFill>
            <a:prstDash val="solid"/>
            <a:headEnd type="oval"/>
            <a:tailEnd type="oval"/>
          </a:ln>
          <a:effectLst/>
        </p:spPr>
      </p:sp>
      <p:sp>
        <p:nvSpPr>
          <p:cNvPr id="59" name="Freeform 30">
            <a:extLst>
              <a:ext uri="{FF2B5EF4-FFF2-40B4-BE49-F238E27FC236}">
                <a16:creationId xmlns:a16="http://schemas.microsoft.com/office/drawing/2014/main" id="{1227360F-1F0F-462B-AABA-23DF1B141BD7}"/>
              </a:ext>
            </a:extLst>
          </p:cNvPr>
          <p:cNvSpPr/>
          <p:nvPr/>
        </p:nvSpPr>
        <p:spPr>
          <a:xfrm rot="2539609" flipH="1">
            <a:off x="4615779" y="2926145"/>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60" name="Freeform 31">
            <a:extLst>
              <a:ext uri="{FF2B5EF4-FFF2-40B4-BE49-F238E27FC236}">
                <a16:creationId xmlns:a16="http://schemas.microsoft.com/office/drawing/2014/main" id="{A4F12538-0481-42AF-BA86-339CA06B4C11}"/>
              </a:ext>
            </a:extLst>
          </p:cNvPr>
          <p:cNvSpPr/>
          <p:nvPr/>
        </p:nvSpPr>
        <p:spPr>
          <a:xfrm>
            <a:off x="3728652" y="184574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F0AD00"/>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1" name="Freeform 32">
            <a:extLst>
              <a:ext uri="{FF2B5EF4-FFF2-40B4-BE49-F238E27FC236}">
                <a16:creationId xmlns:a16="http://schemas.microsoft.com/office/drawing/2014/main" id="{8FB9C3DB-AB30-49C5-ACBF-538BC07F6032}"/>
              </a:ext>
            </a:extLst>
          </p:cNvPr>
          <p:cNvSpPr/>
          <p:nvPr/>
        </p:nvSpPr>
        <p:spPr>
          <a:xfrm>
            <a:off x="3366140" y="322984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0B5CC"/>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2" name="Freeform 33">
            <a:extLst>
              <a:ext uri="{FF2B5EF4-FFF2-40B4-BE49-F238E27FC236}">
                <a16:creationId xmlns:a16="http://schemas.microsoft.com/office/drawing/2014/main" id="{1F0A5354-216D-4C10-9C2E-9292FA769534}"/>
              </a:ext>
            </a:extLst>
          </p:cNvPr>
          <p:cNvSpPr/>
          <p:nvPr/>
        </p:nvSpPr>
        <p:spPr>
          <a:xfrm>
            <a:off x="3750136" y="463753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5" name="Text Placeholder 3">
            <a:extLst>
              <a:ext uri="{FF2B5EF4-FFF2-40B4-BE49-F238E27FC236}">
                <a16:creationId xmlns:a16="http://schemas.microsoft.com/office/drawing/2014/main" id="{66039C56-A27F-4476-987D-06AF331CA8ED}"/>
              </a:ext>
            </a:extLst>
          </p:cNvPr>
          <p:cNvSpPr txBox="1">
            <a:spLocks/>
          </p:cNvSpPr>
          <p:nvPr/>
        </p:nvSpPr>
        <p:spPr>
          <a:xfrm>
            <a:off x="8929382" y="3578327"/>
            <a:ext cx="1587510" cy="4001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海量共性情报资源，可检索、浏览、下载</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8" name="Text Placeholder 3">
            <a:extLst>
              <a:ext uri="{FF2B5EF4-FFF2-40B4-BE49-F238E27FC236}">
                <a16:creationId xmlns:a16="http://schemas.microsoft.com/office/drawing/2014/main" id="{DFFEDE5B-2012-44CA-89B7-96AC0176F569}"/>
              </a:ext>
            </a:extLst>
          </p:cNvPr>
          <p:cNvSpPr txBox="1">
            <a:spLocks/>
          </p:cNvSpPr>
          <p:nvPr/>
        </p:nvSpPr>
        <p:spPr>
          <a:xfrm>
            <a:off x="8381687" y="2133403"/>
            <a:ext cx="1366070" cy="4001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提供了若干个商业网站的代理登陆</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1" name="Text Placeholder 3">
            <a:extLst>
              <a:ext uri="{FF2B5EF4-FFF2-40B4-BE49-F238E27FC236}">
                <a16:creationId xmlns:a16="http://schemas.microsoft.com/office/drawing/2014/main" id="{2E9418D8-AB3D-4B13-91FB-9B13658C3E32}"/>
              </a:ext>
            </a:extLst>
          </p:cNvPr>
          <p:cNvSpPr txBox="1">
            <a:spLocks/>
          </p:cNvSpPr>
          <p:nvPr/>
        </p:nvSpPr>
        <p:spPr>
          <a:xfrm>
            <a:off x="2471736" y="5039989"/>
            <a:ext cx="1223419" cy="4001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提供了最直接、最简单的检索</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4" name="Text Placeholder 3">
            <a:extLst>
              <a:ext uri="{FF2B5EF4-FFF2-40B4-BE49-F238E27FC236}">
                <a16:creationId xmlns:a16="http://schemas.microsoft.com/office/drawing/2014/main" id="{FF67B1E0-97B9-45B7-8897-AA84F3B775ED}"/>
              </a:ext>
            </a:extLst>
          </p:cNvPr>
          <p:cNvSpPr txBox="1">
            <a:spLocks/>
          </p:cNvSpPr>
          <p:nvPr/>
        </p:nvSpPr>
        <p:spPr>
          <a:xfrm>
            <a:off x="1759147" y="3609824"/>
            <a:ext cx="1546004" cy="400110"/>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按照类型分列所有购买的商业数据库导航</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75" name="Group 72">
            <a:extLst>
              <a:ext uri="{FF2B5EF4-FFF2-40B4-BE49-F238E27FC236}">
                <a16:creationId xmlns:a16="http://schemas.microsoft.com/office/drawing/2014/main" id="{94417E08-E7AF-49EC-BE56-EF918FF1F54C}"/>
              </a:ext>
            </a:extLst>
          </p:cNvPr>
          <p:cNvGrpSpPr/>
          <p:nvPr/>
        </p:nvGrpSpPr>
        <p:grpSpPr>
          <a:xfrm>
            <a:off x="2471737" y="1445373"/>
            <a:ext cx="5923852" cy="1065847"/>
            <a:chOff x="6707670" y="1331413"/>
            <a:chExt cx="4443468" cy="799201"/>
          </a:xfrm>
        </p:grpSpPr>
        <p:sp>
          <p:nvSpPr>
            <p:cNvPr id="77" name="Text Placeholder 3">
              <a:extLst>
                <a:ext uri="{FF2B5EF4-FFF2-40B4-BE49-F238E27FC236}">
                  <a16:creationId xmlns:a16="http://schemas.microsoft.com/office/drawing/2014/main" id="{3CB73AF4-555F-45B9-8168-D6E27770C126}"/>
                </a:ext>
              </a:extLst>
            </p:cNvPr>
            <p:cNvSpPr txBox="1">
              <a:spLocks/>
            </p:cNvSpPr>
            <p:nvPr/>
          </p:nvSpPr>
          <p:spPr>
            <a:xfrm>
              <a:off x="6707670" y="1980607"/>
              <a:ext cx="922828" cy="15000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r" defTabSz="1219170" rtl="0" eaLnBrk="1" fontAlgn="auto" latinLnBrk="0" hangingPunct="1">
                <a:lnSpc>
                  <a:spcPct val="100000"/>
                </a:lnSpc>
                <a:spcBef>
                  <a:spcPct val="2000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4" name="Text Placeholder 3">
              <a:extLst>
                <a:ext uri="{FF2B5EF4-FFF2-40B4-BE49-F238E27FC236}">
                  <a16:creationId xmlns:a16="http://schemas.microsoft.com/office/drawing/2014/main" id="{FC326BFA-B39F-4C55-BDFB-2707C8040239}"/>
                </a:ext>
              </a:extLst>
            </p:cNvPr>
            <p:cNvSpPr txBox="1">
              <a:spLocks/>
            </p:cNvSpPr>
            <p:nvPr/>
          </p:nvSpPr>
          <p:spPr>
            <a:xfrm>
              <a:off x="9203412" y="1331413"/>
              <a:ext cx="1947726" cy="150007"/>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r"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精准的领域情报发现系统</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78" name="Group 69">
            <a:extLst>
              <a:ext uri="{FF2B5EF4-FFF2-40B4-BE49-F238E27FC236}">
                <a16:creationId xmlns:a16="http://schemas.microsoft.com/office/drawing/2014/main" id="{07C001E4-F7B1-4922-899D-6B545C1556EA}"/>
              </a:ext>
            </a:extLst>
          </p:cNvPr>
          <p:cNvGrpSpPr/>
          <p:nvPr/>
        </p:nvGrpSpPr>
        <p:grpSpPr>
          <a:xfrm>
            <a:off x="6797328" y="5079014"/>
            <a:ext cx="3189635" cy="1547264"/>
            <a:chOff x="4364405" y="1964610"/>
            <a:chExt cx="2392538" cy="1160179"/>
          </a:xfrm>
        </p:grpSpPr>
        <p:sp>
          <p:nvSpPr>
            <p:cNvPr id="80" name="Text Placeholder 3">
              <a:extLst>
                <a:ext uri="{FF2B5EF4-FFF2-40B4-BE49-F238E27FC236}">
                  <a16:creationId xmlns:a16="http://schemas.microsoft.com/office/drawing/2014/main" id="{B23B5B06-1C58-4CB6-B32C-B0EF43D0AB68}"/>
                </a:ext>
              </a:extLst>
            </p:cNvPr>
            <p:cNvSpPr txBox="1">
              <a:spLocks/>
            </p:cNvSpPr>
            <p:nvPr/>
          </p:nvSpPr>
          <p:spPr>
            <a:xfrm>
              <a:off x="5603652" y="1964610"/>
              <a:ext cx="1153291" cy="30001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个人订阅、定制、定题服务、资源调查</a:t>
              </a: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9" name="Text Placeholder 3">
              <a:extLst>
                <a:ext uri="{FF2B5EF4-FFF2-40B4-BE49-F238E27FC236}">
                  <a16:creationId xmlns:a16="http://schemas.microsoft.com/office/drawing/2014/main" id="{29E798B0-A59E-40E3-9960-19BA39A4E7EB}"/>
                </a:ext>
              </a:extLst>
            </p:cNvPr>
            <p:cNvSpPr txBox="1">
              <a:spLocks/>
            </p:cNvSpPr>
            <p:nvPr/>
          </p:nvSpPr>
          <p:spPr>
            <a:xfrm>
              <a:off x="4364405" y="2494763"/>
              <a:ext cx="817135" cy="63002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1219170" rtl="0" eaLnBrk="1" fontAlgn="auto" latinLnBrk="0" hangingPunct="1">
                <a:lnSpc>
                  <a:spcPct val="100000"/>
                </a:lnSpc>
                <a:spcBef>
                  <a:spcPct val="2000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获取最新最快的钢铁新闻资讯</a:t>
              </a:r>
              <a:endParaRPr kumimoji="0" lang="en-US" altLang="zh-CN"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1219170" rtl="0" eaLnBrk="1" fontAlgn="auto" latinLnBrk="0" hangingPunct="1">
                <a:lnSpc>
                  <a:spcPct val="100000"/>
                </a:lnSpc>
                <a:spcBef>
                  <a:spcPct val="2000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86" name="Freeform 5">
            <a:extLst>
              <a:ext uri="{FF2B5EF4-FFF2-40B4-BE49-F238E27FC236}">
                <a16:creationId xmlns:a16="http://schemas.microsoft.com/office/drawing/2014/main" id="{1E9249FB-4A4D-4CB9-A180-40A7536E81C8}"/>
              </a:ext>
            </a:extLst>
          </p:cNvPr>
          <p:cNvSpPr>
            <a:spLocks noEditPoints="1"/>
          </p:cNvSpPr>
          <p:nvPr/>
        </p:nvSpPr>
        <p:spPr bwMode="auto">
          <a:xfrm>
            <a:off x="7509326" y="4940866"/>
            <a:ext cx="490236" cy="490414"/>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7" name="Freeform 42">
            <a:extLst>
              <a:ext uri="{FF2B5EF4-FFF2-40B4-BE49-F238E27FC236}">
                <a16:creationId xmlns:a16="http://schemas.microsoft.com/office/drawing/2014/main" id="{F3B5843D-ED24-4B49-9C0C-0D411A74DE37}"/>
              </a:ext>
            </a:extLst>
          </p:cNvPr>
          <p:cNvSpPr>
            <a:spLocks noEditPoints="1"/>
          </p:cNvSpPr>
          <p:nvPr/>
        </p:nvSpPr>
        <p:spPr bwMode="auto">
          <a:xfrm>
            <a:off x="5683169" y="3459336"/>
            <a:ext cx="753066" cy="648443"/>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ysClr val="windowText" lastClr="000000">
              <a:lumMod val="50000"/>
              <a:lumOff val="50000"/>
            </a:sysClr>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8" name="Freeform 89">
            <a:extLst>
              <a:ext uri="{FF2B5EF4-FFF2-40B4-BE49-F238E27FC236}">
                <a16:creationId xmlns:a16="http://schemas.microsoft.com/office/drawing/2014/main" id="{15E9192B-519E-43A3-B15A-0DBE29941A46}"/>
              </a:ext>
            </a:extLst>
          </p:cNvPr>
          <p:cNvSpPr/>
          <p:nvPr/>
        </p:nvSpPr>
        <p:spPr>
          <a:xfrm>
            <a:off x="5582110" y="538239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9" name="Freeform 89">
            <a:extLst>
              <a:ext uri="{FF2B5EF4-FFF2-40B4-BE49-F238E27FC236}">
                <a16:creationId xmlns:a16="http://schemas.microsoft.com/office/drawing/2014/main" id="{453C4439-EFCF-4F37-B296-E9CB90488618}"/>
              </a:ext>
            </a:extLst>
          </p:cNvPr>
          <p:cNvSpPr/>
          <p:nvPr/>
        </p:nvSpPr>
        <p:spPr>
          <a:xfrm>
            <a:off x="5442229" y="1132284"/>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0" name="文本框 89">
            <a:extLst>
              <a:ext uri="{FF2B5EF4-FFF2-40B4-BE49-F238E27FC236}">
                <a16:creationId xmlns:a16="http://schemas.microsoft.com/office/drawing/2014/main" id="{3BC30079-B6B4-4888-8379-33688BB9C21C}"/>
              </a:ext>
            </a:extLst>
          </p:cNvPr>
          <p:cNvSpPr txBox="1"/>
          <p:nvPr/>
        </p:nvSpPr>
        <p:spPr>
          <a:xfrm>
            <a:off x="3880358" y="5013059"/>
            <a:ext cx="902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找知识</a:t>
            </a:r>
          </a:p>
        </p:txBody>
      </p:sp>
      <p:sp>
        <p:nvSpPr>
          <p:cNvPr id="91" name="文本框 90">
            <a:extLst>
              <a:ext uri="{FF2B5EF4-FFF2-40B4-BE49-F238E27FC236}">
                <a16:creationId xmlns:a16="http://schemas.microsoft.com/office/drawing/2014/main" id="{E00B94B2-0A72-49F7-93F2-746DDDBDD37B}"/>
              </a:ext>
            </a:extLst>
          </p:cNvPr>
          <p:cNvSpPr txBox="1"/>
          <p:nvPr/>
        </p:nvSpPr>
        <p:spPr>
          <a:xfrm>
            <a:off x="3475486" y="3609824"/>
            <a:ext cx="9029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找文献</a:t>
            </a:r>
          </a:p>
        </p:txBody>
      </p:sp>
      <p:sp>
        <p:nvSpPr>
          <p:cNvPr id="92" name="文本框 91">
            <a:extLst>
              <a:ext uri="{FF2B5EF4-FFF2-40B4-BE49-F238E27FC236}">
                <a16:creationId xmlns:a16="http://schemas.microsoft.com/office/drawing/2014/main" id="{F163511B-0DB0-4E4C-BDC2-CB7EFC61A5E7}"/>
              </a:ext>
            </a:extLst>
          </p:cNvPr>
          <p:cNvSpPr txBox="1"/>
          <p:nvPr/>
        </p:nvSpPr>
        <p:spPr>
          <a:xfrm>
            <a:off x="3962983" y="2062081"/>
            <a:ext cx="9029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辅助</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功能</a:t>
            </a:r>
          </a:p>
        </p:txBody>
      </p:sp>
      <p:sp>
        <p:nvSpPr>
          <p:cNvPr id="93" name="文本框 92">
            <a:extLst>
              <a:ext uri="{FF2B5EF4-FFF2-40B4-BE49-F238E27FC236}">
                <a16:creationId xmlns:a16="http://schemas.microsoft.com/office/drawing/2014/main" id="{A5B1CDFA-7B10-4818-8CEC-21FFB63B6618}"/>
              </a:ext>
            </a:extLst>
          </p:cNvPr>
          <p:cNvSpPr txBox="1"/>
          <p:nvPr/>
        </p:nvSpPr>
        <p:spPr>
          <a:xfrm>
            <a:off x="5684280" y="1344284"/>
            <a:ext cx="90295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情报</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发现</a:t>
            </a:r>
          </a:p>
        </p:txBody>
      </p:sp>
      <p:sp>
        <p:nvSpPr>
          <p:cNvPr id="96" name="Freeform 89">
            <a:extLst>
              <a:ext uri="{FF2B5EF4-FFF2-40B4-BE49-F238E27FC236}">
                <a16:creationId xmlns:a16="http://schemas.microsoft.com/office/drawing/2014/main" id="{3C1D4E9C-11D3-4878-8BF7-6975699C4175}"/>
              </a:ext>
            </a:extLst>
          </p:cNvPr>
          <p:cNvSpPr/>
          <p:nvPr/>
        </p:nvSpPr>
        <p:spPr>
          <a:xfrm>
            <a:off x="7225094" y="4637537"/>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8" name="Freeform 85">
            <a:extLst>
              <a:ext uri="{FF2B5EF4-FFF2-40B4-BE49-F238E27FC236}">
                <a16:creationId xmlns:a16="http://schemas.microsoft.com/office/drawing/2014/main" id="{0784AD96-0FC3-465B-9106-95A838A0F78D}"/>
              </a:ext>
            </a:extLst>
          </p:cNvPr>
          <p:cNvSpPr/>
          <p:nvPr/>
        </p:nvSpPr>
        <p:spPr>
          <a:xfrm>
            <a:off x="5589811" y="538239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2DB4CE"/>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新闻</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搜集</a:t>
            </a:r>
            <a:endParaRPr kumimoji="0" 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0" name="文本框 99">
            <a:extLst>
              <a:ext uri="{FF2B5EF4-FFF2-40B4-BE49-F238E27FC236}">
                <a16:creationId xmlns:a16="http://schemas.microsoft.com/office/drawing/2014/main" id="{B739775B-D7B0-4624-8403-F4A8A5F7880D}"/>
              </a:ext>
            </a:extLst>
          </p:cNvPr>
          <p:cNvSpPr txBox="1"/>
          <p:nvPr/>
        </p:nvSpPr>
        <p:spPr>
          <a:xfrm>
            <a:off x="7708656" y="3473122"/>
            <a:ext cx="902955" cy="687881"/>
          </a:xfrm>
          <a:prstGeom prst="rect">
            <a:avLst/>
          </a:prstGeom>
          <a:noFill/>
        </p:spPr>
        <p:txBody>
          <a:bodyPr wrap="square" rtlCol="0">
            <a:sp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共性</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1" name="文本框 100">
            <a:extLst>
              <a:ext uri="{FF2B5EF4-FFF2-40B4-BE49-F238E27FC236}">
                <a16:creationId xmlns:a16="http://schemas.microsoft.com/office/drawing/2014/main" id="{9F82E131-F7D3-46F5-9DCE-230F8A8F4F4C}"/>
              </a:ext>
            </a:extLst>
          </p:cNvPr>
          <p:cNvSpPr txBox="1"/>
          <p:nvPr/>
        </p:nvSpPr>
        <p:spPr>
          <a:xfrm>
            <a:off x="7336366" y="4867552"/>
            <a:ext cx="902955" cy="1034129"/>
          </a:xfrm>
          <a:prstGeom prst="rect">
            <a:avLst/>
          </a:prstGeom>
          <a:noFill/>
        </p:spPr>
        <p:txBody>
          <a:bodyPr wrap="square" rtlCol="0">
            <a:sp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个性</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888978" rtl="0" eaLnBrk="1" fontAlgn="auto" latinLnBrk="0" hangingPunct="1">
              <a:lnSpc>
                <a:spcPct val="90000"/>
              </a:lnSpc>
              <a:spcBef>
                <a:spcPct val="0"/>
              </a:spcBef>
              <a:spcAft>
                <a:spcPct val="35000"/>
              </a:spcAft>
              <a:buClrTx/>
              <a:buSzTx/>
              <a:buFontTx/>
              <a:buNone/>
              <a:tabLst/>
              <a:defRPr/>
            </a:pPr>
            <a:r>
              <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服务</a:t>
            </a: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2" name="Freeform 30">
            <a:extLst>
              <a:ext uri="{FF2B5EF4-FFF2-40B4-BE49-F238E27FC236}">
                <a16:creationId xmlns:a16="http://schemas.microsoft.com/office/drawing/2014/main" id="{B276E478-D095-4139-B833-3EF9A52D8455}"/>
              </a:ext>
            </a:extLst>
          </p:cNvPr>
          <p:cNvSpPr/>
          <p:nvPr/>
        </p:nvSpPr>
        <p:spPr>
          <a:xfrm rot="5400000" flipH="1">
            <a:off x="5707554" y="2441393"/>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103" name="Freeform 30">
            <a:extLst>
              <a:ext uri="{FF2B5EF4-FFF2-40B4-BE49-F238E27FC236}">
                <a16:creationId xmlns:a16="http://schemas.microsoft.com/office/drawing/2014/main" id="{28A8A25A-7541-48BD-9019-DF9453DCF5BD}"/>
              </a:ext>
            </a:extLst>
          </p:cNvPr>
          <p:cNvSpPr/>
          <p:nvPr/>
        </p:nvSpPr>
        <p:spPr>
          <a:xfrm rot="5400000" flipH="1">
            <a:off x="5750362" y="4789471"/>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39" name="矩形 38">
            <a:extLst>
              <a:ext uri="{FF2B5EF4-FFF2-40B4-BE49-F238E27FC236}">
                <a16:creationId xmlns:a16="http://schemas.microsoft.com/office/drawing/2014/main" id="{2177B29C-DE57-470A-87FC-8888A224B360}"/>
              </a:ext>
            </a:extLst>
          </p:cNvPr>
          <p:cNvSpPr/>
          <p:nvPr/>
        </p:nvSpPr>
        <p:spPr>
          <a:xfrm>
            <a:off x="572848" y="1047699"/>
            <a:ext cx="326243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创新情报服务平台功能详解</a:t>
            </a:r>
          </a:p>
        </p:txBody>
      </p:sp>
      <p:sp>
        <p:nvSpPr>
          <p:cNvPr id="3" name="矩形 2">
            <a:extLst>
              <a:ext uri="{FF2B5EF4-FFF2-40B4-BE49-F238E27FC236}">
                <a16:creationId xmlns:a16="http://schemas.microsoft.com/office/drawing/2014/main" id="{8AC5E064-4998-43B9-A6D4-73063353B777}"/>
              </a:ext>
            </a:extLst>
          </p:cNvPr>
          <p:cNvSpPr/>
          <p:nvPr/>
        </p:nvSpPr>
        <p:spPr>
          <a:xfrm>
            <a:off x="1780176" y="2221032"/>
            <a:ext cx="2018501" cy="29238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在线帮助、视频培训学习</a:t>
            </a:r>
          </a:p>
        </p:txBody>
      </p:sp>
    </p:spTree>
    <p:extLst>
      <p:ext uri="{BB962C8B-B14F-4D97-AF65-F5344CB8AC3E}">
        <p14:creationId xmlns:p14="http://schemas.microsoft.com/office/powerpoint/2010/main" val="18264947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7DFEA4-3B6D-4DA0-9F66-3A8B9584D2A9}"/>
              </a:ext>
            </a:extLst>
          </p:cNvPr>
          <p:cNvSpPr/>
          <p:nvPr/>
        </p:nvSpPr>
        <p:spPr>
          <a:xfrm>
            <a:off x="469322" y="375486"/>
            <a:ext cx="7739311"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IP</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及情报平台提升创新服务</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核电公司</a:t>
            </a:r>
          </a:p>
        </p:txBody>
      </p:sp>
      <p:sp>
        <p:nvSpPr>
          <p:cNvPr id="4" name="矩形 3">
            <a:extLst>
              <a:ext uri="{FF2B5EF4-FFF2-40B4-BE49-F238E27FC236}">
                <a16:creationId xmlns:a16="http://schemas.microsoft.com/office/drawing/2014/main" id="{E989C759-80BE-4D3B-93B6-3E01A07F328D}"/>
              </a:ext>
            </a:extLst>
          </p:cNvPr>
          <p:cNvSpPr/>
          <p:nvPr/>
        </p:nvSpPr>
        <p:spPr>
          <a:xfrm>
            <a:off x="565574" y="914062"/>
            <a:ext cx="11477839" cy="1338828"/>
          </a:xfrm>
          <a:prstGeom prst="rect">
            <a:avLst/>
          </a:prstGeom>
          <a:solidFill>
            <a:schemeClr val="bg1"/>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背景：核电作为国家战略重点，技术创新是“走出去”战略的重要手段。目前公司核电技术是</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形成了核物理、核化学与放射化学、反应堆工程技术、加速器技术、核电子与探测技术、同位素技术等学科，开发出了以同位素辐射技术为主导的一批高新技术和产品。</a:t>
            </a:r>
            <a:r>
              <a:rPr kumimoji="0" lang="zh-CN" altLang="zh-CN" sz="18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一流的科技研发， 需要一流的信息情报平台支撑！</a:t>
            </a:r>
            <a:endParaRPr kumimoji="0" lang="zh-CN" altLang="en-US" sz="18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endParaRPr>
          </a:p>
        </p:txBody>
      </p:sp>
      <p:cxnSp>
        <p:nvCxnSpPr>
          <p:cNvPr id="150" name="直接连接符 149">
            <a:extLst>
              <a:ext uri="{FF2B5EF4-FFF2-40B4-BE49-F238E27FC236}">
                <a16:creationId xmlns:a16="http://schemas.microsoft.com/office/drawing/2014/main" id="{B883CE3A-24CC-4202-8177-A2F222DE175E}"/>
              </a:ext>
            </a:extLst>
          </p:cNvPr>
          <p:cNvCxnSpPr>
            <a:cxnSpLocks/>
            <a:stCxn id="179" idx="4"/>
            <a:endCxn id="206" idx="0"/>
          </p:cNvCxnSpPr>
          <p:nvPr/>
        </p:nvCxnSpPr>
        <p:spPr>
          <a:xfrm>
            <a:off x="2296335" y="2792769"/>
            <a:ext cx="1823519" cy="1563575"/>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直接连接符 150">
            <a:extLst>
              <a:ext uri="{FF2B5EF4-FFF2-40B4-BE49-F238E27FC236}">
                <a16:creationId xmlns:a16="http://schemas.microsoft.com/office/drawing/2014/main" id="{6A4F52D9-5734-4145-A312-8E90EC0723F3}"/>
              </a:ext>
            </a:extLst>
          </p:cNvPr>
          <p:cNvCxnSpPr>
            <a:cxnSpLocks/>
            <a:stCxn id="185" idx="4"/>
            <a:endCxn id="206" idx="8"/>
          </p:cNvCxnSpPr>
          <p:nvPr/>
        </p:nvCxnSpPr>
        <p:spPr>
          <a:xfrm>
            <a:off x="2296335" y="3568233"/>
            <a:ext cx="1823521" cy="788113"/>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A5FEF6E6-D10C-4C2A-9494-AB89C0D550CF}"/>
              </a:ext>
            </a:extLst>
          </p:cNvPr>
          <p:cNvCxnSpPr>
            <a:cxnSpLocks/>
            <a:stCxn id="186" idx="4"/>
            <a:endCxn id="206" idx="0"/>
          </p:cNvCxnSpPr>
          <p:nvPr/>
        </p:nvCxnSpPr>
        <p:spPr>
          <a:xfrm>
            <a:off x="2326162" y="4354081"/>
            <a:ext cx="1793692" cy="2263"/>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A2685DFC-5BC0-4D2E-A1F7-C961702E61D0}"/>
              </a:ext>
            </a:extLst>
          </p:cNvPr>
          <p:cNvCxnSpPr>
            <a:cxnSpLocks/>
            <a:stCxn id="187" idx="4"/>
            <a:endCxn id="206" idx="8"/>
          </p:cNvCxnSpPr>
          <p:nvPr/>
        </p:nvCxnSpPr>
        <p:spPr>
          <a:xfrm flipV="1">
            <a:off x="2326162" y="4356346"/>
            <a:ext cx="1793694" cy="788189"/>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DC3A6C1C-5C9C-4726-9CA7-18FFD8CE0036}"/>
              </a:ext>
            </a:extLst>
          </p:cNvPr>
          <p:cNvCxnSpPr>
            <a:cxnSpLocks/>
            <a:stCxn id="188" idx="4"/>
            <a:endCxn id="206" idx="8"/>
          </p:cNvCxnSpPr>
          <p:nvPr/>
        </p:nvCxnSpPr>
        <p:spPr>
          <a:xfrm flipV="1">
            <a:off x="2344075" y="4356346"/>
            <a:ext cx="1775781" cy="1576526"/>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Freeform 5">
            <a:extLst>
              <a:ext uri="{FF2B5EF4-FFF2-40B4-BE49-F238E27FC236}">
                <a16:creationId xmlns:a16="http://schemas.microsoft.com/office/drawing/2014/main" id="{64803247-EBCD-47B1-9484-9B93960F61BA}"/>
              </a:ext>
            </a:extLst>
          </p:cNvPr>
          <p:cNvSpPr>
            <a:spLocks noChangeAspect="1" noEditPoints="1"/>
          </p:cNvSpPr>
          <p:nvPr/>
        </p:nvSpPr>
        <p:spPr bwMode="auto">
          <a:xfrm rot="5400000">
            <a:off x="6137995" y="3489913"/>
            <a:ext cx="554720" cy="1714119"/>
          </a:xfrm>
          <a:custGeom>
            <a:avLst/>
            <a:gdLst>
              <a:gd name="T0" fmla="*/ 24 w 116"/>
              <a:gd name="T1" fmla="*/ 42 h 104"/>
              <a:gd name="T2" fmla="*/ 36 w 116"/>
              <a:gd name="T3" fmla="*/ 58 h 104"/>
              <a:gd name="T4" fmla="*/ 52 w 116"/>
              <a:gd name="T5" fmla="*/ 47 h 104"/>
              <a:gd name="T6" fmla="*/ 40 w 116"/>
              <a:gd name="T7" fmla="*/ 31 h 104"/>
              <a:gd name="T8" fmla="*/ 53 w 116"/>
              <a:gd name="T9" fmla="*/ 24 h 104"/>
              <a:gd name="T10" fmla="*/ 7 w 116"/>
              <a:gd name="T11" fmla="*/ 0 h 104"/>
              <a:gd name="T12" fmla="*/ 11 w 116"/>
              <a:gd name="T13" fmla="*/ 51 h 104"/>
              <a:gd name="T14" fmla="*/ 24 w 116"/>
              <a:gd name="T15" fmla="*/ 42 h 104"/>
              <a:gd name="T16" fmla="*/ 93 w 116"/>
              <a:gd name="T17" fmla="*/ 43 h 104"/>
              <a:gd name="T18" fmla="*/ 106 w 116"/>
              <a:gd name="T19" fmla="*/ 52 h 104"/>
              <a:gd name="T20" fmla="*/ 111 w 116"/>
              <a:gd name="T21" fmla="*/ 1 h 104"/>
              <a:gd name="T22" fmla="*/ 65 w 116"/>
              <a:gd name="T23" fmla="*/ 24 h 104"/>
              <a:gd name="T24" fmla="*/ 77 w 116"/>
              <a:gd name="T25" fmla="*/ 32 h 104"/>
              <a:gd name="T26" fmla="*/ 0 w 116"/>
              <a:gd name="T27" fmla="*/ 83 h 104"/>
              <a:gd name="T28" fmla="*/ 3 w 116"/>
              <a:gd name="T29" fmla="*/ 102 h 104"/>
              <a:gd name="T30" fmla="*/ 93 w 116"/>
              <a:gd name="T31" fmla="*/ 43 h 104"/>
              <a:gd name="T32" fmla="*/ 81 w 116"/>
              <a:gd name="T33" fmla="*/ 70 h 104"/>
              <a:gd name="T34" fmla="*/ 65 w 116"/>
              <a:gd name="T35" fmla="*/ 83 h 104"/>
              <a:gd name="T36" fmla="*/ 111 w 116"/>
              <a:gd name="T37" fmla="*/ 104 h 104"/>
              <a:gd name="T38" fmla="*/ 116 w 116"/>
              <a:gd name="T39" fmla="*/ 85 h 104"/>
              <a:gd name="T40" fmla="*/ 81 w 116"/>
              <a:gd name="T41" fmla="*/ 7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04">
                <a:moveTo>
                  <a:pt x="24" y="42"/>
                </a:moveTo>
                <a:cubicBezTo>
                  <a:pt x="28" y="48"/>
                  <a:pt x="32" y="53"/>
                  <a:pt x="36" y="58"/>
                </a:cubicBezTo>
                <a:cubicBezTo>
                  <a:pt x="41" y="55"/>
                  <a:pt x="47" y="51"/>
                  <a:pt x="52" y="47"/>
                </a:cubicBezTo>
                <a:cubicBezTo>
                  <a:pt x="48" y="42"/>
                  <a:pt x="44" y="37"/>
                  <a:pt x="40" y="31"/>
                </a:cubicBezTo>
                <a:cubicBezTo>
                  <a:pt x="53" y="24"/>
                  <a:pt x="53" y="24"/>
                  <a:pt x="53" y="24"/>
                </a:cubicBezTo>
                <a:cubicBezTo>
                  <a:pt x="7" y="0"/>
                  <a:pt x="7" y="0"/>
                  <a:pt x="7" y="0"/>
                </a:cubicBezTo>
                <a:cubicBezTo>
                  <a:pt x="11" y="51"/>
                  <a:pt x="11" y="51"/>
                  <a:pt x="11" y="51"/>
                </a:cubicBezTo>
                <a:lnTo>
                  <a:pt x="24" y="42"/>
                </a:lnTo>
                <a:close/>
                <a:moveTo>
                  <a:pt x="93" y="43"/>
                </a:moveTo>
                <a:cubicBezTo>
                  <a:pt x="106" y="52"/>
                  <a:pt x="106" y="52"/>
                  <a:pt x="106" y="52"/>
                </a:cubicBezTo>
                <a:cubicBezTo>
                  <a:pt x="111" y="1"/>
                  <a:pt x="111" y="1"/>
                  <a:pt x="111" y="1"/>
                </a:cubicBezTo>
                <a:cubicBezTo>
                  <a:pt x="65" y="24"/>
                  <a:pt x="65" y="24"/>
                  <a:pt x="65" y="24"/>
                </a:cubicBezTo>
                <a:cubicBezTo>
                  <a:pt x="77" y="32"/>
                  <a:pt x="77" y="32"/>
                  <a:pt x="77" y="32"/>
                </a:cubicBezTo>
                <a:cubicBezTo>
                  <a:pt x="49" y="72"/>
                  <a:pt x="0" y="82"/>
                  <a:pt x="0" y="83"/>
                </a:cubicBezTo>
                <a:cubicBezTo>
                  <a:pt x="3" y="102"/>
                  <a:pt x="3" y="102"/>
                  <a:pt x="3" y="102"/>
                </a:cubicBezTo>
                <a:cubicBezTo>
                  <a:pt x="6" y="102"/>
                  <a:pt x="60" y="90"/>
                  <a:pt x="93" y="43"/>
                </a:cubicBezTo>
                <a:close/>
                <a:moveTo>
                  <a:pt x="81" y="70"/>
                </a:moveTo>
                <a:cubicBezTo>
                  <a:pt x="76" y="75"/>
                  <a:pt x="71" y="79"/>
                  <a:pt x="65" y="83"/>
                </a:cubicBezTo>
                <a:cubicBezTo>
                  <a:pt x="88" y="98"/>
                  <a:pt x="110" y="104"/>
                  <a:pt x="111" y="104"/>
                </a:cubicBezTo>
                <a:cubicBezTo>
                  <a:pt x="116" y="85"/>
                  <a:pt x="116" y="85"/>
                  <a:pt x="116" y="85"/>
                </a:cubicBezTo>
                <a:cubicBezTo>
                  <a:pt x="115" y="85"/>
                  <a:pt x="100" y="81"/>
                  <a:pt x="81" y="70"/>
                </a:cubicBezTo>
                <a:close/>
              </a:path>
            </a:pathLst>
          </a:custGeom>
          <a:solidFill>
            <a:srgbClr val="1D395B"/>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2" name="流程图: 可选过程 161">
            <a:extLst>
              <a:ext uri="{FF2B5EF4-FFF2-40B4-BE49-F238E27FC236}">
                <a16:creationId xmlns:a16="http://schemas.microsoft.com/office/drawing/2014/main" id="{7C0598D0-83E9-452D-B93B-3CCC976E2596}"/>
              </a:ext>
            </a:extLst>
          </p:cNvPr>
          <p:cNvSpPr/>
          <p:nvPr/>
        </p:nvSpPr>
        <p:spPr>
          <a:xfrm>
            <a:off x="7332068" y="4500193"/>
            <a:ext cx="1447588" cy="615317"/>
          </a:xfrm>
          <a:prstGeom prst="flowChartAlternateProcess">
            <a:avLst/>
          </a:prstGeom>
          <a:solidFill>
            <a:srgbClr val="92D050"/>
          </a:solidFill>
          <a:ln w="12700" cap="flat" cmpd="sng" algn="ctr">
            <a:noFill/>
            <a:prstDash val="solid"/>
            <a:miter lim="800000"/>
          </a:ln>
          <a:effectLst/>
        </p:spPr>
        <p:txBody>
          <a:bodyPr lIns="96435" tIns="48217" rIns="96435" bIns="48217"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管理</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人员</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63" name="流程图: 可选过程 162">
            <a:extLst>
              <a:ext uri="{FF2B5EF4-FFF2-40B4-BE49-F238E27FC236}">
                <a16:creationId xmlns:a16="http://schemas.microsoft.com/office/drawing/2014/main" id="{213D4E78-5FE4-4465-BBF0-F91D33E4FAEA}"/>
              </a:ext>
            </a:extLst>
          </p:cNvPr>
          <p:cNvSpPr/>
          <p:nvPr/>
        </p:nvSpPr>
        <p:spPr>
          <a:xfrm>
            <a:off x="7332068" y="3582155"/>
            <a:ext cx="1447588" cy="615317"/>
          </a:xfrm>
          <a:prstGeom prst="flowChartAlternateProcess">
            <a:avLst/>
          </a:prstGeom>
          <a:solidFill>
            <a:srgbClr val="92D050"/>
          </a:solidFill>
          <a:ln w="12700" cap="flat" cmpd="sng" algn="ctr">
            <a:noFill/>
            <a:prstDash val="solid"/>
            <a:miter lim="800000"/>
          </a:ln>
          <a:effectLst/>
        </p:spPr>
        <p:txBody>
          <a:bodyPr lIns="96435" tIns="48217" rIns="96435" bIns="48217"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科研</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人员</a:t>
            </a:r>
            <a:endParaRPr kumimoji="0" lang="en-US" altLang="zh-CN"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74" name="图形 173" descr="讲师">
            <a:extLst>
              <a:ext uri="{FF2B5EF4-FFF2-40B4-BE49-F238E27FC236}">
                <a16:creationId xmlns:a16="http://schemas.microsoft.com/office/drawing/2014/main" id="{DE38AC62-691D-48BE-9007-8A3997340C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4245" y="4483893"/>
            <a:ext cx="631617" cy="631617"/>
          </a:xfrm>
          <a:prstGeom prst="rect">
            <a:avLst/>
          </a:prstGeom>
        </p:spPr>
      </p:pic>
      <p:sp>
        <p:nvSpPr>
          <p:cNvPr id="175" name="矩形 174">
            <a:extLst>
              <a:ext uri="{FF2B5EF4-FFF2-40B4-BE49-F238E27FC236}">
                <a16:creationId xmlns:a16="http://schemas.microsoft.com/office/drawing/2014/main" id="{8D1BA441-AD50-4292-A39A-4A10E9F7C29F}"/>
              </a:ext>
            </a:extLst>
          </p:cNvPr>
          <p:cNvSpPr/>
          <p:nvPr/>
        </p:nvSpPr>
        <p:spPr>
          <a:xfrm>
            <a:off x="9509937" y="2509975"/>
            <a:ext cx="2387781" cy="3416320"/>
          </a:xfrm>
          <a:prstGeom prst="rect">
            <a:avLst/>
          </a:prstGeom>
          <a:solidFill>
            <a:schemeClr val="bg1"/>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服务各科室科研人员、管理人员，汇聚核电专利数据、科技文献数据，融合可视化检索分析、专利预警、资讯发布和数据管理于一体的本地化数据平台。</a:t>
            </a:r>
          </a:p>
        </p:txBody>
      </p:sp>
      <p:sp>
        <p:nvSpPr>
          <p:cNvPr id="179" name="Freeform 85">
            <a:extLst>
              <a:ext uri="{FF2B5EF4-FFF2-40B4-BE49-F238E27FC236}">
                <a16:creationId xmlns:a16="http://schemas.microsoft.com/office/drawing/2014/main" id="{50B64E43-7DEC-4BCF-9102-9D2098370505}"/>
              </a:ext>
            </a:extLst>
          </p:cNvPr>
          <p:cNvSpPr>
            <a:spLocks noChangeAspect="1"/>
          </p:cNvSpPr>
          <p:nvPr/>
        </p:nvSpPr>
        <p:spPr>
          <a:xfrm>
            <a:off x="1158107" y="2432767"/>
            <a:ext cx="1138225" cy="720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专利检索系统</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5" name="Freeform 85">
            <a:extLst>
              <a:ext uri="{FF2B5EF4-FFF2-40B4-BE49-F238E27FC236}">
                <a16:creationId xmlns:a16="http://schemas.microsoft.com/office/drawing/2014/main" id="{E51D023B-7E0E-401A-AFE5-D1A154C94874}"/>
              </a:ext>
            </a:extLst>
          </p:cNvPr>
          <p:cNvSpPr>
            <a:spLocks noChangeAspect="1"/>
          </p:cNvSpPr>
          <p:nvPr/>
        </p:nvSpPr>
        <p:spPr>
          <a:xfrm>
            <a:off x="1158107" y="3208231"/>
            <a:ext cx="1138225" cy="720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科技文献系统</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6" name="Freeform 85">
            <a:extLst>
              <a:ext uri="{FF2B5EF4-FFF2-40B4-BE49-F238E27FC236}">
                <a16:creationId xmlns:a16="http://schemas.microsoft.com/office/drawing/2014/main" id="{7B1AC115-FF23-4A79-BF81-92DE53AFFD7B}"/>
              </a:ext>
            </a:extLst>
          </p:cNvPr>
          <p:cNvSpPr>
            <a:spLocks noChangeAspect="1"/>
          </p:cNvSpPr>
          <p:nvPr/>
        </p:nvSpPr>
        <p:spPr>
          <a:xfrm>
            <a:off x="1187934" y="3994079"/>
            <a:ext cx="1138225" cy="720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数据采集系统</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7" name="Freeform 85">
            <a:extLst>
              <a:ext uri="{FF2B5EF4-FFF2-40B4-BE49-F238E27FC236}">
                <a16:creationId xmlns:a16="http://schemas.microsoft.com/office/drawing/2014/main" id="{FF65BF42-59F0-48EE-BF28-2D9F44B5BB04}"/>
              </a:ext>
            </a:extLst>
          </p:cNvPr>
          <p:cNvSpPr>
            <a:spLocks noChangeAspect="1"/>
          </p:cNvSpPr>
          <p:nvPr/>
        </p:nvSpPr>
        <p:spPr>
          <a:xfrm>
            <a:off x="1187934" y="4784533"/>
            <a:ext cx="1138225" cy="720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专利预警系统</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88" name="Freeform 85">
            <a:extLst>
              <a:ext uri="{FF2B5EF4-FFF2-40B4-BE49-F238E27FC236}">
                <a16:creationId xmlns:a16="http://schemas.microsoft.com/office/drawing/2014/main" id="{B012B653-35E5-4C76-992F-2670D78407B6}"/>
              </a:ext>
            </a:extLst>
          </p:cNvPr>
          <p:cNvSpPr>
            <a:spLocks noChangeAspect="1"/>
          </p:cNvSpPr>
          <p:nvPr/>
        </p:nvSpPr>
        <p:spPr>
          <a:xfrm>
            <a:off x="1205847" y="5572870"/>
            <a:ext cx="1138225" cy="720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9CD42"/>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专利分享系统</a:t>
            </a:r>
            <a:endPar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06" name="Freeform 32">
            <a:extLst>
              <a:ext uri="{FF2B5EF4-FFF2-40B4-BE49-F238E27FC236}">
                <a16:creationId xmlns:a16="http://schemas.microsoft.com/office/drawing/2014/main" id="{DB4512FE-A8ED-4D60-8161-2A828CCCCAE5}"/>
              </a:ext>
            </a:extLst>
          </p:cNvPr>
          <p:cNvSpPr>
            <a:spLocks noChangeAspect="1"/>
          </p:cNvSpPr>
          <p:nvPr/>
        </p:nvSpPr>
        <p:spPr>
          <a:xfrm>
            <a:off x="4119854" y="3672343"/>
            <a:ext cx="1367506" cy="1368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1D395B"/>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7" name="文本框 206">
            <a:extLst>
              <a:ext uri="{FF2B5EF4-FFF2-40B4-BE49-F238E27FC236}">
                <a16:creationId xmlns:a16="http://schemas.microsoft.com/office/drawing/2014/main" id="{68C7AE30-2B56-41A5-A061-4C4DF79D7B16}"/>
              </a:ext>
            </a:extLst>
          </p:cNvPr>
          <p:cNvSpPr txBox="1"/>
          <p:nvPr/>
        </p:nvSpPr>
        <p:spPr>
          <a:xfrm>
            <a:off x="4247854" y="4204938"/>
            <a:ext cx="1203581"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IP</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及情报</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平台</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66" name="图形 165" descr="显示器">
            <a:extLst>
              <a:ext uri="{FF2B5EF4-FFF2-40B4-BE49-F238E27FC236}">
                <a16:creationId xmlns:a16="http://schemas.microsoft.com/office/drawing/2014/main" id="{46AA0F6A-94C7-4977-8E24-BDF4393A9D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0282" y="3757001"/>
            <a:ext cx="661399" cy="524255"/>
          </a:xfrm>
          <a:prstGeom prst="rect">
            <a:avLst/>
          </a:prstGeom>
        </p:spPr>
      </p:pic>
      <p:pic>
        <p:nvPicPr>
          <p:cNvPr id="172" name="图形 171" descr="带齿轮的头部">
            <a:extLst>
              <a:ext uri="{FF2B5EF4-FFF2-40B4-BE49-F238E27FC236}">
                <a16:creationId xmlns:a16="http://schemas.microsoft.com/office/drawing/2014/main" id="{665FABD3-4560-480D-8A3A-0078F5B2D1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6484" y="3639817"/>
            <a:ext cx="492551" cy="492551"/>
          </a:xfrm>
          <a:prstGeom prst="rect">
            <a:avLst/>
          </a:prstGeom>
        </p:spPr>
      </p:pic>
      <p:cxnSp>
        <p:nvCxnSpPr>
          <p:cNvPr id="23" name="直接连接符 22">
            <a:extLst>
              <a:ext uri="{FF2B5EF4-FFF2-40B4-BE49-F238E27FC236}">
                <a16:creationId xmlns:a16="http://schemas.microsoft.com/office/drawing/2014/main" id="{2F7E5674-8BDF-4128-B102-FDDE2FA8E9B2}"/>
              </a:ext>
            </a:extLst>
          </p:cNvPr>
          <p:cNvCxnSpPr>
            <a:cxnSpLocks/>
          </p:cNvCxnSpPr>
          <p:nvPr/>
        </p:nvCxnSpPr>
        <p:spPr>
          <a:xfrm>
            <a:off x="9090109" y="2394047"/>
            <a:ext cx="0" cy="3920067"/>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53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521320" y="2546430"/>
            <a:ext cx="9307975"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rPr>
              <a:t>创新研发的机遇与挑战</a:t>
            </a:r>
            <a:endParaRPr kumimoji="0" lang="en-GB" altLang="zh-CN" sz="3600" b="1" i="0" u="none" strike="noStrike" kern="1200" cap="none" spc="-5"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15703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A67B556-51C3-4342-A19F-238CF8567893}"/>
              </a:ext>
            </a:extLst>
          </p:cNvPr>
          <p:cNvSpPr/>
          <p:nvPr/>
        </p:nvSpPr>
        <p:spPr>
          <a:xfrm>
            <a:off x="469958" y="302068"/>
            <a:ext cx="7711472"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IP</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及情报平台提升创新服务</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核电公司</a:t>
            </a:r>
          </a:p>
        </p:txBody>
      </p:sp>
      <p:pic>
        <p:nvPicPr>
          <p:cNvPr id="16" name="图片 45">
            <a:extLst>
              <a:ext uri="{FF2B5EF4-FFF2-40B4-BE49-F238E27FC236}">
                <a16:creationId xmlns:a16="http://schemas.microsoft.com/office/drawing/2014/main" id="{BD7FE4AF-CAB7-4A65-8ED9-AAC5D5C2A06F}"/>
              </a:ext>
            </a:extLst>
          </p:cNvPr>
          <p:cNvPicPr>
            <a:picLocks noChangeAspect="1"/>
          </p:cNvPicPr>
          <p:nvPr/>
        </p:nvPicPr>
        <p:blipFill>
          <a:blip r:embed="rId2"/>
          <a:stretch>
            <a:fillRect/>
          </a:stretch>
        </p:blipFill>
        <p:spPr>
          <a:xfrm>
            <a:off x="2077034" y="1015629"/>
            <a:ext cx="7380133" cy="5826420"/>
          </a:xfrm>
          <a:prstGeom prst="rect">
            <a:avLst/>
          </a:prstGeom>
        </p:spPr>
      </p:pic>
      <p:sp>
        <p:nvSpPr>
          <p:cNvPr id="17" name="Freeform 14">
            <a:extLst>
              <a:ext uri="{FF2B5EF4-FFF2-40B4-BE49-F238E27FC236}">
                <a16:creationId xmlns:a16="http://schemas.microsoft.com/office/drawing/2014/main" id="{A62433ED-CF6A-437C-A9AC-0B7359F33F78}"/>
              </a:ext>
            </a:extLst>
          </p:cNvPr>
          <p:cNvSpPr>
            <a:spLocks/>
          </p:cNvSpPr>
          <p:nvPr/>
        </p:nvSpPr>
        <p:spPr bwMode="auto">
          <a:xfrm>
            <a:off x="737445" y="1057728"/>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9CD42"/>
          </a:solidFill>
          <a:ln>
            <a:noFill/>
          </a:ln>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8" name="Freeform 14">
            <a:extLst>
              <a:ext uri="{FF2B5EF4-FFF2-40B4-BE49-F238E27FC236}">
                <a16:creationId xmlns:a16="http://schemas.microsoft.com/office/drawing/2014/main" id="{3633004F-8A55-4B63-BD7A-7111D5D69C71}"/>
              </a:ext>
            </a:extLst>
          </p:cNvPr>
          <p:cNvSpPr>
            <a:spLocks/>
          </p:cNvSpPr>
          <p:nvPr/>
        </p:nvSpPr>
        <p:spPr bwMode="auto">
          <a:xfrm rot="21421780">
            <a:off x="1051599" y="4317133"/>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9CD4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9" name="文本框 49">
            <a:extLst>
              <a:ext uri="{FF2B5EF4-FFF2-40B4-BE49-F238E27FC236}">
                <a16:creationId xmlns:a16="http://schemas.microsoft.com/office/drawing/2014/main" id="{098BFF1D-425D-4D7C-8225-90E71B3D164B}"/>
              </a:ext>
            </a:extLst>
          </p:cNvPr>
          <p:cNvSpPr txBox="1"/>
          <p:nvPr/>
        </p:nvSpPr>
        <p:spPr>
          <a:xfrm>
            <a:off x="2107014" y="2983041"/>
            <a:ext cx="980959" cy="369332"/>
          </a:xfrm>
          <a:prstGeom prst="rect">
            <a:avLst/>
          </a:prstGeom>
          <a:solidFill>
            <a:srgbClr val="EBEBEB"/>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0" name="Freeform 14">
            <a:extLst>
              <a:ext uri="{FF2B5EF4-FFF2-40B4-BE49-F238E27FC236}">
                <a16:creationId xmlns:a16="http://schemas.microsoft.com/office/drawing/2014/main" id="{C495FCA3-071B-4149-8BC3-9AB4CC3D5A4E}"/>
              </a:ext>
            </a:extLst>
          </p:cNvPr>
          <p:cNvSpPr>
            <a:spLocks/>
          </p:cNvSpPr>
          <p:nvPr/>
        </p:nvSpPr>
        <p:spPr bwMode="auto">
          <a:xfrm rot="10800000">
            <a:off x="9219897" y="1384004"/>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9CD4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4">
            <a:extLst>
              <a:ext uri="{FF2B5EF4-FFF2-40B4-BE49-F238E27FC236}">
                <a16:creationId xmlns:a16="http://schemas.microsoft.com/office/drawing/2014/main" id="{63E47AA8-645C-4F6D-95C6-A121BF1350EC}"/>
              </a:ext>
            </a:extLst>
          </p:cNvPr>
          <p:cNvSpPr>
            <a:spLocks/>
          </p:cNvSpPr>
          <p:nvPr/>
        </p:nvSpPr>
        <p:spPr bwMode="auto">
          <a:xfrm rot="10800000">
            <a:off x="9338532" y="2983041"/>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9CD4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Freeform 14">
            <a:extLst>
              <a:ext uri="{FF2B5EF4-FFF2-40B4-BE49-F238E27FC236}">
                <a16:creationId xmlns:a16="http://schemas.microsoft.com/office/drawing/2014/main" id="{C3E2F54A-D3B5-4D7D-BE0B-EBDE05D7985E}"/>
              </a:ext>
            </a:extLst>
          </p:cNvPr>
          <p:cNvSpPr>
            <a:spLocks/>
          </p:cNvSpPr>
          <p:nvPr/>
        </p:nvSpPr>
        <p:spPr bwMode="auto">
          <a:xfrm rot="10800000">
            <a:off x="9338532" y="5335826"/>
            <a:ext cx="1569908" cy="962239"/>
          </a:xfrm>
          <a:custGeom>
            <a:avLst/>
            <a:gdLst>
              <a:gd name="T0" fmla="*/ 338 w 1013"/>
              <a:gd name="T1" fmla="*/ 0 h 675"/>
              <a:gd name="T2" fmla="*/ 0 w 1013"/>
              <a:gd name="T3" fmla="*/ 338 h 675"/>
              <a:gd name="T4" fmla="*/ 338 w 1013"/>
              <a:gd name="T5" fmla="*/ 675 h 675"/>
              <a:gd name="T6" fmla="*/ 509 w 1013"/>
              <a:gd name="T7" fmla="*/ 629 h 675"/>
              <a:gd name="T8" fmla="*/ 509 w 1013"/>
              <a:gd name="T9" fmla="*/ 629 h 675"/>
              <a:gd name="T10" fmla="*/ 1013 w 1013"/>
              <a:gd name="T11" fmla="*/ 338 h 675"/>
              <a:gd name="T12" fmla="*/ 509 w 1013"/>
              <a:gd name="T13" fmla="*/ 47 h 675"/>
              <a:gd name="T14" fmla="*/ 509 w 1013"/>
              <a:gd name="T15" fmla="*/ 47 h 675"/>
              <a:gd name="T16" fmla="*/ 338 w 1013"/>
              <a:gd name="T17" fmla="*/ 0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3" h="675">
                <a:moveTo>
                  <a:pt x="338" y="0"/>
                </a:moveTo>
                <a:cubicBezTo>
                  <a:pt x="152" y="0"/>
                  <a:pt x="0" y="151"/>
                  <a:pt x="0" y="338"/>
                </a:cubicBezTo>
                <a:cubicBezTo>
                  <a:pt x="0" y="524"/>
                  <a:pt x="152" y="675"/>
                  <a:pt x="338" y="675"/>
                </a:cubicBezTo>
                <a:cubicBezTo>
                  <a:pt x="400" y="675"/>
                  <a:pt x="459" y="658"/>
                  <a:pt x="509" y="629"/>
                </a:cubicBezTo>
                <a:cubicBezTo>
                  <a:pt x="509" y="629"/>
                  <a:pt x="509" y="629"/>
                  <a:pt x="509" y="629"/>
                </a:cubicBezTo>
                <a:cubicBezTo>
                  <a:pt x="1013" y="338"/>
                  <a:pt x="1013" y="338"/>
                  <a:pt x="1013" y="338"/>
                </a:cubicBezTo>
                <a:cubicBezTo>
                  <a:pt x="509" y="47"/>
                  <a:pt x="509" y="47"/>
                  <a:pt x="509" y="47"/>
                </a:cubicBezTo>
                <a:cubicBezTo>
                  <a:pt x="509" y="47"/>
                  <a:pt x="509" y="47"/>
                  <a:pt x="509" y="47"/>
                </a:cubicBezTo>
                <a:cubicBezTo>
                  <a:pt x="459" y="17"/>
                  <a:pt x="400" y="0"/>
                  <a:pt x="338" y="0"/>
                </a:cubicBezTo>
                <a:close/>
              </a:path>
            </a:pathLst>
          </a:custGeom>
          <a:solidFill>
            <a:srgbClr val="99CD4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矩形 53">
            <a:extLst>
              <a:ext uri="{FF2B5EF4-FFF2-40B4-BE49-F238E27FC236}">
                <a16:creationId xmlns:a16="http://schemas.microsoft.com/office/drawing/2014/main" id="{F68B845C-B8AF-45EA-AFAF-054D6EAD81B8}"/>
              </a:ext>
            </a:extLst>
          </p:cNvPr>
          <p:cNvSpPr/>
          <p:nvPr/>
        </p:nvSpPr>
        <p:spPr>
          <a:xfrm>
            <a:off x="506658" y="1260376"/>
            <a:ext cx="1682060"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专利、专</a:t>
            </a:r>
            <a:endParaRPr kumimoji="0" lang="en-US" altLang="zh-CN"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业文献整合</a:t>
            </a:r>
          </a:p>
        </p:txBody>
      </p:sp>
      <p:sp>
        <p:nvSpPr>
          <p:cNvPr id="24" name="矩形 54">
            <a:extLst>
              <a:ext uri="{FF2B5EF4-FFF2-40B4-BE49-F238E27FC236}">
                <a16:creationId xmlns:a16="http://schemas.microsoft.com/office/drawing/2014/main" id="{27E67715-D91D-4EBC-B3A5-740295E3B582}"/>
              </a:ext>
            </a:extLst>
          </p:cNvPr>
          <p:cNvSpPr/>
          <p:nvPr/>
        </p:nvSpPr>
        <p:spPr>
          <a:xfrm>
            <a:off x="711348" y="4475086"/>
            <a:ext cx="168206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本地专</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题库</a:t>
            </a:r>
          </a:p>
        </p:txBody>
      </p:sp>
      <p:sp>
        <p:nvSpPr>
          <p:cNvPr id="25" name="矩形 55">
            <a:extLst>
              <a:ext uri="{FF2B5EF4-FFF2-40B4-BE49-F238E27FC236}">
                <a16:creationId xmlns:a16="http://schemas.microsoft.com/office/drawing/2014/main" id="{48480509-EA47-458C-986D-EE4A4B3000E9}"/>
              </a:ext>
            </a:extLst>
          </p:cNvPr>
          <p:cNvSpPr/>
          <p:nvPr/>
        </p:nvSpPr>
        <p:spPr>
          <a:xfrm>
            <a:off x="9487147" y="3267293"/>
            <a:ext cx="168206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智能预警</a:t>
            </a:r>
          </a:p>
        </p:txBody>
      </p:sp>
      <p:sp>
        <p:nvSpPr>
          <p:cNvPr id="26" name="矩形 56">
            <a:extLst>
              <a:ext uri="{FF2B5EF4-FFF2-40B4-BE49-F238E27FC236}">
                <a16:creationId xmlns:a16="http://schemas.microsoft.com/office/drawing/2014/main" id="{A8A86A69-F1DB-4E61-A80E-B0C02B279B2E}"/>
              </a:ext>
            </a:extLst>
          </p:cNvPr>
          <p:cNvSpPr/>
          <p:nvPr/>
        </p:nvSpPr>
        <p:spPr>
          <a:xfrm>
            <a:off x="9338532" y="1650635"/>
            <a:ext cx="168206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快速检索</a:t>
            </a:r>
          </a:p>
        </p:txBody>
      </p:sp>
      <p:sp>
        <p:nvSpPr>
          <p:cNvPr id="27" name="矩形 57">
            <a:extLst>
              <a:ext uri="{FF2B5EF4-FFF2-40B4-BE49-F238E27FC236}">
                <a16:creationId xmlns:a16="http://schemas.microsoft.com/office/drawing/2014/main" id="{44138F9A-BB3C-4511-BCA0-32A04678D9F0}"/>
              </a:ext>
            </a:extLst>
          </p:cNvPr>
          <p:cNvSpPr/>
          <p:nvPr/>
        </p:nvSpPr>
        <p:spPr>
          <a:xfrm>
            <a:off x="9451302" y="5632280"/>
            <a:ext cx="168206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友商跟踪</a:t>
            </a:r>
          </a:p>
        </p:txBody>
      </p:sp>
    </p:spTree>
    <p:extLst>
      <p:ext uri="{BB962C8B-B14F-4D97-AF65-F5344CB8AC3E}">
        <p14:creationId xmlns:p14="http://schemas.microsoft.com/office/powerpoint/2010/main" val="1612305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
            <a:extLst>
              <a:ext uri="{FF2B5EF4-FFF2-40B4-BE49-F238E27FC236}">
                <a16:creationId xmlns:a16="http://schemas.microsoft.com/office/drawing/2014/main" id="{95793B3D-0802-4578-B18E-4C55C9D2C858}"/>
              </a:ext>
            </a:extLst>
          </p:cNvPr>
          <p:cNvSpPr/>
          <p:nvPr/>
        </p:nvSpPr>
        <p:spPr>
          <a:xfrm>
            <a:off x="561252" y="333825"/>
            <a:ext cx="795946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管理提升科技创新能力</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南方电网</a:t>
            </a:r>
          </a:p>
        </p:txBody>
      </p:sp>
      <p:sp>
        <p:nvSpPr>
          <p:cNvPr id="28" name="矩形 20">
            <a:extLst>
              <a:ext uri="{FF2B5EF4-FFF2-40B4-BE49-F238E27FC236}">
                <a16:creationId xmlns:a16="http://schemas.microsoft.com/office/drawing/2014/main" id="{62BA0DFE-CBDB-4501-9268-CCBF8A59C532}"/>
              </a:ext>
            </a:extLst>
          </p:cNvPr>
          <p:cNvSpPr/>
          <p:nvPr/>
        </p:nvSpPr>
        <p:spPr>
          <a:xfrm>
            <a:off x="1133082" y="1320306"/>
            <a:ext cx="10440546" cy="1015663"/>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科技创新与人才工作的指导思想与主要目标</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zh-CN" altLang="en-US"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把握一个定位，抓住两个关键，推进三个重点，落实四个保障</a:t>
            </a:r>
            <a:r>
              <a:rPr kumimoji="0" lang="en-US" altLang="zh-CN" sz="20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 name="Flowchart: Alternate Process 24">
            <a:extLst>
              <a:ext uri="{FF2B5EF4-FFF2-40B4-BE49-F238E27FC236}">
                <a16:creationId xmlns:a16="http://schemas.microsoft.com/office/drawing/2014/main" id="{2452B49B-9DD2-418B-B213-9E6A59ADC910}"/>
              </a:ext>
            </a:extLst>
          </p:cNvPr>
          <p:cNvSpPr/>
          <p:nvPr/>
        </p:nvSpPr>
        <p:spPr>
          <a:xfrm rot="16200000">
            <a:off x="5785841" y="2995176"/>
            <a:ext cx="3687707" cy="2551353"/>
          </a:xfrm>
          <a:prstGeom prst="roundRect">
            <a:avLst>
              <a:gd name="adj" fmla="val 6205"/>
            </a:avLst>
          </a:prstGeom>
          <a:solidFill>
            <a:srgbClr val="E88651"/>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30" name="Flowchart: Alternate Process 24">
            <a:extLst>
              <a:ext uri="{FF2B5EF4-FFF2-40B4-BE49-F238E27FC236}">
                <a16:creationId xmlns:a16="http://schemas.microsoft.com/office/drawing/2014/main" id="{7252A5B8-4069-435E-91F1-673123215AD7}"/>
              </a:ext>
            </a:extLst>
          </p:cNvPr>
          <p:cNvSpPr/>
          <p:nvPr/>
        </p:nvSpPr>
        <p:spPr>
          <a:xfrm rot="16200000">
            <a:off x="8454685" y="2995175"/>
            <a:ext cx="3687718" cy="2551359"/>
          </a:xfrm>
          <a:prstGeom prst="roundRect">
            <a:avLst>
              <a:gd name="adj" fmla="val 6205"/>
            </a:avLst>
          </a:prstGeom>
          <a:solidFill>
            <a:srgbClr val="F0AD00"/>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31" name="Flowchart: Alternate Process 24">
            <a:extLst>
              <a:ext uri="{FF2B5EF4-FFF2-40B4-BE49-F238E27FC236}">
                <a16:creationId xmlns:a16="http://schemas.microsoft.com/office/drawing/2014/main" id="{825C9ACE-7217-4331-8577-9CBDD34E8F54}"/>
              </a:ext>
            </a:extLst>
          </p:cNvPr>
          <p:cNvSpPr/>
          <p:nvPr/>
        </p:nvSpPr>
        <p:spPr>
          <a:xfrm rot="16200000">
            <a:off x="3116985" y="2995175"/>
            <a:ext cx="3687718" cy="2551356"/>
          </a:xfrm>
          <a:prstGeom prst="roundRect">
            <a:avLst>
              <a:gd name="adj" fmla="val 6205"/>
            </a:avLst>
          </a:prstGeom>
          <a:solidFill>
            <a:srgbClr val="E66C7D"/>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sp>
        <p:nvSpPr>
          <p:cNvPr id="32" name="Flowchart: Alternate Process 24">
            <a:extLst>
              <a:ext uri="{FF2B5EF4-FFF2-40B4-BE49-F238E27FC236}">
                <a16:creationId xmlns:a16="http://schemas.microsoft.com/office/drawing/2014/main" id="{5AD40DEA-9BFC-4131-80A6-89F5ECE8B585}"/>
              </a:ext>
            </a:extLst>
          </p:cNvPr>
          <p:cNvSpPr/>
          <p:nvPr/>
        </p:nvSpPr>
        <p:spPr>
          <a:xfrm rot="16200000">
            <a:off x="448144" y="2995175"/>
            <a:ext cx="3687707" cy="2551353"/>
          </a:xfrm>
          <a:prstGeom prst="roundRect">
            <a:avLst>
              <a:gd name="adj" fmla="val 6205"/>
            </a:avLst>
          </a:prstGeom>
          <a:solidFill>
            <a:srgbClr val="60B5CC"/>
          </a:solidFill>
          <a:ln w="25400" cap="flat" cmpd="sng" algn="ctr">
            <a:noFill/>
            <a:prstDash val="solid"/>
          </a:ln>
          <a:effectLst/>
        </p:spPr>
        <p:txBody>
          <a:bodyPr lIns="121917" tIns="60958" rIns="121917" bIns="60958"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Arial"/>
              <a:ea typeface="+mn-ea"/>
              <a:cs typeface="+mn-cs"/>
            </a:endParaRPr>
          </a:p>
        </p:txBody>
      </p:sp>
      <p:grpSp>
        <p:nvGrpSpPr>
          <p:cNvPr id="33" name="Group 134">
            <a:extLst>
              <a:ext uri="{FF2B5EF4-FFF2-40B4-BE49-F238E27FC236}">
                <a16:creationId xmlns:a16="http://schemas.microsoft.com/office/drawing/2014/main" id="{50297FC9-76F9-4E40-BDD6-C40445CDAB80}"/>
              </a:ext>
            </a:extLst>
          </p:cNvPr>
          <p:cNvGrpSpPr>
            <a:grpSpLocks noChangeAspect="1"/>
          </p:cNvGrpSpPr>
          <p:nvPr/>
        </p:nvGrpSpPr>
        <p:grpSpPr>
          <a:xfrm>
            <a:off x="1718299" y="5540329"/>
            <a:ext cx="1147395" cy="1148767"/>
            <a:chOff x="3287425" y="1417883"/>
            <a:chExt cx="648499" cy="649042"/>
          </a:xfrm>
        </p:grpSpPr>
        <p:sp>
          <p:nvSpPr>
            <p:cNvPr id="34" name="Oval 88">
              <a:extLst>
                <a:ext uri="{FF2B5EF4-FFF2-40B4-BE49-F238E27FC236}">
                  <a16:creationId xmlns:a16="http://schemas.microsoft.com/office/drawing/2014/main" id="{D8515916-CBD8-4906-A3CF-273288E12C18}"/>
                </a:ext>
              </a:extLst>
            </p:cNvPr>
            <p:cNvSpPr>
              <a:spLocks noChangeAspect="1"/>
            </p:cNvSpPr>
            <p:nvPr/>
          </p:nvSpPr>
          <p:spPr>
            <a:xfrm>
              <a:off x="3287425" y="1417883"/>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Arial"/>
                <a:ea typeface="+mn-ea"/>
                <a:cs typeface="+mn-cs"/>
              </a:endParaRPr>
            </a:p>
          </p:txBody>
        </p:sp>
        <p:sp>
          <p:nvSpPr>
            <p:cNvPr id="35" name="Oval 94">
              <a:extLst>
                <a:ext uri="{FF2B5EF4-FFF2-40B4-BE49-F238E27FC236}">
                  <a16:creationId xmlns:a16="http://schemas.microsoft.com/office/drawing/2014/main" id="{3EF4287C-31A7-461D-A2C3-37B21C9E598E}"/>
                </a:ext>
              </a:extLst>
            </p:cNvPr>
            <p:cNvSpPr>
              <a:spLocks noChangeAspect="1"/>
            </p:cNvSpPr>
            <p:nvPr/>
          </p:nvSpPr>
          <p:spPr>
            <a:xfrm>
              <a:off x="3362251" y="1492768"/>
              <a:ext cx="498845" cy="499263"/>
            </a:xfrm>
            <a:prstGeom prst="ellipse">
              <a:avLst/>
            </a:prstGeom>
            <a:solidFill>
              <a:srgbClr val="60B5CC"/>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01</a:t>
              </a:r>
            </a:p>
          </p:txBody>
        </p:sp>
      </p:grpSp>
      <p:grpSp>
        <p:nvGrpSpPr>
          <p:cNvPr id="36" name="Group 129">
            <a:extLst>
              <a:ext uri="{FF2B5EF4-FFF2-40B4-BE49-F238E27FC236}">
                <a16:creationId xmlns:a16="http://schemas.microsoft.com/office/drawing/2014/main" id="{1EF6B8B7-297C-423A-8794-2D08B101CCD0}"/>
              </a:ext>
            </a:extLst>
          </p:cNvPr>
          <p:cNvGrpSpPr>
            <a:grpSpLocks noChangeAspect="1"/>
          </p:cNvGrpSpPr>
          <p:nvPr/>
        </p:nvGrpSpPr>
        <p:grpSpPr>
          <a:xfrm>
            <a:off x="4387147" y="5540329"/>
            <a:ext cx="1147395" cy="1148767"/>
            <a:chOff x="2779491" y="2517212"/>
            <a:chExt cx="648499" cy="649042"/>
          </a:xfrm>
        </p:grpSpPr>
        <p:sp>
          <p:nvSpPr>
            <p:cNvPr id="37" name="Oval 96">
              <a:extLst>
                <a:ext uri="{FF2B5EF4-FFF2-40B4-BE49-F238E27FC236}">
                  <a16:creationId xmlns:a16="http://schemas.microsoft.com/office/drawing/2014/main" id="{B2EF774B-4324-4624-A3E3-7CEAE310EAD0}"/>
                </a:ext>
              </a:extLst>
            </p:cNvPr>
            <p:cNvSpPr>
              <a:spLocks noChangeAspect="1"/>
            </p:cNvSpPr>
            <p:nvPr/>
          </p:nvSpPr>
          <p:spPr>
            <a:xfrm>
              <a:off x="2779491" y="2517212"/>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Arial"/>
                <a:ea typeface="+mn-ea"/>
                <a:cs typeface="+mn-cs"/>
              </a:endParaRPr>
            </a:p>
          </p:txBody>
        </p:sp>
        <p:sp>
          <p:nvSpPr>
            <p:cNvPr id="38" name="Oval 110">
              <a:extLst>
                <a:ext uri="{FF2B5EF4-FFF2-40B4-BE49-F238E27FC236}">
                  <a16:creationId xmlns:a16="http://schemas.microsoft.com/office/drawing/2014/main" id="{9E7DF48D-DFE5-4E59-A72D-FAACE78C457D}"/>
                </a:ext>
              </a:extLst>
            </p:cNvPr>
            <p:cNvSpPr>
              <a:spLocks noChangeAspect="1"/>
            </p:cNvSpPr>
            <p:nvPr/>
          </p:nvSpPr>
          <p:spPr>
            <a:xfrm>
              <a:off x="2854318" y="2604536"/>
              <a:ext cx="498845" cy="499263"/>
            </a:xfrm>
            <a:prstGeom prst="ellipse">
              <a:avLst/>
            </a:prstGeom>
            <a:solidFill>
              <a:srgbClr val="E66C7D"/>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02</a:t>
              </a:r>
            </a:p>
          </p:txBody>
        </p:sp>
      </p:grpSp>
      <p:grpSp>
        <p:nvGrpSpPr>
          <p:cNvPr id="39" name="Group 130">
            <a:extLst>
              <a:ext uri="{FF2B5EF4-FFF2-40B4-BE49-F238E27FC236}">
                <a16:creationId xmlns:a16="http://schemas.microsoft.com/office/drawing/2014/main" id="{3518310D-F80A-496A-AD74-E9ADA99F523D}"/>
              </a:ext>
            </a:extLst>
          </p:cNvPr>
          <p:cNvGrpSpPr>
            <a:grpSpLocks noChangeAspect="1"/>
          </p:cNvGrpSpPr>
          <p:nvPr/>
        </p:nvGrpSpPr>
        <p:grpSpPr>
          <a:xfrm>
            <a:off x="7055995" y="5540329"/>
            <a:ext cx="1147395" cy="1148767"/>
            <a:chOff x="3287425" y="3613920"/>
            <a:chExt cx="648499" cy="649042"/>
          </a:xfrm>
        </p:grpSpPr>
        <p:sp>
          <p:nvSpPr>
            <p:cNvPr id="40" name="Oval 127">
              <a:extLst>
                <a:ext uri="{FF2B5EF4-FFF2-40B4-BE49-F238E27FC236}">
                  <a16:creationId xmlns:a16="http://schemas.microsoft.com/office/drawing/2014/main" id="{90ADB715-4503-4AA8-80F5-81B3B6188B72}"/>
                </a:ext>
              </a:extLst>
            </p:cNvPr>
            <p:cNvSpPr>
              <a:spLocks noChangeAspect="1"/>
            </p:cNvSpPr>
            <p:nvPr/>
          </p:nvSpPr>
          <p:spPr>
            <a:xfrm>
              <a:off x="3287425" y="3613920"/>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Arial"/>
                <a:ea typeface="+mn-ea"/>
                <a:cs typeface="+mn-cs"/>
              </a:endParaRPr>
            </a:p>
          </p:txBody>
        </p:sp>
        <p:sp>
          <p:nvSpPr>
            <p:cNvPr id="41" name="Oval 128">
              <a:extLst>
                <a:ext uri="{FF2B5EF4-FFF2-40B4-BE49-F238E27FC236}">
                  <a16:creationId xmlns:a16="http://schemas.microsoft.com/office/drawing/2014/main" id="{0C6A9B83-C9A7-4179-B995-82249F2DB12C}"/>
                </a:ext>
              </a:extLst>
            </p:cNvPr>
            <p:cNvSpPr>
              <a:spLocks noChangeAspect="1"/>
            </p:cNvSpPr>
            <p:nvPr/>
          </p:nvSpPr>
          <p:spPr>
            <a:xfrm>
              <a:off x="3362252" y="3688810"/>
              <a:ext cx="498845" cy="499263"/>
            </a:xfrm>
            <a:prstGeom prst="ellipse">
              <a:avLst/>
            </a:prstGeom>
            <a:solidFill>
              <a:srgbClr val="E88651"/>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03</a:t>
              </a:r>
            </a:p>
          </p:txBody>
        </p:sp>
      </p:grpSp>
      <p:grpSp>
        <p:nvGrpSpPr>
          <p:cNvPr id="42" name="Group 133">
            <a:extLst>
              <a:ext uri="{FF2B5EF4-FFF2-40B4-BE49-F238E27FC236}">
                <a16:creationId xmlns:a16="http://schemas.microsoft.com/office/drawing/2014/main" id="{ADC2E81D-C5C7-4F61-AB8A-834E8373F573}"/>
              </a:ext>
            </a:extLst>
          </p:cNvPr>
          <p:cNvGrpSpPr>
            <a:grpSpLocks noChangeAspect="1"/>
          </p:cNvGrpSpPr>
          <p:nvPr/>
        </p:nvGrpSpPr>
        <p:grpSpPr>
          <a:xfrm>
            <a:off x="9724845" y="5540321"/>
            <a:ext cx="1147395" cy="1148767"/>
            <a:chOff x="5249342" y="1406453"/>
            <a:chExt cx="648499" cy="649042"/>
          </a:xfrm>
        </p:grpSpPr>
        <p:sp>
          <p:nvSpPr>
            <p:cNvPr id="43" name="Oval 130">
              <a:extLst>
                <a:ext uri="{FF2B5EF4-FFF2-40B4-BE49-F238E27FC236}">
                  <a16:creationId xmlns:a16="http://schemas.microsoft.com/office/drawing/2014/main" id="{96E4D9E0-BD55-4718-BF72-990E71FE0EF8}"/>
                </a:ext>
              </a:extLst>
            </p:cNvPr>
            <p:cNvSpPr>
              <a:spLocks noChangeAspect="1"/>
            </p:cNvSpPr>
            <p:nvPr/>
          </p:nvSpPr>
          <p:spPr>
            <a:xfrm>
              <a:off x="5249342" y="1406453"/>
              <a:ext cx="648499" cy="649042"/>
            </a:xfrm>
            <a:prstGeom prst="ellipse">
              <a:avLst/>
            </a:prstGeom>
            <a:solidFill>
              <a:sysClr val="window" lastClr="FFFFFF"/>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100" b="1" i="0" u="none" strike="noStrike" kern="0" cap="none" spc="0" normalizeH="0" baseline="0" noProof="0" dirty="0">
                <a:ln>
                  <a:noFill/>
                </a:ln>
                <a:solidFill>
                  <a:prstClr val="white"/>
                </a:solidFill>
                <a:effectLst/>
                <a:uLnTx/>
                <a:uFillTx/>
                <a:latin typeface="Arial"/>
                <a:ea typeface="+mn-ea"/>
                <a:cs typeface="+mn-cs"/>
              </a:endParaRPr>
            </a:p>
          </p:txBody>
        </p:sp>
        <p:sp>
          <p:nvSpPr>
            <p:cNvPr id="44" name="Oval 131">
              <a:extLst>
                <a:ext uri="{FF2B5EF4-FFF2-40B4-BE49-F238E27FC236}">
                  <a16:creationId xmlns:a16="http://schemas.microsoft.com/office/drawing/2014/main" id="{161881FA-43BA-498E-920A-2EF002AADFA0}"/>
                </a:ext>
              </a:extLst>
            </p:cNvPr>
            <p:cNvSpPr>
              <a:spLocks noChangeAspect="1"/>
            </p:cNvSpPr>
            <p:nvPr/>
          </p:nvSpPr>
          <p:spPr>
            <a:xfrm>
              <a:off x="5324169" y="1481343"/>
              <a:ext cx="498845" cy="499263"/>
            </a:xfrm>
            <a:prstGeom prst="ellipse">
              <a:avLst/>
            </a:prstGeom>
            <a:solidFill>
              <a:srgbClr val="F0AD00"/>
            </a:solidFill>
            <a:ln w="1905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100" b="1" i="0" u="none" strike="noStrike" kern="0" cap="none" spc="0" normalizeH="0" baseline="0" noProof="0" dirty="0">
                  <a:ln>
                    <a:noFill/>
                  </a:ln>
                  <a:solidFill>
                    <a:prstClr val="white"/>
                  </a:solidFill>
                  <a:effectLst/>
                  <a:uLnTx/>
                  <a:uFillTx/>
                  <a:latin typeface="Arial"/>
                  <a:ea typeface="+mn-ea"/>
                  <a:cs typeface="+mn-cs"/>
                </a:rPr>
                <a:t>04</a:t>
              </a:r>
            </a:p>
          </p:txBody>
        </p:sp>
      </p:grpSp>
      <p:sp>
        <p:nvSpPr>
          <p:cNvPr id="45" name="Text Placeholder 3">
            <a:extLst>
              <a:ext uri="{FF2B5EF4-FFF2-40B4-BE49-F238E27FC236}">
                <a16:creationId xmlns:a16="http://schemas.microsoft.com/office/drawing/2014/main" id="{73FD7E68-75E2-4C14-A316-A14B2F37D871}"/>
              </a:ext>
            </a:extLst>
          </p:cNvPr>
          <p:cNvSpPr txBox="1">
            <a:spLocks/>
          </p:cNvSpPr>
          <p:nvPr/>
        </p:nvSpPr>
        <p:spPr>
          <a:xfrm>
            <a:off x="1244565" y="3892804"/>
            <a:ext cx="2094861" cy="134806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提高自主创新能力</a:t>
            </a:r>
            <a:endPar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支撑可持续发展</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rial"/>
              <a:ea typeface="+mn-ea"/>
              <a:cs typeface="+mn-cs"/>
            </a:endParaRPr>
          </a:p>
        </p:txBody>
      </p:sp>
      <p:sp>
        <p:nvSpPr>
          <p:cNvPr id="46" name="Text Placeholder 3">
            <a:extLst>
              <a:ext uri="{FF2B5EF4-FFF2-40B4-BE49-F238E27FC236}">
                <a16:creationId xmlns:a16="http://schemas.microsoft.com/office/drawing/2014/main" id="{27A62A04-44D3-4966-A011-0F9ACFED5968}"/>
              </a:ext>
            </a:extLst>
          </p:cNvPr>
          <p:cNvSpPr txBox="1">
            <a:spLocks/>
          </p:cNvSpPr>
          <p:nvPr/>
        </p:nvSpPr>
        <p:spPr>
          <a:xfrm>
            <a:off x="3913414" y="3892805"/>
            <a:ext cx="2094861" cy="134806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体制机制建设</a:t>
            </a: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人才队伍建设</a:t>
            </a:r>
            <a:endParaRPr kumimoji="0" lang="en-US" altLang="zh-CN" sz="1800" b="0" i="0" u="none" strike="noStrike" kern="120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rial"/>
              <a:ea typeface="+mn-ea"/>
              <a:cs typeface="+mn-cs"/>
            </a:endParaRPr>
          </a:p>
        </p:txBody>
      </p:sp>
      <p:sp>
        <p:nvSpPr>
          <p:cNvPr id="47" name="Text Placeholder 3">
            <a:extLst>
              <a:ext uri="{FF2B5EF4-FFF2-40B4-BE49-F238E27FC236}">
                <a16:creationId xmlns:a16="http://schemas.microsoft.com/office/drawing/2014/main" id="{0326E4C2-44C6-436D-A253-13330D0650DB}"/>
              </a:ext>
            </a:extLst>
          </p:cNvPr>
          <p:cNvSpPr txBox="1">
            <a:spLocks/>
          </p:cNvSpPr>
          <p:nvPr/>
        </p:nvSpPr>
        <p:spPr>
          <a:xfrm>
            <a:off x="6582262" y="3615807"/>
            <a:ext cx="2094861" cy="190205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战略与规划实施</a:t>
            </a: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重点领域攻关</a:t>
            </a: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成果推广与</a:t>
            </a:r>
            <a:r>
              <a:rPr kumimoji="0" lang="en-US" altLang="zh-CN"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IP</a:t>
            </a: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管理</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1219170" rtl="0" eaLnBrk="1" fontAlgn="auto" latinLnBrk="0" hangingPunct="1">
              <a:lnSpc>
                <a:spcPct val="100000"/>
              </a:lnSpc>
              <a:spcBef>
                <a:spcPct val="20000"/>
              </a:spcBef>
              <a:spcAft>
                <a:spcPts val="0"/>
              </a:spcAft>
              <a:buClrTx/>
              <a:buSzTx/>
              <a:buFontTx/>
              <a:buNone/>
              <a:tabLst/>
              <a:defRPr/>
            </a:pPr>
            <a:endParaRPr kumimoji="0" lang="en-US" sz="1300" b="0" i="0" u="none" strike="noStrike" kern="1200" cap="none" spc="0" normalizeH="0" baseline="0" noProof="0" dirty="0">
              <a:ln>
                <a:noFill/>
              </a:ln>
              <a:solidFill>
                <a:prstClr val="white"/>
              </a:solidFill>
              <a:effectLst/>
              <a:uLnTx/>
              <a:uFillTx/>
              <a:latin typeface="Arial"/>
              <a:ea typeface="+mn-ea"/>
              <a:cs typeface="+mn-cs"/>
            </a:endParaRPr>
          </a:p>
        </p:txBody>
      </p:sp>
      <p:sp>
        <p:nvSpPr>
          <p:cNvPr id="48" name="Text Placeholder 3">
            <a:extLst>
              <a:ext uri="{FF2B5EF4-FFF2-40B4-BE49-F238E27FC236}">
                <a16:creationId xmlns:a16="http://schemas.microsoft.com/office/drawing/2014/main" id="{4ADE22E5-A55B-4840-9FCE-C80BA22CE214}"/>
              </a:ext>
            </a:extLst>
          </p:cNvPr>
          <p:cNvSpPr txBox="1">
            <a:spLocks/>
          </p:cNvSpPr>
          <p:nvPr/>
        </p:nvSpPr>
        <p:spPr>
          <a:xfrm>
            <a:off x="9251112" y="3381353"/>
            <a:ext cx="2094861" cy="2215991"/>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组织领导</a:t>
            </a: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科技管理</a:t>
            </a: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资源支撑</a:t>
            </a:r>
          </a:p>
          <a:p>
            <a:pPr marL="0" marR="0" lvl="0" indent="0" algn="ctr" defTabSz="914400" rtl="0" eaLnBrk="1" fontAlgn="auto" latinLnBrk="0" hangingPunct="1">
              <a:lnSpc>
                <a:spcPct val="200000"/>
              </a:lnSpc>
              <a:spcBef>
                <a:spcPts val="0"/>
              </a:spcBef>
              <a:spcAft>
                <a:spcPts val="0"/>
              </a:spcAft>
              <a:buClr>
                <a:srgbClr val="1C1C1C"/>
              </a:buClr>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人才发展环境</a:t>
            </a:r>
            <a:endParaRPr kumimoji="0" lang="en-US" sz="1600" b="0" i="0" u="none" strike="noStrike" kern="1200" cap="none" spc="0" normalizeH="0" baseline="0" noProof="0" dirty="0">
              <a:ln>
                <a:noFill/>
              </a:ln>
              <a:solidFill>
                <a:prstClr val="white"/>
              </a:solidFill>
              <a:effectLst/>
              <a:uLnTx/>
              <a:uFillTx/>
              <a:latin typeface="Arial"/>
              <a:ea typeface="+mn-ea"/>
              <a:cs typeface="+mn-cs"/>
            </a:endParaRPr>
          </a:p>
        </p:txBody>
      </p:sp>
      <p:sp>
        <p:nvSpPr>
          <p:cNvPr id="49" name="AutoShape 10">
            <a:extLst>
              <a:ext uri="{FF2B5EF4-FFF2-40B4-BE49-F238E27FC236}">
                <a16:creationId xmlns:a16="http://schemas.microsoft.com/office/drawing/2014/main" id="{1FC725FA-0840-479C-9A14-9E4B1DF47737}"/>
              </a:ext>
            </a:extLst>
          </p:cNvPr>
          <p:cNvSpPr>
            <a:spLocks noChangeArrowheads="1"/>
          </p:cNvSpPr>
          <p:nvPr/>
        </p:nvSpPr>
        <p:spPr bwMode="auto">
          <a:xfrm>
            <a:off x="1399806" y="2855032"/>
            <a:ext cx="1770063" cy="522287"/>
          </a:xfrm>
          <a:prstGeom prst="roundRect">
            <a:avLst>
              <a:gd name="adj" fmla="val 50000"/>
            </a:avLst>
          </a:prstGeom>
          <a:solidFill>
            <a:srgbClr val="60B5CC"/>
          </a:solidFill>
          <a:ln w="38100">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一个定位</a:t>
            </a:r>
          </a:p>
        </p:txBody>
      </p:sp>
      <p:sp>
        <p:nvSpPr>
          <p:cNvPr id="50" name="AutoShape 10">
            <a:extLst>
              <a:ext uri="{FF2B5EF4-FFF2-40B4-BE49-F238E27FC236}">
                <a16:creationId xmlns:a16="http://schemas.microsoft.com/office/drawing/2014/main" id="{BF567337-577C-4122-B51F-7A12BA806527}"/>
              </a:ext>
            </a:extLst>
          </p:cNvPr>
          <p:cNvSpPr>
            <a:spLocks noChangeArrowheads="1"/>
          </p:cNvSpPr>
          <p:nvPr/>
        </p:nvSpPr>
        <p:spPr bwMode="auto">
          <a:xfrm>
            <a:off x="4050796" y="2855032"/>
            <a:ext cx="1770063" cy="522287"/>
          </a:xfrm>
          <a:prstGeom prst="roundRect">
            <a:avLst>
              <a:gd name="adj" fmla="val 50000"/>
            </a:avLst>
          </a:prstGeom>
          <a:solidFill>
            <a:srgbClr val="E66C7D"/>
          </a:solidFill>
          <a:ln w="38100">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两个关键</a:t>
            </a:r>
          </a:p>
        </p:txBody>
      </p:sp>
      <p:sp>
        <p:nvSpPr>
          <p:cNvPr id="51" name="AutoShape 10">
            <a:extLst>
              <a:ext uri="{FF2B5EF4-FFF2-40B4-BE49-F238E27FC236}">
                <a16:creationId xmlns:a16="http://schemas.microsoft.com/office/drawing/2014/main" id="{00519616-27D0-4323-8AFC-D8E29A3019FC}"/>
              </a:ext>
            </a:extLst>
          </p:cNvPr>
          <p:cNvSpPr>
            <a:spLocks noChangeArrowheads="1"/>
          </p:cNvSpPr>
          <p:nvPr/>
        </p:nvSpPr>
        <p:spPr bwMode="auto">
          <a:xfrm>
            <a:off x="6767985" y="2855032"/>
            <a:ext cx="1770063" cy="522287"/>
          </a:xfrm>
          <a:prstGeom prst="roundRect">
            <a:avLst>
              <a:gd name="adj" fmla="val 50000"/>
            </a:avLst>
          </a:prstGeom>
          <a:solidFill>
            <a:srgbClr val="E88651"/>
          </a:solidFill>
          <a:ln w="38100">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三个重点</a:t>
            </a:r>
          </a:p>
        </p:txBody>
      </p:sp>
      <p:sp>
        <p:nvSpPr>
          <p:cNvPr id="52" name="AutoShape 10">
            <a:extLst>
              <a:ext uri="{FF2B5EF4-FFF2-40B4-BE49-F238E27FC236}">
                <a16:creationId xmlns:a16="http://schemas.microsoft.com/office/drawing/2014/main" id="{8C55CFBA-D918-4580-B23C-CBCA60AB6172}"/>
              </a:ext>
            </a:extLst>
          </p:cNvPr>
          <p:cNvSpPr>
            <a:spLocks noChangeArrowheads="1"/>
          </p:cNvSpPr>
          <p:nvPr/>
        </p:nvSpPr>
        <p:spPr bwMode="auto">
          <a:xfrm>
            <a:off x="9453739" y="2848378"/>
            <a:ext cx="1770063" cy="522287"/>
          </a:xfrm>
          <a:prstGeom prst="roundRect">
            <a:avLst>
              <a:gd name="adj" fmla="val 50000"/>
            </a:avLst>
          </a:prstGeom>
          <a:solidFill>
            <a:srgbClr val="F0AD00"/>
          </a:solidFill>
          <a:ln w="38100">
            <a:solidFill>
              <a:srgbClr val="FFFF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四个保障</a:t>
            </a:r>
          </a:p>
        </p:txBody>
      </p:sp>
    </p:spTree>
    <p:extLst>
      <p:ext uri="{BB962C8B-B14F-4D97-AF65-F5344CB8AC3E}">
        <p14:creationId xmlns:p14="http://schemas.microsoft.com/office/powerpoint/2010/main" val="3890628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34AB757-9F76-4CD7-8036-C0E5F95E1AF7}"/>
              </a:ext>
            </a:extLst>
          </p:cNvPr>
          <p:cNvSpPr/>
          <p:nvPr/>
        </p:nvSpPr>
        <p:spPr>
          <a:xfrm>
            <a:off x="544626" y="383625"/>
            <a:ext cx="7976863"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管理提升科技创新能力</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南方电网</a:t>
            </a:r>
          </a:p>
        </p:txBody>
      </p:sp>
      <p:sp>
        <p:nvSpPr>
          <p:cNvPr id="46" name="矩形: 圆角 31">
            <a:extLst>
              <a:ext uri="{FF2B5EF4-FFF2-40B4-BE49-F238E27FC236}">
                <a16:creationId xmlns:a16="http://schemas.microsoft.com/office/drawing/2014/main" id="{794FC593-EF10-4AED-A20A-E4586060E067}"/>
              </a:ext>
            </a:extLst>
          </p:cNvPr>
          <p:cNvSpPr/>
          <p:nvPr/>
        </p:nvSpPr>
        <p:spPr>
          <a:xfrm>
            <a:off x="1043076" y="1471051"/>
            <a:ext cx="1484026" cy="625202"/>
          </a:xfrm>
          <a:prstGeom prst="round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7" name="矩形: 圆角 32">
            <a:extLst>
              <a:ext uri="{FF2B5EF4-FFF2-40B4-BE49-F238E27FC236}">
                <a16:creationId xmlns:a16="http://schemas.microsoft.com/office/drawing/2014/main" id="{116EFEEB-1698-479F-A6F6-4F049B3D7C0B}"/>
              </a:ext>
            </a:extLst>
          </p:cNvPr>
          <p:cNvSpPr/>
          <p:nvPr/>
        </p:nvSpPr>
        <p:spPr>
          <a:xfrm>
            <a:off x="1043076" y="2296314"/>
            <a:ext cx="1484026" cy="625202"/>
          </a:xfrm>
          <a:prstGeom prst="round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9" name="矩形: 圆角 33">
            <a:extLst>
              <a:ext uri="{FF2B5EF4-FFF2-40B4-BE49-F238E27FC236}">
                <a16:creationId xmlns:a16="http://schemas.microsoft.com/office/drawing/2014/main" id="{2850C751-2E3F-44D1-B291-D9066C9F2AD5}"/>
              </a:ext>
            </a:extLst>
          </p:cNvPr>
          <p:cNvSpPr/>
          <p:nvPr/>
        </p:nvSpPr>
        <p:spPr>
          <a:xfrm>
            <a:off x="1036529" y="3103033"/>
            <a:ext cx="1484026" cy="625202"/>
          </a:xfrm>
          <a:prstGeom prst="round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1" name="矩形: 圆角 34">
            <a:extLst>
              <a:ext uri="{FF2B5EF4-FFF2-40B4-BE49-F238E27FC236}">
                <a16:creationId xmlns:a16="http://schemas.microsoft.com/office/drawing/2014/main" id="{857FD97D-C065-4BF1-B76D-80C592A8D8B4}"/>
              </a:ext>
            </a:extLst>
          </p:cNvPr>
          <p:cNvSpPr/>
          <p:nvPr/>
        </p:nvSpPr>
        <p:spPr>
          <a:xfrm>
            <a:off x="1028553" y="4785428"/>
            <a:ext cx="1484026" cy="625202"/>
          </a:xfrm>
          <a:prstGeom prst="round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3" name="矩形: 圆角 35">
            <a:extLst>
              <a:ext uri="{FF2B5EF4-FFF2-40B4-BE49-F238E27FC236}">
                <a16:creationId xmlns:a16="http://schemas.microsoft.com/office/drawing/2014/main" id="{14D33DB2-8151-45D2-B0B5-103648B16655}"/>
              </a:ext>
            </a:extLst>
          </p:cNvPr>
          <p:cNvSpPr/>
          <p:nvPr/>
        </p:nvSpPr>
        <p:spPr>
          <a:xfrm>
            <a:off x="1003057" y="5639706"/>
            <a:ext cx="1484026" cy="625202"/>
          </a:xfrm>
          <a:prstGeom prst="round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66" name="图形 6" descr="箭头: 直">
            <a:extLst>
              <a:ext uri="{FF2B5EF4-FFF2-40B4-BE49-F238E27FC236}">
                <a16:creationId xmlns:a16="http://schemas.microsoft.com/office/drawing/2014/main" id="{D626A7CE-47AF-491E-ACD5-B2EE12EA32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5718149" y="3394342"/>
            <a:ext cx="1573807" cy="914400"/>
          </a:xfrm>
          <a:prstGeom prst="rect">
            <a:avLst/>
          </a:prstGeom>
        </p:spPr>
      </p:pic>
      <p:sp>
        <p:nvSpPr>
          <p:cNvPr id="67" name="矩形 21">
            <a:extLst>
              <a:ext uri="{FF2B5EF4-FFF2-40B4-BE49-F238E27FC236}">
                <a16:creationId xmlns:a16="http://schemas.microsoft.com/office/drawing/2014/main" id="{E835504D-8513-450F-A5B7-AB318D1AAFF9}"/>
              </a:ext>
            </a:extLst>
          </p:cNvPr>
          <p:cNvSpPr/>
          <p:nvPr/>
        </p:nvSpPr>
        <p:spPr>
          <a:xfrm>
            <a:off x="1006116" y="1536009"/>
            <a:ext cx="1544852"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特高压输电</a:t>
            </a: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专利数据库</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9" name="矩形 22">
            <a:extLst>
              <a:ext uri="{FF2B5EF4-FFF2-40B4-BE49-F238E27FC236}">
                <a16:creationId xmlns:a16="http://schemas.microsoft.com/office/drawing/2014/main" id="{2D07763D-0920-425A-951D-EA535765CE31}"/>
              </a:ext>
            </a:extLst>
          </p:cNvPr>
          <p:cNvSpPr/>
          <p:nvPr/>
        </p:nvSpPr>
        <p:spPr>
          <a:xfrm>
            <a:off x="976606" y="2354746"/>
            <a:ext cx="1640828"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集团及分子公司</a:t>
            </a: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专利数据库</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0" name="矩形 23">
            <a:extLst>
              <a:ext uri="{FF2B5EF4-FFF2-40B4-BE49-F238E27FC236}">
                <a16:creationId xmlns:a16="http://schemas.microsoft.com/office/drawing/2014/main" id="{C8ABD399-192E-44C4-ACC9-7034FB59397F}"/>
              </a:ext>
            </a:extLst>
          </p:cNvPr>
          <p:cNvSpPr/>
          <p:nvPr/>
        </p:nvSpPr>
        <p:spPr>
          <a:xfrm>
            <a:off x="1214728" y="4860930"/>
            <a:ext cx="1079557"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竞争对手信息跟踪</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2" name="矩形 26">
            <a:extLst>
              <a:ext uri="{FF2B5EF4-FFF2-40B4-BE49-F238E27FC236}">
                <a16:creationId xmlns:a16="http://schemas.microsoft.com/office/drawing/2014/main" id="{B64A91E8-3964-47A2-A876-C0C69363A759}"/>
              </a:ext>
            </a:extLst>
          </p:cNvPr>
          <p:cNvSpPr/>
          <p:nvPr/>
        </p:nvSpPr>
        <p:spPr>
          <a:xfrm>
            <a:off x="1038307" y="3187170"/>
            <a:ext cx="14135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全球专利</a:t>
            </a:r>
            <a:r>
              <a:rPr kumimoji="0" lang="zh-CN" altLang="en-US"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在线</a:t>
            </a: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数据库</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3" name="矩形 28">
            <a:extLst>
              <a:ext uri="{FF2B5EF4-FFF2-40B4-BE49-F238E27FC236}">
                <a16:creationId xmlns:a16="http://schemas.microsoft.com/office/drawing/2014/main" id="{0AB83A78-E86E-470B-917D-FA97038C9454}"/>
              </a:ext>
            </a:extLst>
          </p:cNvPr>
          <p:cNvSpPr/>
          <p:nvPr/>
        </p:nvSpPr>
        <p:spPr>
          <a:xfrm>
            <a:off x="1101538" y="5784946"/>
            <a:ext cx="126188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专利培训机制</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5" name="矩形: 圆角 36">
            <a:extLst>
              <a:ext uri="{FF2B5EF4-FFF2-40B4-BE49-F238E27FC236}">
                <a16:creationId xmlns:a16="http://schemas.microsoft.com/office/drawing/2014/main" id="{D7CC9C67-D9A1-4E3B-A00C-1F958506693F}"/>
              </a:ext>
            </a:extLst>
          </p:cNvPr>
          <p:cNvSpPr/>
          <p:nvPr/>
        </p:nvSpPr>
        <p:spPr>
          <a:xfrm>
            <a:off x="1028553" y="3940507"/>
            <a:ext cx="1484026" cy="625202"/>
          </a:xfrm>
          <a:prstGeom prst="round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6" name="矩形 25">
            <a:extLst>
              <a:ext uri="{FF2B5EF4-FFF2-40B4-BE49-F238E27FC236}">
                <a16:creationId xmlns:a16="http://schemas.microsoft.com/office/drawing/2014/main" id="{1CC81CD8-5AB5-4CEF-B9F0-B98172392E3E}"/>
              </a:ext>
            </a:extLst>
          </p:cNvPr>
          <p:cNvSpPr/>
          <p:nvPr/>
        </p:nvSpPr>
        <p:spPr>
          <a:xfrm>
            <a:off x="1265113" y="4008582"/>
            <a:ext cx="97878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专利</a:t>
            </a:r>
            <a:r>
              <a:rPr kumimoji="0" lang="zh-CN" altLang="en-US"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管理体系</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8" name="Freeform 32">
            <a:extLst>
              <a:ext uri="{FF2B5EF4-FFF2-40B4-BE49-F238E27FC236}">
                <a16:creationId xmlns:a16="http://schemas.microsoft.com/office/drawing/2014/main" id="{05C393C2-7727-432F-986D-78C2551243EA}"/>
              </a:ext>
            </a:extLst>
          </p:cNvPr>
          <p:cNvSpPr>
            <a:spLocks noChangeAspect="1"/>
          </p:cNvSpPr>
          <p:nvPr/>
        </p:nvSpPr>
        <p:spPr>
          <a:xfrm>
            <a:off x="3965040" y="3119322"/>
            <a:ext cx="1583428" cy="1584000"/>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1D395B"/>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rtl="0"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9" name="文本框 38">
            <a:extLst>
              <a:ext uri="{FF2B5EF4-FFF2-40B4-BE49-F238E27FC236}">
                <a16:creationId xmlns:a16="http://schemas.microsoft.com/office/drawing/2014/main" id="{A13F94FF-BB75-451C-B40D-03067962846A}"/>
              </a:ext>
            </a:extLst>
          </p:cNvPr>
          <p:cNvSpPr txBox="1"/>
          <p:nvPr/>
        </p:nvSpPr>
        <p:spPr>
          <a:xfrm>
            <a:off x="4055761" y="3827045"/>
            <a:ext cx="145542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4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专利全生命周期一体化管理平台</a:t>
            </a: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82" name="图形 39" descr="显示器">
            <a:extLst>
              <a:ext uri="{FF2B5EF4-FFF2-40B4-BE49-F238E27FC236}">
                <a16:creationId xmlns:a16="http://schemas.microsoft.com/office/drawing/2014/main" id="{E3803658-6C8C-4A52-AECF-3419D47290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95431" y="3248950"/>
            <a:ext cx="661399" cy="524255"/>
          </a:xfrm>
          <a:prstGeom prst="rect">
            <a:avLst/>
          </a:prstGeom>
        </p:spPr>
      </p:pic>
      <p:cxnSp>
        <p:nvCxnSpPr>
          <p:cNvPr id="83" name="直接连接符 40">
            <a:extLst>
              <a:ext uri="{FF2B5EF4-FFF2-40B4-BE49-F238E27FC236}">
                <a16:creationId xmlns:a16="http://schemas.microsoft.com/office/drawing/2014/main" id="{E6F8E281-5BBC-4D25-8E78-ECDBD48FDC5A}"/>
              </a:ext>
            </a:extLst>
          </p:cNvPr>
          <p:cNvCxnSpPr>
            <a:cxnSpLocks/>
            <a:endCxn id="78" idx="8"/>
          </p:cNvCxnSpPr>
          <p:nvPr/>
        </p:nvCxnSpPr>
        <p:spPr>
          <a:xfrm>
            <a:off x="2504755" y="1815791"/>
            <a:ext cx="1460287" cy="2095535"/>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连接符 42">
            <a:extLst>
              <a:ext uri="{FF2B5EF4-FFF2-40B4-BE49-F238E27FC236}">
                <a16:creationId xmlns:a16="http://schemas.microsoft.com/office/drawing/2014/main" id="{92D4DE29-8D89-4950-8790-C765DD980C28}"/>
              </a:ext>
            </a:extLst>
          </p:cNvPr>
          <p:cNvCxnSpPr>
            <a:cxnSpLocks/>
            <a:endCxn id="78" idx="0"/>
          </p:cNvCxnSpPr>
          <p:nvPr/>
        </p:nvCxnSpPr>
        <p:spPr>
          <a:xfrm>
            <a:off x="2516098" y="2580033"/>
            <a:ext cx="1448942" cy="1331290"/>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直接连接符 44">
            <a:extLst>
              <a:ext uri="{FF2B5EF4-FFF2-40B4-BE49-F238E27FC236}">
                <a16:creationId xmlns:a16="http://schemas.microsoft.com/office/drawing/2014/main" id="{FD181EA5-E361-4E78-874C-722D37CEA1ED}"/>
              </a:ext>
            </a:extLst>
          </p:cNvPr>
          <p:cNvCxnSpPr>
            <a:cxnSpLocks/>
            <a:endCxn id="78" idx="8"/>
          </p:cNvCxnSpPr>
          <p:nvPr/>
        </p:nvCxnSpPr>
        <p:spPr>
          <a:xfrm>
            <a:off x="2541624" y="3414110"/>
            <a:ext cx="1423418" cy="497216"/>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直接连接符 47">
            <a:extLst>
              <a:ext uri="{FF2B5EF4-FFF2-40B4-BE49-F238E27FC236}">
                <a16:creationId xmlns:a16="http://schemas.microsoft.com/office/drawing/2014/main" id="{1E7EDBD6-FAE5-4249-AC16-7E9DF19C7763}"/>
              </a:ext>
            </a:extLst>
          </p:cNvPr>
          <p:cNvCxnSpPr>
            <a:cxnSpLocks/>
            <a:endCxn id="78" idx="8"/>
          </p:cNvCxnSpPr>
          <p:nvPr/>
        </p:nvCxnSpPr>
        <p:spPr>
          <a:xfrm flipV="1">
            <a:off x="2512577" y="3911326"/>
            <a:ext cx="1452465" cy="358866"/>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直接连接符 49">
            <a:extLst>
              <a:ext uri="{FF2B5EF4-FFF2-40B4-BE49-F238E27FC236}">
                <a16:creationId xmlns:a16="http://schemas.microsoft.com/office/drawing/2014/main" id="{6163DDEA-CFD6-4BAC-8BAC-16B973292476}"/>
              </a:ext>
            </a:extLst>
          </p:cNvPr>
          <p:cNvCxnSpPr>
            <a:cxnSpLocks/>
            <a:endCxn id="78" idx="0"/>
          </p:cNvCxnSpPr>
          <p:nvPr/>
        </p:nvCxnSpPr>
        <p:spPr>
          <a:xfrm flipV="1">
            <a:off x="2512576" y="3911323"/>
            <a:ext cx="1452464" cy="1168128"/>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直接连接符 51">
            <a:extLst>
              <a:ext uri="{FF2B5EF4-FFF2-40B4-BE49-F238E27FC236}">
                <a16:creationId xmlns:a16="http://schemas.microsoft.com/office/drawing/2014/main" id="{7602F769-4F1F-400C-9A1C-89C83C944594}"/>
              </a:ext>
            </a:extLst>
          </p:cNvPr>
          <p:cNvCxnSpPr>
            <a:cxnSpLocks/>
            <a:endCxn id="78" idx="8"/>
          </p:cNvCxnSpPr>
          <p:nvPr/>
        </p:nvCxnSpPr>
        <p:spPr>
          <a:xfrm flipV="1">
            <a:off x="2480459" y="3911326"/>
            <a:ext cx="1484583" cy="2051588"/>
          </a:xfrm>
          <a:prstGeom prst="line">
            <a:avLst/>
          </a:prstGeom>
          <a:ln w="28575">
            <a:solidFill>
              <a:srgbClr val="73BA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1" name="Group 50">
            <a:extLst>
              <a:ext uri="{FF2B5EF4-FFF2-40B4-BE49-F238E27FC236}">
                <a16:creationId xmlns:a16="http://schemas.microsoft.com/office/drawing/2014/main" id="{F81BEA69-48AA-4A29-9BD3-11EEC470E702}"/>
              </a:ext>
            </a:extLst>
          </p:cNvPr>
          <p:cNvGrpSpPr/>
          <p:nvPr/>
        </p:nvGrpSpPr>
        <p:grpSpPr>
          <a:xfrm>
            <a:off x="7341800" y="1783707"/>
            <a:ext cx="1998522" cy="1974156"/>
            <a:chOff x="2901397" y="1304396"/>
            <a:chExt cx="1823780" cy="1800892"/>
          </a:xfrm>
          <a:solidFill>
            <a:srgbClr val="2DB4CE"/>
          </a:solidFill>
        </p:grpSpPr>
        <p:sp>
          <p:nvSpPr>
            <p:cNvPr id="92" name="Rounded Rectangle 47">
              <a:extLst>
                <a:ext uri="{FF2B5EF4-FFF2-40B4-BE49-F238E27FC236}">
                  <a16:creationId xmlns:a16="http://schemas.microsoft.com/office/drawing/2014/main" id="{1ED2EA30-7782-4B35-9962-9BB743D15CFA}"/>
                </a:ext>
              </a:extLst>
            </p:cNvPr>
            <p:cNvSpPr/>
            <p:nvPr/>
          </p:nvSpPr>
          <p:spPr>
            <a:xfrm>
              <a:off x="2901397" y="1377078"/>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3" name="Rounded Rectangle 44">
              <a:extLst>
                <a:ext uri="{FF2B5EF4-FFF2-40B4-BE49-F238E27FC236}">
                  <a16:creationId xmlns:a16="http://schemas.microsoft.com/office/drawing/2014/main" id="{DB3DCDF1-196E-4E55-822A-7D69851B8FEF}"/>
                </a:ext>
              </a:extLst>
            </p:cNvPr>
            <p:cNvSpPr/>
            <p:nvPr/>
          </p:nvSpPr>
          <p:spPr>
            <a:xfrm>
              <a:off x="2901397" y="1304396"/>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94" name="Group 53">
            <a:extLst>
              <a:ext uri="{FF2B5EF4-FFF2-40B4-BE49-F238E27FC236}">
                <a16:creationId xmlns:a16="http://schemas.microsoft.com/office/drawing/2014/main" id="{A3DE5A13-B247-495A-8F96-36466C78982A}"/>
              </a:ext>
            </a:extLst>
          </p:cNvPr>
          <p:cNvGrpSpPr/>
          <p:nvPr/>
        </p:nvGrpSpPr>
        <p:grpSpPr>
          <a:xfrm>
            <a:off x="9632144" y="1783707"/>
            <a:ext cx="1998522" cy="1974156"/>
            <a:chOff x="2901397" y="1304396"/>
            <a:chExt cx="1823780" cy="1800892"/>
          </a:xfrm>
          <a:solidFill>
            <a:srgbClr val="2DB4CE"/>
          </a:solidFill>
        </p:grpSpPr>
        <p:sp>
          <p:nvSpPr>
            <p:cNvPr id="95" name="Rounded Rectangle 60">
              <a:extLst>
                <a:ext uri="{FF2B5EF4-FFF2-40B4-BE49-F238E27FC236}">
                  <a16:creationId xmlns:a16="http://schemas.microsoft.com/office/drawing/2014/main" id="{6B79E883-F79E-420E-ACDD-D2B99FCE30F9}"/>
                </a:ext>
              </a:extLst>
            </p:cNvPr>
            <p:cNvSpPr/>
            <p:nvPr/>
          </p:nvSpPr>
          <p:spPr>
            <a:xfrm>
              <a:off x="2901397" y="1377078"/>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6" name="Rounded Rectangle 61">
              <a:extLst>
                <a:ext uri="{FF2B5EF4-FFF2-40B4-BE49-F238E27FC236}">
                  <a16:creationId xmlns:a16="http://schemas.microsoft.com/office/drawing/2014/main" id="{5E3878C1-935B-4A69-B28C-6891026E6DB4}"/>
                </a:ext>
              </a:extLst>
            </p:cNvPr>
            <p:cNvSpPr/>
            <p:nvPr/>
          </p:nvSpPr>
          <p:spPr>
            <a:xfrm>
              <a:off x="2901397" y="1304396"/>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97" name="Group 62">
            <a:extLst>
              <a:ext uri="{FF2B5EF4-FFF2-40B4-BE49-F238E27FC236}">
                <a16:creationId xmlns:a16="http://schemas.microsoft.com/office/drawing/2014/main" id="{42CF9636-CC7F-4CF9-A57A-19E73692C4C8}"/>
              </a:ext>
            </a:extLst>
          </p:cNvPr>
          <p:cNvGrpSpPr/>
          <p:nvPr/>
        </p:nvGrpSpPr>
        <p:grpSpPr>
          <a:xfrm>
            <a:off x="9632144" y="3878553"/>
            <a:ext cx="1998522" cy="1974156"/>
            <a:chOff x="2901397" y="1304396"/>
            <a:chExt cx="1823780" cy="1800892"/>
          </a:xfrm>
          <a:solidFill>
            <a:srgbClr val="2DB4CE"/>
          </a:solidFill>
        </p:grpSpPr>
        <p:sp>
          <p:nvSpPr>
            <p:cNvPr id="98" name="Rounded Rectangle 63">
              <a:extLst>
                <a:ext uri="{FF2B5EF4-FFF2-40B4-BE49-F238E27FC236}">
                  <a16:creationId xmlns:a16="http://schemas.microsoft.com/office/drawing/2014/main" id="{72CB7F78-8DDE-4487-BBD9-921672EBF21F}"/>
                </a:ext>
              </a:extLst>
            </p:cNvPr>
            <p:cNvSpPr/>
            <p:nvPr/>
          </p:nvSpPr>
          <p:spPr>
            <a:xfrm>
              <a:off x="2901397" y="1377078"/>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9" name="Rounded Rectangle 64">
              <a:extLst>
                <a:ext uri="{FF2B5EF4-FFF2-40B4-BE49-F238E27FC236}">
                  <a16:creationId xmlns:a16="http://schemas.microsoft.com/office/drawing/2014/main" id="{05B8B284-F10D-42B7-8DF6-CFBF646616F0}"/>
                </a:ext>
              </a:extLst>
            </p:cNvPr>
            <p:cNvSpPr/>
            <p:nvPr/>
          </p:nvSpPr>
          <p:spPr>
            <a:xfrm>
              <a:off x="2901397" y="1304396"/>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00" name="Group 65">
            <a:extLst>
              <a:ext uri="{FF2B5EF4-FFF2-40B4-BE49-F238E27FC236}">
                <a16:creationId xmlns:a16="http://schemas.microsoft.com/office/drawing/2014/main" id="{DE6F2556-40A3-4661-83BE-E025F17459BD}"/>
              </a:ext>
            </a:extLst>
          </p:cNvPr>
          <p:cNvGrpSpPr/>
          <p:nvPr/>
        </p:nvGrpSpPr>
        <p:grpSpPr>
          <a:xfrm>
            <a:off x="7341800" y="3878553"/>
            <a:ext cx="1998522" cy="1974156"/>
            <a:chOff x="2901397" y="1304396"/>
            <a:chExt cx="1823780" cy="1800892"/>
          </a:xfrm>
          <a:solidFill>
            <a:srgbClr val="2DB4CE"/>
          </a:solidFill>
        </p:grpSpPr>
        <p:sp>
          <p:nvSpPr>
            <p:cNvPr id="101" name="Rounded Rectangle 66">
              <a:extLst>
                <a:ext uri="{FF2B5EF4-FFF2-40B4-BE49-F238E27FC236}">
                  <a16:creationId xmlns:a16="http://schemas.microsoft.com/office/drawing/2014/main" id="{8EA58149-6B4B-4FDF-B43D-E2DC71E6BA47}"/>
                </a:ext>
              </a:extLst>
            </p:cNvPr>
            <p:cNvSpPr/>
            <p:nvPr/>
          </p:nvSpPr>
          <p:spPr>
            <a:xfrm>
              <a:off x="2901397" y="1377078"/>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2" name="Rounded Rectangle 67">
              <a:extLst>
                <a:ext uri="{FF2B5EF4-FFF2-40B4-BE49-F238E27FC236}">
                  <a16:creationId xmlns:a16="http://schemas.microsoft.com/office/drawing/2014/main" id="{FAE31AA4-87F5-408F-AD53-C30F883AB90C}"/>
                </a:ext>
              </a:extLst>
            </p:cNvPr>
            <p:cNvSpPr/>
            <p:nvPr/>
          </p:nvSpPr>
          <p:spPr>
            <a:xfrm>
              <a:off x="2901397" y="1304396"/>
              <a:ext cx="1823780" cy="1728210"/>
            </a:xfrm>
            <a:prstGeom prst="roundRect">
              <a:avLst>
                <a:gd name="adj" fmla="val 86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103" name="TextBox 85">
            <a:extLst>
              <a:ext uri="{FF2B5EF4-FFF2-40B4-BE49-F238E27FC236}">
                <a16:creationId xmlns:a16="http://schemas.microsoft.com/office/drawing/2014/main" id="{DAE8AF8C-9569-45D7-B9E2-0A98DAD956A2}"/>
              </a:ext>
            </a:extLst>
          </p:cNvPr>
          <p:cNvSpPr txBox="1"/>
          <p:nvPr/>
        </p:nvSpPr>
        <p:spPr>
          <a:xfrm>
            <a:off x="9826591" y="2861436"/>
            <a:ext cx="1804075"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建立专利管理与公司科技研发管理紧密融合的工作机制</a:t>
            </a:r>
            <a:endPar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4" name="TextBox 88">
            <a:extLst>
              <a:ext uri="{FF2B5EF4-FFF2-40B4-BE49-F238E27FC236}">
                <a16:creationId xmlns:a16="http://schemas.microsoft.com/office/drawing/2014/main" id="{FCFCB111-0595-4A2E-A028-0047EA0FE47D}"/>
              </a:ext>
            </a:extLst>
          </p:cNvPr>
          <p:cNvSpPr txBox="1"/>
          <p:nvPr/>
        </p:nvSpPr>
        <p:spPr>
          <a:xfrm>
            <a:off x="7470233" y="2783911"/>
            <a:ext cx="1804075" cy="738664"/>
          </a:xfrm>
          <a:prstGeom prst="rect">
            <a:avLst/>
          </a:prstGeom>
          <a:noFill/>
        </p:spPr>
        <p:txBody>
          <a:bodyPr wrap="square" lIns="0" tIns="0" rIns="0" bIns="0" rtlCol="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为</a:t>
            </a: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重大</a:t>
            </a:r>
            <a:r>
              <a:rPr kumimoji="0" lang="zh-CN"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科技项目研发专利数据支持</a:t>
            </a:r>
            <a:r>
              <a:rPr kumimoji="0" lang="en-US" altLang="zh-CN"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提升科技创新能力</a:t>
            </a: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5" name="TextBox 91">
            <a:extLst>
              <a:ext uri="{FF2B5EF4-FFF2-40B4-BE49-F238E27FC236}">
                <a16:creationId xmlns:a16="http://schemas.microsoft.com/office/drawing/2014/main" id="{04B7CB83-5ED3-43CF-8452-6314F3DE9CA4}"/>
              </a:ext>
            </a:extLst>
          </p:cNvPr>
          <p:cNvSpPr txBox="1"/>
          <p:nvPr/>
        </p:nvSpPr>
        <p:spPr>
          <a:xfrm>
            <a:off x="7879711" y="4896094"/>
            <a:ext cx="139459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提升创新成</a:t>
            </a:r>
            <a:endParaRPr kumimoji="0" lang="en-US"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果保护能力</a:t>
            </a:r>
          </a:p>
        </p:txBody>
      </p:sp>
      <p:sp>
        <p:nvSpPr>
          <p:cNvPr id="106" name="TextBox 94">
            <a:extLst>
              <a:ext uri="{FF2B5EF4-FFF2-40B4-BE49-F238E27FC236}">
                <a16:creationId xmlns:a16="http://schemas.microsoft.com/office/drawing/2014/main" id="{3928C499-53B4-4C50-BC82-744B7BBF550C}"/>
              </a:ext>
            </a:extLst>
          </p:cNvPr>
          <p:cNvSpPr txBox="1"/>
          <p:nvPr/>
        </p:nvSpPr>
        <p:spPr>
          <a:xfrm>
            <a:off x="9783644" y="4825793"/>
            <a:ext cx="1804075" cy="738664"/>
          </a:xfrm>
          <a:prstGeom prst="rect">
            <a:avLst/>
          </a:prstGeom>
          <a:noFill/>
        </p:spPr>
        <p:txBody>
          <a:bodyPr wrap="square" lIns="0" tIns="0" rIns="0" bIns="0" rtlCol="0">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提高公司人员的专利意识和</a:t>
            </a:r>
            <a:r>
              <a:rPr kumimoji="0" lang="zh-CN" altLang="en-US"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数据利用</a:t>
            </a:r>
            <a:r>
              <a:rPr kumimoji="0" lang="zh-CN" altLang="zh-CN" sz="1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水平</a:t>
            </a:r>
            <a:endParaRPr kumimoji="0" 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7" name="Freeform 51">
            <a:extLst>
              <a:ext uri="{FF2B5EF4-FFF2-40B4-BE49-F238E27FC236}">
                <a16:creationId xmlns:a16="http://schemas.microsoft.com/office/drawing/2014/main" id="{A879B369-19A2-46E1-9136-76BDBCC46D16}"/>
              </a:ext>
            </a:extLst>
          </p:cNvPr>
          <p:cNvSpPr>
            <a:spLocks noEditPoints="1"/>
          </p:cNvSpPr>
          <p:nvPr/>
        </p:nvSpPr>
        <p:spPr bwMode="auto">
          <a:xfrm>
            <a:off x="10416632" y="4004576"/>
            <a:ext cx="429544" cy="608333"/>
          </a:xfrm>
          <a:custGeom>
            <a:avLst/>
            <a:gdLst/>
            <a:ahLst/>
            <a:cxnLst>
              <a:cxn ang="0">
                <a:pos x="30" y="24"/>
              </a:cxn>
              <a:cxn ang="0">
                <a:pos x="30" y="54"/>
              </a:cxn>
              <a:cxn ang="0">
                <a:pos x="26" y="58"/>
              </a:cxn>
              <a:cxn ang="0">
                <a:pos x="22" y="54"/>
              </a:cxn>
              <a:cxn ang="0">
                <a:pos x="22" y="40"/>
              </a:cxn>
              <a:cxn ang="0">
                <a:pos x="19" y="40"/>
              </a:cxn>
              <a:cxn ang="0">
                <a:pos x="19" y="54"/>
              </a:cxn>
              <a:cxn ang="0">
                <a:pos x="15" y="58"/>
              </a:cxn>
              <a:cxn ang="0">
                <a:pos x="11" y="54"/>
              </a:cxn>
              <a:cxn ang="0">
                <a:pos x="11" y="24"/>
              </a:cxn>
              <a:cxn ang="0">
                <a:pos x="1" y="14"/>
              </a:cxn>
              <a:cxn ang="0">
                <a:pos x="1" y="9"/>
              </a:cxn>
              <a:cxn ang="0">
                <a:pos x="6" y="9"/>
              </a:cxn>
              <a:cxn ang="0">
                <a:pos x="14" y="17"/>
              </a:cxn>
              <a:cxn ang="0">
                <a:pos x="27" y="17"/>
              </a:cxn>
              <a:cxn ang="0">
                <a:pos x="35" y="9"/>
              </a:cxn>
              <a:cxn ang="0">
                <a:pos x="40" y="9"/>
              </a:cxn>
              <a:cxn ang="0">
                <a:pos x="40" y="14"/>
              </a:cxn>
              <a:cxn ang="0">
                <a:pos x="30" y="24"/>
              </a:cxn>
              <a:cxn ang="0">
                <a:pos x="21" y="16"/>
              </a:cxn>
              <a:cxn ang="0">
                <a:pos x="13" y="8"/>
              </a:cxn>
              <a:cxn ang="0">
                <a:pos x="21" y="0"/>
              </a:cxn>
              <a:cxn ang="0">
                <a:pos x="29" y="8"/>
              </a:cxn>
              <a:cxn ang="0">
                <a:pos x="21" y="16"/>
              </a:cxn>
            </a:cxnLst>
            <a:rect l="0" t="0" r="r" b="b"/>
            <a:pathLst>
              <a:path w="41" h="58">
                <a:moveTo>
                  <a:pt x="30" y="24"/>
                </a:moveTo>
                <a:cubicBezTo>
                  <a:pt x="30" y="54"/>
                  <a:pt x="30" y="54"/>
                  <a:pt x="30" y="54"/>
                </a:cubicBezTo>
                <a:cubicBezTo>
                  <a:pt x="30" y="56"/>
                  <a:pt x="28" y="58"/>
                  <a:pt x="26" y="58"/>
                </a:cubicBezTo>
                <a:cubicBezTo>
                  <a:pt x="24" y="58"/>
                  <a:pt x="22" y="56"/>
                  <a:pt x="22" y="54"/>
                </a:cubicBezTo>
                <a:cubicBezTo>
                  <a:pt x="22" y="40"/>
                  <a:pt x="22" y="40"/>
                  <a:pt x="22" y="40"/>
                </a:cubicBezTo>
                <a:cubicBezTo>
                  <a:pt x="19" y="40"/>
                  <a:pt x="19" y="40"/>
                  <a:pt x="19" y="40"/>
                </a:cubicBezTo>
                <a:cubicBezTo>
                  <a:pt x="19" y="54"/>
                  <a:pt x="19" y="54"/>
                  <a:pt x="19" y="54"/>
                </a:cubicBezTo>
                <a:cubicBezTo>
                  <a:pt x="19" y="56"/>
                  <a:pt x="18" y="58"/>
                  <a:pt x="15" y="58"/>
                </a:cubicBezTo>
                <a:cubicBezTo>
                  <a:pt x="13" y="58"/>
                  <a:pt x="11" y="56"/>
                  <a:pt x="11" y="54"/>
                </a:cubicBezTo>
                <a:cubicBezTo>
                  <a:pt x="11" y="24"/>
                  <a:pt x="11" y="24"/>
                  <a:pt x="11" y="24"/>
                </a:cubicBezTo>
                <a:cubicBezTo>
                  <a:pt x="1" y="14"/>
                  <a:pt x="1" y="14"/>
                  <a:pt x="1" y="14"/>
                </a:cubicBezTo>
                <a:cubicBezTo>
                  <a:pt x="0" y="13"/>
                  <a:pt x="0" y="10"/>
                  <a:pt x="1" y="9"/>
                </a:cubicBezTo>
                <a:cubicBezTo>
                  <a:pt x="2" y="8"/>
                  <a:pt x="5" y="8"/>
                  <a:pt x="6" y="9"/>
                </a:cubicBezTo>
                <a:cubicBezTo>
                  <a:pt x="14" y="17"/>
                  <a:pt x="14" y="17"/>
                  <a:pt x="14" y="17"/>
                </a:cubicBezTo>
                <a:cubicBezTo>
                  <a:pt x="27" y="17"/>
                  <a:pt x="27" y="17"/>
                  <a:pt x="27" y="17"/>
                </a:cubicBezTo>
                <a:cubicBezTo>
                  <a:pt x="35" y="9"/>
                  <a:pt x="35" y="9"/>
                  <a:pt x="35" y="9"/>
                </a:cubicBezTo>
                <a:cubicBezTo>
                  <a:pt x="37" y="8"/>
                  <a:pt x="39" y="8"/>
                  <a:pt x="40" y="9"/>
                </a:cubicBezTo>
                <a:cubicBezTo>
                  <a:pt x="41" y="10"/>
                  <a:pt x="41" y="13"/>
                  <a:pt x="40" y="14"/>
                </a:cubicBezTo>
                <a:lnTo>
                  <a:pt x="30" y="24"/>
                </a:lnTo>
                <a:close/>
                <a:moveTo>
                  <a:pt x="21" y="16"/>
                </a:moveTo>
                <a:cubicBezTo>
                  <a:pt x="16" y="16"/>
                  <a:pt x="13" y="12"/>
                  <a:pt x="13" y="8"/>
                </a:cubicBezTo>
                <a:cubicBezTo>
                  <a:pt x="13" y="4"/>
                  <a:pt x="16" y="0"/>
                  <a:pt x="21" y="0"/>
                </a:cubicBezTo>
                <a:cubicBezTo>
                  <a:pt x="25" y="0"/>
                  <a:pt x="29" y="4"/>
                  <a:pt x="29" y="8"/>
                </a:cubicBezTo>
                <a:cubicBezTo>
                  <a:pt x="29" y="12"/>
                  <a:pt x="25" y="16"/>
                  <a:pt x="21" y="16"/>
                </a:cubicBezTo>
                <a:close/>
              </a:path>
            </a:pathLst>
          </a:custGeom>
          <a:solidFill>
            <a:schemeClr val="bg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Freeform 152">
            <a:extLst>
              <a:ext uri="{FF2B5EF4-FFF2-40B4-BE49-F238E27FC236}">
                <a16:creationId xmlns:a16="http://schemas.microsoft.com/office/drawing/2014/main" id="{A371CFE2-4B45-49DE-AE96-EB28BFB71E84}"/>
              </a:ext>
            </a:extLst>
          </p:cNvPr>
          <p:cNvSpPr>
            <a:spLocks noEditPoints="1"/>
          </p:cNvSpPr>
          <p:nvPr/>
        </p:nvSpPr>
        <p:spPr bwMode="auto">
          <a:xfrm>
            <a:off x="8076446" y="4123654"/>
            <a:ext cx="529227" cy="489255"/>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09" name="图形 84" descr="灯泡">
            <a:extLst>
              <a:ext uri="{FF2B5EF4-FFF2-40B4-BE49-F238E27FC236}">
                <a16:creationId xmlns:a16="http://schemas.microsoft.com/office/drawing/2014/main" id="{71FE1A30-72C6-4B2D-931B-6C568BF682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74204" y="1907199"/>
            <a:ext cx="914400" cy="914400"/>
          </a:xfrm>
          <a:prstGeom prst="rect">
            <a:avLst/>
          </a:prstGeom>
        </p:spPr>
      </p:pic>
      <p:pic>
        <p:nvPicPr>
          <p:cNvPr id="110" name="图形 86" descr="数据库">
            <a:extLst>
              <a:ext uri="{FF2B5EF4-FFF2-40B4-BE49-F238E27FC236}">
                <a16:creationId xmlns:a16="http://schemas.microsoft.com/office/drawing/2014/main" id="{A49761B9-0162-46D1-BCC2-FFF238C71D2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83859" y="1869511"/>
            <a:ext cx="914400" cy="914400"/>
          </a:xfrm>
          <a:prstGeom prst="rect">
            <a:avLst/>
          </a:prstGeom>
        </p:spPr>
      </p:pic>
    </p:spTree>
    <p:extLst>
      <p:ext uri="{BB962C8B-B14F-4D97-AF65-F5344CB8AC3E}">
        <p14:creationId xmlns:p14="http://schemas.microsoft.com/office/powerpoint/2010/main" val="1937839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58E511A-72C5-47E3-9DF4-6062F7265908}"/>
              </a:ext>
            </a:extLst>
          </p:cNvPr>
          <p:cNvSpPr/>
          <p:nvPr/>
        </p:nvSpPr>
        <p:spPr>
          <a:xfrm>
            <a:off x="596058" y="325450"/>
            <a:ext cx="792230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管理提升科技创新能力</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南方电网</a:t>
            </a:r>
          </a:p>
        </p:txBody>
      </p:sp>
      <p:pic>
        <p:nvPicPr>
          <p:cNvPr id="3" name="Picture 5" descr="C:\Users\ourchem\AppData\Roaming\Tencent\Users\372797269\QQ\WinTemp\RichOle\M10VH2]P]U@434906189I}S.jpg">
            <a:extLst>
              <a:ext uri="{FF2B5EF4-FFF2-40B4-BE49-F238E27FC236}">
                <a16:creationId xmlns:a16="http://schemas.microsoft.com/office/drawing/2014/main" id="{96BE2A99-BCE0-4DBE-BC7B-033775A99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522" y="1070303"/>
            <a:ext cx="7915275"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1961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95E6418-E0C1-4038-BB71-0BB42AF9C1A8}"/>
              </a:ext>
            </a:extLst>
          </p:cNvPr>
          <p:cNvSpPr/>
          <p:nvPr/>
        </p:nvSpPr>
        <p:spPr>
          <a:xfrm>
            <a:off x="229250" y="323907"/>
            <a:ext cx="8334425"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“数据驱动 创新引领”</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 — </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国网天津东丽公司</a:t>
            </a:r>
          </a:p>
        </p:txBody>
      </p:sp>
      <p:sp>
        <p:nvSpPr>
          <p:cNvPr id="3" name="矩形 2">
            <a:extLst>
              <a:ext uri="{FF2B5EF4-FFF2-40B4-BE49-F238E27FC236}">
                <a16:creationId xmlns:a16="http://schemas.microsoft.com/office/drawing/2014/main" id="{682326C7-232D-4716-B70C-350FFE78BAAF}"/>
              </a:ext>
            </a:extLst>
          </p:cNvPr>
          <p:cNvSpPr/>
          <p:nvPr/>
        </p:nvSpPr>
        <p:spPr>
          <a:xfrm>
            <a:off x="672696" y="1004691"/>
            <a:ext cx="11473807" cy="874407"/>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东丽公司秉承创新驱动发展的理念，按照</a:t>
            </a:r>
            <a:r>
              <a:rPr kumimoji="0" lang="zh-CN" altLang="en-US" sz="1800" b="1" i="0" u="none" strike="noStrike" kern="1200" cap="none" spc="0" normalizeH="0" baseline="0" noProof="0" dirty="0">
                <a:ln>
                  <a:noFill/>
                </a:ln>
                <a:solidFill>
                  <a:srgbClr val="73BA00"/>
                </a:solidFill>
                <a:effectLst/>
                <a:uLnTx/>
                <a:uFillTx/>
                <a:latin typeface="微软雅黑" panose="020B0503020204020204" pitchFamily="34" charset="-122"/>
                <a:ea typeface="微软雅黑" panose="020B0503020204020204" pitchFamily="34" charset="-122"/>
                <a:cs typeface="+mn-cs"/>
              </a:rPr>
              <a:t>“数据驱动 创新引领”的战略</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要求，充分认识到电力数据挖掘与分析对于企业经营决策以及企业发展的重要性，通过数据与专业工作融合挖掘数据潜力</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营造了企业浓厚数据文化氛围。</a:t>
            </a:r>
          </a:p>
        </p:txBody>
      </p:sp>
      <p:sp>
        <p:nvSpPr>
          <p:cNvPr id="4" name="TextBox 53">
            <a:extLst>
              <a:ext uri="{FF2B5EF4-FFF2-40B4-BE49-F238E27FC236}">
                <a16:creationId xmlns:a16="http://schemas.microsoft.com/office/drawing/2014/main" id="{4C981217-E36F-47C3-A955-796951090EEF}"/>
              </a:ext>
            </a:extLst>
          </p:cNvPr>
          <p:cNvSpPr txBox="1"/>
          <p:nvPr/>
        </p:nvSpPr>
        <p:spPr>
          <a:xfrm>
            <a:off x="1161583" y="5513176"/>
            <a:ext cx="2518068" cy="492438"/>
          </a:xfrm>
          <a:prstGeom prst="rect">
            <a:avLst/>
          </a:prstGeom>
          <a:noFill/>
        </p:spPr>
        <p:txBody>
          <a:bodyPr wrap="square" lIns="121917" tIns="60958" rIns="121917" bIns="60958" rtlCol="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积极开展基于</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SG186</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系统和用电采集系统营销数据中心建设。</a:t>
            </a:r>
            <a:endParaRPr kumimoji="0" lang="en-US" sz="1200" b="1" i="0" u="none" strike="noStrike" kern="1200" cap="none" spc="0" normalizeH="0" baseline="0" noProof="0" dirty="0">
              <a:ln>
                <a:noFill/>
              </a:ln>
              <a:solidFill>
                <a:srgbClr val="1D395B"/>
              </a:solidFill>
              <a:effectLst/>
              <a:uLnTx/>
              <a:uFillTx/>
              <a:latin typeface="微软雅黑" panose="020B0503020204020204" pitchFamily="34" charset="-122"/>
              <a:ea typeface="微软雅黑" panose="020B0503020204020204" pitchFamily="34" charset="-122"/>
              <a:cs typeface="+mn-cs"/>
            </a:endParaRPr>
          </a:p>
        </p:txBody>
      </p:sp>
      <p:sp>
        <p:nvSpPr>
          <p:cNvPr id="5" name="TextBox 54">
            <a:extLst>
              <a:ext uri="{FF2B5EF4-FFF2-40B4-BE49-F238E27FC236}">
                <a16:creationId xmlns:a16="http://schemas.microsoft.com/office/drawing/2014/main" id="{A7681D95-4C4E-400C-9E70-B400150E644E}"/>
              </a:ext>
            </a:extLst>
          </p:cNvPr>
          <p:cNvSpPr txBox="1"/>
          <p:nvPr/>
        </p:nvSpPr>
        <p:spPr>
          <a:xfrm>
            <a:off x="3806677" y="4918002"/>
            <a:ext cx="2518068" cy="492438"/>
          </a:xfrm>
          <a:prstGeom prst="rect">
            <a:avLst/>
          </a:prstGeom>
          <a:noFill/>
        </p:spPr>
        <p:txBody>
          <a:bodyPr wrap="square" lIns="121917" tIns="60958" rIns="121917" bIns="60958" rtlCol="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组建数据挖掘与分析的柔性团队，将工作与数据紧密结合</a:t>
            </a:r>
            <a:endParaRPr kumimoji="0" 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6" name="TextBox 55">
            <a:extLst>
              <a:ext uri="{FF2B5EF4-FFF2-40B4-BE49-F238E27FC236}">
                <a16:creationId xmlns:a16="http://schemas.microsoft.com/office/drawing/2014/main" id="{152A9FBD-A223-442A-9585-425518EAE402}"/>
              </a:ext>
            </a:extLst>
          </p:cNvPr>
          <p:cNvSpPr txBox="1"/>
          <p:nvPr/>
        </p:nvSpPr>
        <p:spPr>
          <a:xfrm>
            <a:off x="6303400" y="4171725"/>
            <a:ext cx="2518068" cy="677104"/>
          </a:xfrm>
          <a:prstGeom prst="rect">
            <a:avLst/>
          </a:prstGeom>
          <a:noFill/>
        </p:spPr>
        <p:txBody>
          <a:bodyPr wrap="square" lIns="121917" tIns="60958" rIns="121917" bIns="60958" rtlCol="0">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与国网客服北方园区开展数据合作，提升客户一次性答复满意率和故障抢修及时率</a:t>
            </a:r>
            <a:endParaRPr kumimoji="0" 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7" name="Group 43">
            <a:extLst>
              <a:ext uri="{FF2B5EF4-FFF2-40B4-BE49-F238E27FC236}">
                <a16:creationId xmlns:a16="http://schemas.microsoft.com/office/drawing/2014/main" id="{DC26392E-331C-42A8-9FFF-A6772761B483}"/>
              </a:ext>
            </a:extLst>
          </p:cNvPr>
          <p:cNvGrpSpPr/>
          <p:nvPr/>
        </p:nvGrpSpPr>
        <p:grpSpPr>
          <a:xfrm>
            <a:off x="3427553" y="3838469"/>
            <a:ext cx="2826923" cy="858836"/>
            <a:chOff x="2469637" y="2543073"/>
            <a:chExt cx="2120468" cy="643978"/>
          </a:xfrm>
          <a:solidFill>
            <a:schemeClr val="accent1">
              <a:lumMod val="75000"/>
            </a:schemeClr>
          </a:solidFill>
        </p:grpSpPr>
        <p:sp>
          <p:nvSpPr>
            <p:cNvPr id="8" name="Flowchart: Data 40">
              <a:extLst>
                <a:ext uri="{FF2B5EF4-FFF2-40B4-BE49-F238E27FC236}">
                  <a16:creationId xmlns:a16="http://schemas.microsoft.com/office/drawing/2014/main" id="{26A1DAD4-2DE9-43D0-947D-B6BE33DBED4A}"/>
                </a:ext>
              </a:extLst>
            </p:cNvPr>
            <p:cNvSpPr/>
            <p:nvPr/>
          </p:nvSpPr>
          <p:spPr>
            <a:xfrm rot="16200000" flipH="1" flipV="1">
              <a:off x="4163077" y="2756126"/>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Group 51">
              <a:extLst>
                <a:ext uri="{FF2B5EF4-FFF2-40B4-BE49-F238E27FC236}">
                  <a16:creationId xmlns:a16="http://schemas.microsoft.com/office/drawing/2014/main" id="{EA314244-157B-471A-973E-E4D79ED66200}"/>
                </a:ext>
              </a:extLst>
            </p:cNvPr>
            <p:cNvGrpSpPr/>
            <p:nvPr/>
          </p:nvGrpSpPr>
          <p:grpSpPr>
            <a:xfrm>
              <a:off x="2469637" y="2543073"/>
              <a:ext cx="2120468" cy="643978"/>
              <a:chOff x="2460112" y="2094062"/>
              <a:chExt cx="2120468" cy="643978"/>
            </a:xfrm>
            <a:grpFill/>
          </p:grpSpPr>
          <p:sp>
            <p:nvSpPr>
              <p:cNvPr id="10" name="Flowchart: Data 32">
                <a:extLst>
                  <a:ext uri="{FF2B5EF4-FFF2-40B4-BE49-F238E27FC236}">
                    <a16:creationId xmlns:a16="http://schemas.microsoft.com/office/drawing/2014/main" id="{BBC2C109-BFF6-4D62-894D-3DD7B0EC3D52}"/>
                  </a:ext>
                </a:extLst>
              </p:cNvPr>
              <p:cNvSpPr/>
              <p:nvPr/>
            </p:nvSpPr>
            <p:spPr>
              <a:xfrm rot="16200000" flipH="1" flipV="1">
                <a:off x="2247060" y="2307114"/>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Rectangle 34">
                <a:extLst>
                  <a:ext uri="{FF2B5EF4-FFF2-40B4-BE49-F238E27FC236}">
                    <a16:creationId xmlns:a16="http://schemas.microsoft.com/office/drawing/2014/main" id="{8861D786-C07B-4A56-B72C-987540155229}"/>
                  </a:ext>
                </a:extLst>
              </p:cNvPr>
              <p:cNvSpPr/>
              <p:nvPr/>
            </p:nvSpPr>
            <p:spPr>
              <a:xfrm>
                <a:off x="2673145" y="2224816"/>
                <a:ext cx="1907435" cy="513224"/>
              </a:xfrm>
              <a:prstGeom prst="rec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altLang="zh-CN"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2016</a:t>
                </a: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2" name="Group 45">
            <a:extLst>
              <a:ext uri="{FF2B5EF4-FFF2-40B4-BE49-F238E27FC236}">
                <a16:creationId xmlns:a16="http://schemas.microsoft.com/office/drawing/2014/main" id="{89536DD8-9C57-4609-A318-85C76979EA5C}"/>
              </a:ext>
            </a:extLst>
          </p:cNvPr>
          <p:cNvGrpSpPr/>
          <p:nvPr/>
        </p:nvGrpSpPr>
        <p:grpSpPr>
          <a:xfrm>
            <a:off x="5969212" y="3159098"/>
            <a:ext cx="2828180" cy="862105"/>
            <a:chOff x="4376129" y="2033662"/>
            <a:chExt cx="2121411" cy="646429"/>
          </a:xfrm>
          <a:solidFill>
            <a:srgbClr val="00A5C3"/>
          </a:solidFill>
        </p:grpSpPr>
        <p:sp>
          <p:nvSpPr>
            <p:cNvPr id="13" name="Flowchart: Data 42">
              <a:extLst>
                <a:ext uri="{FF2B5EF4-FFF2-40B4-BE49-F238E27FC236}">
                  <a16:creationId xmlns:a16="http://schemas.microsoft.com/office/drawing/2014/main" id="{5716359E-C318-441D-A5AB-D63536FD5943}"/>
                </a:ext>
              </a:extLst>
            </p:cNvPr>
            <p:cNvSpPr/>
            <p:nvPr/>
          </p:nvSpPr>
          <p:spPr>
            <a:xfrm rot="16200000" flipH="1" flipV="1">
              <a:off x="6070512" y="2253063"/>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4" name="Group 52">
              <a:extLst>
                <a:ext uri="{FF2B5EF4-FFF2-40B4-BE49-F238E27FC236}">
                  <a16:creationId xmlns:a16="http://schemas.microsoft.com/office/drawing/2014/main" id="{C4C501AA-3C15-49C4-B9BC-08FF6439AAA2}"/>
                </a:ext>
              </a:extLst>
            </p:cNvPr>
            <p:cNvGrpSpPr/>
            <p:nvPr/>
          </p:nvGrpSpPr>
          <p:grpSpPr>
            <a:xfrm>
              <a:off x="4376129" y="2033662"/>
              <a:ext cx="2121411" cy="640165"/>
              <a:chOff x="4366604" y="1584651"/>
              <a:chExt cx="2121411" cy="640165"/>
            </a:xfrm>
            <a:grpFill/>
          </p:grpSpPr>
          <p:sp>
            <p:nvSpPr>
              <p:cNvPr id="15" name="Rectangle 44">
                <a:extLst>
                  <a:ext uri="{FF2B5EF4-FFF2-40B4-BE49-F238E27FC236}">
                    <a16:creationId xmlns:a16="http://schemas.microsoft.com/office/drawing/2014/main" id="{F17F9FEA-933A-4B70-ABEA-82B44787A154}"/>
                  </a:ext>
                </a:extLst>
              </p:cNvPr>
              <p:cNvSpPr/>
              <p:nvPr/>
            </p:nvSpPr>
            <p:spPr>
              <a:xfrm>
                <a:off x="4580580" y="1711592"/>
                <a:ext cx="1907435" cy="513224"/>
              </a:xfrm>
              <a:prstGeom prst="rec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altLang="zh-CN"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2017</a:t>
                </a: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a:t>
                </a:r>
                <a:r>
                  <a:rPr kumimoji="0" lang="en-US" altLang="zh-CN"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a:t>
                </a: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月</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Flowchart: Data 41">
                <a:extLst>
                  <a:ext uri="{FF2B5EF4-FFF2-40B4-BE49-F238E27FC236}">
                    <a16:creationId xmlns:a16="http://schemas.microsoft.com/office/drawing/2014/main" id="{5705AC44-9CD9-4A99-99E8-49FAB12D416E}"/>
                  </a:ext>
                </a:extLst>
              </p:cNvPr>
              <p:cNvSpPr/>
              <p:nvPr/>
            </p:nvSpPr>
            <p:spPr>
              <a:xfrm rot="16200000" flipH="1" flipV="1">
                <a:off x="4153552" y="1797703"/>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17" name="Group 30">
            <a:extLst>
              <a:ext uri="{FF2B5EF4-FFF2-40B4-BE49-F238E27FC236}">
                <a16:creationId xmlns:a16="http://schemas.microsoft.com/office/drawing/2014/main" id="{DDB536F8-7D0B-49C8-A44A-70AF90FB30D7}"/>
              </a:ext>
            </a:extLst>
          </p:cNvPr>
          <p:cNvGrpSpPr/>
          <p:nvPr/>
        </p:nvGrpSpPr>
        <p:grpSpPr>
          <a:xfrm>
            <a:off x="1168643" y="4522926"/>
            <a:ext cx="2544173" cy="858836"/>
            <a:chOff x="775234" y="2780107"/>
            <a:chExt cx="1908378" cy="643978"/>
          </a:xfrm>
          <a:solidFill>
            <a:srgbClr val="1D395B"/>
          </a:solidFill>
        </p:grpSpPr>
        <p:sp>
          <p:nvSpPr>
            <p:cNvPr id="18" name="Flowchart: Data 26">
              <a:extLst>
                <a:ext uri="{FF2B5EF4-FFF2-40B4-BE49-F238E27FC236}">
                  <a16:creationId xmlns:a16="http://schemas.microsoft.com/office/drawing/2014/main" id="{2AC0BC25-4434-4E6B-8BA6-E8C0DEDCDD45}"/>
                </a:ext>
              </a:extLst>
            </p:cNvPr>
            <p:cNvSpPr/>
            <p:nvPr/>
          </p:nvSpPr>
          <p:spPr>
            <a:xfrm rot="16200000" flipH="1" flipV="1">
              <a:off x="2256585" y="2993159"/>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 name="Rectangle 29">
              <a:extLst>
                <a:ext uri="{FF2B5EF4-FFF2-40B4-BE49-F238E27FC236}">
                  <a16:creationId xmlns:a16="http://schemas.microsoft.com/office/drawing/2014/main" id="{1009F459-7C09-442A-923F-F71FE3FCAC96}"/>
                </a:ext>
              </a:extLst>
            </p:cNvPr>
            <p:cNvSpPr/>
            <p:nvPr/>
          </p:nvSpPr>
          <p:spPr>
            <a:xfrm>
              <a:off x="775234" y="2910861"/>
              <a:ext cx="1907435" cy="513224"/>
            </a:xfrm>
            <a:prstGeom prst="rect">
              <a:avLst/>
            </a:prstGeom>
            <a:grpFill/>
            <a:ln w="25400" cap="flat" cmpd="sng" algn="ctr">
              <a:noFill/>
              <a:prstDash val="solid"/>
            </a:ln>
            <a:effectLst/>
          </p:spPr>
          <p:txBody>
            <a:bodyPr vert="horz"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altLang="zh-CN"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2015</a:t>
              </a: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0" name="Rectangle 49">
            <a:extLst>
              <a:ext uri="{FF2B5EF4-FFF2-40B4-BE49-F238E27FC236}">
                <a16:creationId xmlns:a16="http://schemas.microsoft.com/office/drawing/2014/main" id="{DCA11892-F898-4DB9-AA11-7A74896E66D6}"/>
              </a:ext>
            </a:extLst>
          </p:cNvPr>
          <p:cNvSpPr/>
          <p:nvPr/>
        </p:nvSpPr>
        <p:spPr>
          <a:xfrm>
            <a:off x="1799155" y="4834303"/>
            <a:ext cx="246280" cy="415494"/>
          </a:xfrm>
          <a:prstGeom prst="rect">
            <a:avLst/>
          </a:prstGeom>
        </p:spPr>
        <p:txBody>
          <a:bodyPr wrap="none" lIns="121917" tIns="60958" rIns="121917" bIns="60958">
            <a:spAutoFit/>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TextBox 56">
            <a:extLst>
              <a:ext uri="{FF2B5EF4-FFF2-40B4-BE49-F238E27FC236}">
                <a16:creationId xmlns:a16="http://schemas.microsoft.com/office/drawing/2014/main" id="{EEFC7708-C002-4E25-9393-C8B31EDB09AC}"/>
              </a:ext>
            </a:extLst>
          </p:cNvPr>
          <p:cNvSpPr txBox="1"/>
          <p:nvPr/>
        </p:nvSpPr>
        <p:spPr>
          <a:xfrm>
            <a:off x="8743849" y="3613674"/>
            <a:ext cx="3264220" cy="307773"/>
          </a:xfrm>
          <a:prstGeom prst="rect">
            <a:avLst/>
          </a:prstGeom>
          <a:noFill/>
        </p:spPr>
        <p:txBody>
          <a:bodyPr wrap="square" lIns="121917" tIns="60958" rIns="121917" bIns="6095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基于大数据分析的检修计划优化排期</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7" name="Group 28">
            <a:extLst>
              <a:ext uri="{FF2B5EF4-FFF2-40B4-BE49-F238E27FC236}">
                <a16:creationId xmlns:a16="http://schemas.microsoft.com/office/drawing/2014/main" id="{D4044C40-52CC-4930-B262-E983E68D18D4}"/>
              </a:ext>
            </a:extLst>
          </p:cNvPr>
          <p:cNvGrpSpPr/>
          <p:nvPr/>
        </p:nvGrpSpPr>
        <p:grpSpPr>
          <a:xfrm>
            <a:off x="8519688" y="2500407"/>
            <a:ext cx="2828180" cy="858835"/>
            <a:chOff x="6278686" y="1246786"/>
            <a:chExt cx="2121411" cy="643977"/>
          </a:xfrm>
          <a:solidFill>
            <a:srgbClr val="93CA37"/>
          </a:solidFill>
        </p:grpSpPr>
        <p:sp>
          <p:nvSpPr>
            <p:cNvPr id="28" name="Flowchart: Data 37">
              <a:extLst>
                <a:ext uri="{FF2B5EF4-FFF2-40B4-BE49-F238E27FC236}">
                  <a16:creationId xmlns:a16="http://schemas.microsoft.com/office/drawing/2014/main" id="{72E91CD9-7EC9-4FDC-96D5-C8D51E581CF0}"/>
                </a:ext>
              </a:extLst>
            </p:cNvPr>
            <p:cNvSpPr/>
            <p:nvPr/>
          </p:nvSpPr>
          <p:spPr>
            <a:xfrm rot="16200000" flipH="1" flipV="1">
              <a:off x="6065634" y="1459838"/>
              <a:ext cx="640080" cy="213975"/>
            </a:xfrm>
            <a:prstGeom prst="flowChartInputOutput">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9" name="Pentagon 39">
              <a:extLst>
                <a:ext uri="{FF2B5EF4-FFF2-40B4-BE49-F238E27FC236}">
                  <a16:creationId xmlns:a16="http://schemas.microsoft.com/office/drawing/2014/main" id="{B266E076-4673-40E7-B08A-481A62BB96CB}"/>
                </a:ext>
              </a:extLst>
            </p:cNvPr>
            <p:cNvSpPr/>
            <p:nvPr/>
          </p:nvSpPr>
          <p:spPr>
            <a:xfrm>
              <a:off x="6492662" y="1377539"/>
              <a:ext cx="1907435" cy="513224"/>
            </a:xfrm>
            <a:prstGeom prst="homePlate">
              <a:avLst/>
            </a:prstGeom>
            <a:grpFill/>
            <a:ln w="25400" cap="flat" cmpd="sng" algn="ctr">
              <a:noFill/>
              <a:prstDash val="solid"/>
            </a:ln>
            <a:effectLst/>
          </p:spPr>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altLang="zh-CN"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2017</a:t>
              </a: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年</a:t>
              </a:r>
              <a:r>
                <a:rPr kumimoji="0" lang="en-US" altLang="zh-CN"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11</a:t>
              </a:r>
              <a:r>
                <a:rPr kumimoji="0" lang="zh-CN" alt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月</a:t>
              </a:r>
              <a:endParaRPr kumimoji="0" lang="en-US" sz="19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1" name="TextBox 56">
            <a:extLst>
              <a:ext uri="{FF2B5EF4-FFF2-40B4-BE49-F238E27FC236}">
                <a16:creationId xmlns:a16="http://schemas.microsoft.com/office/drawing/2014/main" id="{4852F7C4-3F69-4676-94ED-F033CF296D91}"/>
              </a:ext>
            </a:extLst>
          </p:cNvPr>
          <p:cNvSpPr txBox="1"/>
          <p:nvPr/>
        </p:nvSpPr>
        <p:spPr>
          <a:xfrm>
            <a:off x="8743849" y="3816508"/>
            <a:ext cx="3264220" cy="492438"/>
          </a:xfrm>
          <a:prstGeom prst="rect">
            <a:avLst/>
          </a:prstGeom>
          <a:noFill/>
        </p:spPr>
        <p:txBody>
          <a:bodyPr wrap="square" lIns="121917" tIns="60958" rIns="121917" bIns="6095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基于大数据的异常量测监测</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基于大数据分析的客户需求画像</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 name="文本框 32">
            <a:extLst>
              <a:ext uri="{FF2B5EF4-FFF2-40B4-BE49-F238E27FC236}">
                <a16:creationId xmlns:a16="http://schemas.microsoft.com/office/drawing/2014/main" id="{E134E75A-166F-4810-A167-0A5DE228017E}"/>
              </a:ext>
            </a:extLst>
          </p:cNvPr>
          <p:cNvSpPr txBox="1"/>
          <p:nvPr/>
        </p:nvSpPr>
        <p:spPr>
          <a:xfrm>
            <a:off x="1655271" y="4259474"/>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搭建数据中心</a:t>
            </a:r>
          </a:p>
        </p:txBody>
      </p:sp>
      <p:sp>
        <p:nvSpPr>
          <p:cNvPr id="34" name="文本框 33">
            <a:extLst>
              <a:ext uri="{FF2B5EF4-FFF2-40B4-BE49-F238E27FC236}">
                <a16:creationId xmlns:a16="http://schemas.microsoft.com/office/drawing/2014/main" id="{E2161DB5-C7D9-4D6C-8798-8DDE474927D3}"/>
              </a:ext>
            </a:extLst>
          </p:cNvPr>
          <p:cNvSpPr txBox="1"/>
          <p:nvPr/>
        </p:nvSpPr>
        <p:spPr>
          <a:xfrm>
            <a:off x="4084258" y="3526544"/>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组建数据团队</a:t>
            </a:r>
          </a:p>
        </p:txBody>
      </p:sp>
      <p:sp>
        <p:nvSpPr>
          <p:cNvPr id="35" name="文本框 34">
            <a:extLst>
              <a:ext uri="{FF2B5EF4-FFF2-40B4-BE49-F238E27FC236}">
                <a16:creationId xmlns:a16="http://schemas.microsoft.com/office/drawing/2014/main" id="{3995336E-E1B4-4736-B252-3D0E427D0831}"/>
              </a:ext>
            </a:extLst>
          </p:cNvPr>
          <p:cNvSpPr txBox="1"/>
          <p:nvPr/>
        </p:nvSpPr>
        <p:spPr>
          <a:xfrm>
            <a:off x="6699476" y="2865605"/>
            <a:ext cx="15696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进行数据合作</a:t>
            </a:r>
          </a:p>
        </p:txBody>
      </p:sp>
      <p:sp>
        <p:nvSpPr>
          <p:cNvPr id="36" name="文本框 35">
            <a:extLst>
              <a:ext uri="{FF2B5EF4-FFF2-40B4-BE49-F238E27FC236}">
                <a16:creationId xmlns:a16="http://schemas.microsoft.com/office/drawing/2014/main" id="{3AC4DDD8-804A-4414-9372-52EA9632F938}"/>
              </a:ext>
            </a:extLst>
          </p:cNvPr>
          <p:cNvSpPr txBox="1"/>
          <p:nvPr/>
        </p:nvSpPr>
        <p:spPr>
          <a:xfrm>
            <a:off x="8935737" y="2246400"/>
            <a:ext cx="20313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进入全面应用阶段</a:t>
            </a:r>
          </a:p>
        </p:txBody>
      </p:sp>
    </p:spTree>
    <p:extLst>
      <p:ext uri="{BB962C8B-B14F-4D97-AF65-F5344CB8AC3E}">
        <p14:creationId xmlns:p14="http://schemas.microsoft.com/office/powerpoint/2010/main" val="1812110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77A0095-F8F1-4B7C-B522-E69CA1D3CBC3}"/>
              </a:ext>
            </a:extLst>
          </p:cNvPr>
          <p:cNvSpPr/>
          <p:nvPr/>
        </p:nvSpPr>
        <p:spPr>
          <a:xfrm>
            <a:off x="497087" y="317144"/>
            <a:ext cx="731541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本土化背景下的创新管理</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博世科技</a:t>
            </a:r>
          </a:p>
        </p:txBody>
      </p:sp>
      <p:pic>
        <p:nvPicPr>
          <p:cNvPr id="3" name="图片 2">
            <a:extLst>
              <a:ext uri="{FF2B5EF4-FFF2-40B4-BE49-F238E27FC236}">
                <a16:creationId xmlns:a16="http://schemas.microsoft.com/office/drawing/2014/main" id="{7AAD9E28-8A8C-4337-8C02-135892AB25A0}"/>
              </a:ext>
            </a:extLst>
          </p:cNvPr>
          <p:cNvPicPr>
            <a:picLocks noChangeAspect="1"/>
          </p:cNvPicPr>
          <p:nvPr/>
        </p:nvPicPr>
        <p:blipFill>
          <a:blip r:embed="rId3"/>
          <a:stretch>
            <a:fillRect/>
          </a:stretch>
        </p:blipFill>
        <p:spPr>
          <a:xfrm>
            <a:off x="497087" y="1508111"/>
            <a:ext cx="9543638" cy="4807590"/>
          </a:xfrm>
          <a:prstGeom prst="rect">
            <a:avLst/>
          </a:prstGeom>
        </p:spPr>
      </p:pic>
      <p:sp>
        <p:nvSpPr>
          <p:cNvPr id="6" name="矩形 5">
            <a:extLst>
              <a:ext uri="{FF2B5EF4-FFF2-40B4-BE49-F238E27FC236}">
                <a16:creationId xmlns:a16="http://schemas.microsoft.com/office/drawing/2014/main" id="{C12E3476-3E10-4AD7-8E0D-DE5B304327D1}"/>
              </a:ext>
            </a:extLst>
          </p:cNvPr>
          <p:cNvSpPr/>
          <p:nvPr/>
        </p:nvSpPr>
        <p:spPr>
          <a:xfrm>
            <a:off x="10072809" y="1693355"/>
            <a:ext cx="1997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Innovation gate </a:t>
            </a: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9745D4EC-1292-4FE7-80DC-E70D31DFD4A2}"/>
              </a:ext>
            </a:extLst>
          </p:cNvPr>
          <p:cNvSpPr/>
          <p:nvPr/>
        </p:nvSpPr>
        <p:spPr>
          <a:xfrm>
            <a:off x="10072809" y="2133074"/>
            <a:ext cx="2097438" cy="263956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根据创意检查表进行决策，决定是否继续投入人力物力来开发这也创意项目，一旦通过了这个 </a:t>
            </a:r>
            <a:r>
              <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IG1</a:t>
            </a: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，项目团队就任命，相应的预算也会得到批准，项目也就进入了真正的研究阶段。</a:t>
            </a:r>
          </a:p>
        </p:txBody>
      </p:sp>
      <p:sp>
        <p:nvSpPr>
          <p:cNvPr id="4" name="矩形 3">
            <a:extLst>
              <a:ext uri="{FF2B5EF4-FFF2-40B4-BE49-F238E27FC236}">
                <a16:creationId xmlns:a16="http://schemas.microsoft.com/office/drawing/2014/main" id="{C23598F6-8494-4AD2-9521-246F96A8754C}"/>
              </a:ext>
            </a:extLst>
          </p:cNvPr>
          <p:cNvSpPr/>
          <p:nvPr/>
        </p:nvSpPr>
        <p:spPr>
          <a:xfrm>
            <a:off x="428039" y="6445936"/>
            <a:ext cx="3073277"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来源：</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&lt;</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博世公司本土化的产品创新管理研究</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&gt;</a:t>
            </a:r>
            <a:endPar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9" name="直接连接符 8">
            <a:extLst>
              <a:ext uri="{FF2B5EF4-FFF2-40B4-BE49-F238E27FC236}">
                <a16:creationId xmlns:a16="http://schemas.microsoft.com/office/drawing/2014/main" id="{B24B0810-19A4-424A-970C-EF75F944D6BA}"/>
              </a:ext>
            </a:extLst>
          </p:cNvPr>
          <p:cNvCxnSpPr>
            <a:cxnSpLocks/>
          </p:cNvCxnSpPr>
          <p:nvPr/>
        </p:nvCxnSpPr>
        <p:spPr>
          <a:xfrm>
            <a:off x="529171" y="1540195"/>
            <a:ext cx="16042" cy="4695296"/>
          </a:xfrm>
          <a:prstGeom prst="line">
            <a:avLst/>
          </a:prstGeom>
          <a:ln w="28575"/>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41918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文本框 115">
            <a:extLst>
              <a:ext uri="{FF2B5EF4-FFF2-40B4-BE49-F238E27FC236}">
                <a16:creationId xmlns:a16="http://schemas.microsoft.com/office/drawing/2014/main" id="{3C2B7857-F52F-42B5-B504-D4C8FE46AD6E}"/>
              </a:ext>
            </a:extLst>
          </p:cNvPr>
          <p:cNvSpPr txBox="1"/>
          <p:nvPr/>
        </p:nvSpPr>
        <p:spPr>
          <a:xfrm>
            <a:off x="693212" y="1301695"/>
            <a:ext cx="11266416" cy="542959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27" name="矩形 26">
            <a:extLst>
              <a:ext uri="{FF2B5EF4-FFF2-40B4-BE49-F238E27FC236}">
                <a16:creationId xmlns:a16="http://schemas.microsoft.com/office/drawing/2014/main" id="{3A249108-F181-49D0-925E-BA2715780280}"/>
              </a:ext>
            </a:extLst>
          </p:cNvPr>
          <p:cNvSpPr/>
          <p:nvPr/>
        </p:nvSpPr>
        <p:spPr>
          <a:xfrm>
            <a:off x="2324685" y="3765227"/>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定义需求</a:t>
            </a:r>
          </a:p>
        </p:txBody>
      </p:sp>
      <p:sp>
        <p:nvSpPr>
          <p:cNvPr id="28" name="矩形 27">
            <a:extLst>
              <a:ext uri="{FF2B5EF4-FFF2-40B4-BE49-F238E27FC236}">
                <a16:creationId xmlns:a16="http://schemas.microsoft.com/office/drawing/2014/main" id="{A930C849-26C3-4A54-AA1F-EBDFF22741EB}"/>
              </a:ext>
            </a:extLst>
          </p:cNvPr>
          <p:cNvSpPr/>
          <p:nvPr/>
        </p:nvSpPr>
        <p:spPr>
          <a:xfrm>
            <a:off x="1937228" y="2799044"/>
            <a:ext cx="1708392" cy="625202"/>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核查企业状态</a:t>
            </a:r>
          </a:p>
        </p:txBody>
      </p:sp>
      <p:sp>
        <p:nvSpPr>
          <p:cNvPr id="29" name="矩形 28">
            <a:extLst>
              <a:ext uri="{FF2B5EF4-FFF2-40B4-BE49-F238E27FC236}">
                <a16:creationId xmlns:a16="http://schemas.microsoft.com/office/drawing/2014/main" id="{6ECA6B38-1C7B-4F08-A28D-B79D409596FF}"/>
              </a:ext>
            </a:extLst>
          </p:cNvPr>
          <p:cNvSpPr/>
          <p:nvPr/>
        </p:nvSpPr>
        <p:spPr>
          <a:xfrm>
            <a:off x="4034746" y="3765227"/>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数据整理</a:t>
            </a:r>
          </a:p>
        </p:txBody>
      </p:sp>
      <p:sp>
        <p:nvSpPr>
          <p:cNvPr id="30" name="矩形 29">
            <a:extLst>
              <a:ext uri="{FF2B5EF4-FFF2-40B4-BE49-F238E27FC236}">
                <a16:creationId xmlns:a16="http://schemas.microsoft.com/office/drawing/2014/main" id="{E7D21B0F-46F2-43E0-87DE-76E3BFE5FA6C}"/>
              </a:ext>
            </a:extLst>
          </p:cNvPr>
          <p:cNvSpPr/>
          <p:nvPr/>
        </p:nvSpPr>
        <p:spPr>
          <a:xfrm>
            <a:off x="4258050" y="4699522"/>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选择技术路线</a:t>
            </a:r>
          </a:p>
        </p:txBody>
      </p:sp>
      <p:sp>
        <p:nvSpPr>
          <p:cNvPr id="31" name="矩形 30">
            <a:extLst>
              <a:ext uri="{FF2B5EF4-FFF2-40B4-BE49-F238E27FC236}">
                <a16:creationId xmlns:a16="http://schemas.microsoft.com/office/drawing/2014/main" id="{AD598119-3EC2-4F41-85DB-B36DA1D7CF02}"/>
              </a:ext>
            </a:extLst>
          </p:cNvPr>
          <p:cNvSpPr/>
          <p:nvPr/>
        </p:nvSpPr>
        <p:spPr>
          <a:xfrm>
            <a:off x="4508339" y="5633817"/>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情报分析</a:t>
            </a:r>
          </a:p>
        </p:txBody>
      </p:sp>
      <p:sp>
        <p:nvSpPr>
          <p:cNvPr id="32" name="矩形 31">
            <a:extLst>
              <a:ext uri="{FF2B5EF4-FFF2-40B4-BE49-F238E27FC236}">
                <a16:creationId xmlns:a16="http://schemas.microsoft.com/office/drawing/2014/main" id="{CF59A11F-5102-40C2-A89B-6B5E1AC331E2}"/>
              </a:ext>
            </a:extLst>
          </p:cNvPr>
          <p:cNvSpPr/>
          <p:nvPr/>
        </p:nvSpPr>
        <p:spPr>
          <a:xfrm>
            <a:off x="6216602" y="2932147"/>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形成分析报告</a:t>
            </a:r>
          </a:p>
        </p:txBody>
      </p:sp>
      <p:sp>
        <p:nvSpPr>
          <p:cNvPr id="33" name="矩形 32">
            <a:extLst>
              <a:ext uri="{FF2B5EF4-FFF2-40B4-BE49-F238E27FC236}">
                <a16:creationId xmlns:a16="http://schemas.microsoft.com/office/drawing/2014/main" id="{DDA57BD5-9034-4D1D-A7E1-69C1FEDC1DAE}"/>
              </a:ext>
            </a:extLst>
          </p:cNvPr>
          <p:cNvSpPr/>
          <p:nvPr/>
        </p:nvSpPr>
        <p:spPr>
          <a:xfrm>
            <a:off x="6442138" y="3836485"/>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战略情报</a:t>
            </a:r>
          </a:p>
        </p:txBody>
      </p:sp>
      <p:sp>
        <p:nvSpPr>
          <p:cNvPr id="34" name="矩形 33">
            <a:extLst>
              <a:ext uri="{FF2B5EF4-FFF2-40B4-BE49-F238E27FC236}">
                <a16:creationId xmlns:a16="http://schemas.microsoft.com/office/drawing/2014/main" id="{977AD5DC-5903-4F8D-801D-6080ED86DB6F}"/>
              </a:ext>
            </a:extLst>
          </p:cNvPr>
          <p:cNvSpPr/>
          <p:nvPr/>
        </p:nvSpPr>
        <p:spPr>
          <a:xfrm>
            <a:off x="6719322" y="4728442"/>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战术情报</a:t>
            </a:r>
          </a:p>
        </p:txBody>
      </p:sp>
      <p:cxnSp>
        <p:nvCxnSpPr>
          <p:cNvPr id="37" name="连接符: 肘形 36">
            <a:extLst>
              <a:ext uri="{FF2B5EF4-FFF2-40B4-BE49-F238E27FC236}">
                <a16:creationId xmlns:a16="http://schemas.microsoft.com/office/drawing/2014/main" id="{321A899E-3131-431D-908D-81506F42E747}"/>
              </a:ext>
            </a:extLst>
          </p:cNvPr>
          <p:cNvCxnSpPr>
            <a:cxnSpLocks/>
          </p:cNvCxnSpPr>
          <p:nvPr/>
        </p:nvCxnSpPr>
        <p:spPr>
          <a:xfrm rot="16200000" flipH="1">
            <a:off x="4652320" y="4433323"/>
            <a:ext cx="309093" cy="223304"/>
          </a:xfrm>
          <a:prstGeom prst="bentConnector3">
            <a:avLst/>
          </a:prstGeom>
          <a:ln>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E5FB47E4-3399-4CC2-AC3A-63AE365C5D49}"/>
              </a:ext>
            </a:extLst>
          </p:cNvPr>
          <p:cNvCxnSpPr>
            <a:cxnSpLocks/>
          </p:cNvCxnSpPr>
          <p:nvPr/>
        </p:nvCxnSpPr>
        <p:spPr>
          <a:xfrm>
            <a:off x="3645620" y="4077828"/>
            <a:ext cx="389126" cy="0"/>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连接符: 肘形 44">
            <a:extLst>
              <a:ext uri="{FF2B5EF4-FFF2-40B4-BE49-F238E27FC236}">
                <a16:creationId xmlns:a16="http://schemas.microsoft.com/office/drawing/2014/main" id="{79620E5D-694A-4BF5-9FF3-9758C5F29593}"/>
              </a:ext>
            </a:extLst>
          </p:cNvPr>
          <p:cNvCxnSpPr>
            <a:cxnSpLocks/>
          </p:cNvCxnSpPr>
          <p:nvPr/>
        </p:nvCxnSpPr>
        <p:spPr>
          <a:xfrm rot="16200000" flipH="1">
            <a:off x="4897409" y="5367619"/>
            <a:ext cx="309093" cy="223304"/>
          </a:xfrm>
          <a:prstGeom prst="bentConnector3">
            <a:avLst/>
          </a:prstGeom>
          <a:ln>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5C3463E8-DE81-4481-9BCE-4340D6E2DB8A}"/>
              </a:ext>
            </a:extLst>
          </p:cNvPr>
          <p:cNvCxnSpPr>
            <a:cxnSpLocks/>
          </p:cNvCxnSpPr>
          <p:nvPr/>
        </p:nvCxnSpPr>
        <p:spPr>
          <a:xfrm rot="16200000" flipH="1">
            <a:off x="2734452" y="3482638"/>
            <a:ext cx="309093" cy="223304"/>
          </a:xfrm>
          <a:prstGeom prst="bentConnector3">
            <a:avLst/>
          </a:prstGeom>
          <a:ln>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54" name="连接符: 肘形 53">
            <a:extLst>
              <a:ext uri="{FF2B5EF4-FFF2-40B4-BE49-F238E27FC236}">
                <a16:creationId xmlns:a16="http://schemas.microsoft.com/office/drawing/2014/main" id="{F830B23D-A906-470B-AD49-E346CC1E0905}"/>
              </a:ext>
            </a:extLst>
          </p:cNvPr>
          <p:cNvCxnSpPr>
            <a:cxnSpLocks/>
          </p:cNvCxnSpPr>
          <p:nvPr/>
        </p:nvCxnSpPr>
        <p:spPr>
          <a:xfrm rot="5400000">
            <a:off x="4548663" y="4526968"/>
            <a:ext cx="2700062" cy="138839"/>
          </a:xfrm>
          <a:prstGeom prst="bentConnector2">
            <a:avLst/>
          </a:prstGeom>
          <a:ln w="28575">
            <a:solidFill>
              <a:srgbClr val="328765"/>
            </a:solidFill>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B417E07A-6A98-418F-A7C8-5428FF590CBF}"/>
              </a:ext>
            </a:extLst>
          </p:cNvPr>
          <p:cNvCxnSpPr>
            <a:cxnSpLocks/>
          </p:cNvCxnSpPr>
          <p:nvPr/>
        </p:nvCxnSpPr>
        <p:spPr>
          <a:xfrm>
            <a:off x="5968114" y="3246356"/>
            <a:ext cx="240645" cy="0"/>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F005BF8C-7D67-4549-AB48-5335FBC2FB13}"/>
              </a:ext>
            </a:extLst>
          </p:cNvPr>
          <p:cNvCxnSpPr>
            <a:cxnSpLocks/>
          </p:cNvCxnSpPr>
          <p:nvPr/>
        </p:nvCxnSpPr>
        <p:spPr>
          <a:xfrm rot="16200000" flipH="1">
            <a:off x="6848478" y="3591999"/>
            <a:ext cx="309093" cy="223304"/>
          </a:xfrm>
          <a:prstGeom prst="bentConnector3">
            <a:avLst>
              <a:gd name="adj1" fmla="val 39972"/>
            </a:avLst>
          </a:prstGeom>
          <a:ln>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66C9F16A-9F9A-4656-A821-921225230F98}"/>
              </a:ext>
            </a:extLst>
          </p:cNvPr>
          <p:cNvCxnSpPr>
            <a:cxnSpLocks/>
          </p:cNvCxnSpPr>
          <p:nvPr/>
        </p:nvCxnSpPr>
        <p:spPr>
          <a:xfrm rot="16200000" flipH="1">
            <a:off x="7106346" y="4493436"/>
            <a:ext cx="309093" cy="223304"/>
          </a:xfrm>
          <a:prstGeom prst="bentConnector3">
            <a:avLst>
              <a:gd name="adj1" fmla="val 39972"/>
            </a:avLst>
          </a:prstGeom>
          <a:ln>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4F284132-D4BB-4405-9C9E-DD54F5667321}"/>
              </a:ext>
            </a:extLst>
          </p:cNvPr>
          <p:cNvCxnSpPr>
            <a:cxnSpLocks/>
          </p:cNvCxnSpPr>
          <p:nvPr/>
        </p:nvCxnSpPr>
        <p:spPr>
          <a:xfrm rot="16200000" flipH="1">
            <a:off x="7383389" y="5391147"/>
            <a:ext cx="309093" cy="223304"/>
          </a:xfrm>
          <a:prstGeom prst="bentConnector3">
            <a:avLst>
              <a:gd name="adj1" fmla="val 39972"/>
            </a:avLst>
          </a:prstGeom>
          <a:ln>
            <a:solidFill>
              <a:srgbClr val="328765"/>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9" name="表格 68">
            <a:extLst>
              <a:ext uri="{FF2B5EF4-FFF2-40B4-BE49-F238E27FC236}">
                <a16:creationId xmlns:a16="http://schemas.microsoft.com/office/drawing/2014/main" id="{69FB77A7-2E62-4FE6-99B0-CD6CF720E98F}"/>
              </a:ext>
            </a:extLst>
          </p:cNvPr>
          <p:cNvGraphicFramePr>
            <a:graphicFrameLocks noGrp="1"/>
          </p:cNvGraphicFramePr>
          <p:nvPr>
            <p:extLst>
              <p:ext uri="{D42A27DB-BD31-4B8C-83A1-F6EECF244321}">
                <p14:modId xmlns:p14="http://schemas.microsoft.com/office/powerpoint/2010/main" val="761225910"/>
              </p:ext>
            </p:extLst>
          </p:nvPr>
        </p:nvGraphicFramePr>
        <p:xfrm>
          <a:off x="8119901" y="2501759"/>
          <a:ext cx="2208267" cy="1087327"/>
        </p:xfrm>
        <a:graphic>
          <a:graphicData uri="http://schemas.openxmlformats.org/drawingml/2006/table">
            <a:tbl>
              <a:tblPr firstRow="1" bandRow="1">
                <a:tableStyleId>{5C22544A-7EE6-4342-B048-85BDC9FD1C3A}</a:tableStyleId>
              </a:tblPr>
              <a:tblGrid>
                <a:gridCol w="736089">
                  <a:extLst>
                    <a:ext uri="{9D8B030D-6E8A-4147-A177-3AD203B41FA5}">
                      <a16:colId xmlns:a16="http://schemas.microsoft.com/office/drawing/2014/main" val="2539732239"/>
                    </a:ext>
                  </a:extLst>
                </a:gridCol>
                <a:gridCol w="736089">
                  <a:extLst>
                    <a:ext uri="{9D8B030D-6E8A-4147-A177-3AD203B41FA5}">
                      <a16:colId xmlns:a16="http://schemas.microsoft.com/office/drawing/2014/main" val="3532798534"/>
                    </a:ext>
                  </a:extLst>
                </a:gridCol>
                <a:gridCol w="736089">
                  <a:extLst>
                    <a:ext uri="{9D8B030D-6E8A-4147-A177-3AD203B41FA5}">
                      <a16:colId xmlns:a16="http://schemas.microsoft.com/office/drawing/2014/main" val="973510923"/>
                    </a:ext>
                  </a:extLst>
                </a:gridCol>
              </a:tblGrid>
              <a:tr h="403631">
                <a:tc>
                  <a:txBody>
                    <a:bodyPr/>
                    <a:lstStyle/>
                    <a:p>
                      <a:pPr algn="ctr"/>
                      <a:r>
                        <a:rPr lang="en-US" altLang="zh-CN" sz="1200" dirty="0">
                          <a:latin typeface="微软雅黑" panose="020B0503020204020204" pitchFamily="34" charset="-122"/>
                          <a:ea typeface="微软雅黑" panose="020B0503020204020204" pitchFamily="34" charset="-122"/>
                        </a:rPr>
                        <a:t>DRAW</a:t>
                      </a:r>
                      <a:endParaRPr lang="zh-CN" altLang="en-US" sz="1200" dirty="0">
                        <a:latin typeface="微软雅黑" panose="020B0503020204020204" pitchFamily="34" charset="-122"/>
                        <a:ea typeface="微软雅黑" panose="020B0503020204020204" pitchFamily="34" charset="-122"/>
                      </a:endParaRPr>
                    </a:p>
                  </a:txBody>
                  <a:tcPr>
                    <a:solidFill>
                      <a:srgbClr val="00A5C3"/>
                    </a:solidFill>
                  </a:tcPr>
                </a:tc>
                <a:tc>
                  <a:txBody>
                    <a:bodyPr/>
                    <a:lstStyle/>
                    <a:p>
                      <a:pPr algn="ctr"/>
                      <a:r>
                        <a:rPr lang="en-US" altLang="zh-CN" sz="1200" dirty="0">
                          <a:latin typeface="微软雅黑" panose="020B0503020204020204" pitchFamily="34" charset="-122"/>
                          <a:ea typeface="微软雅黑" panose="020B0503020204020204" pitchFamily="34" charset="-122"/>
                        </a:rPr>
                        <a:t>SEE</a:t>
                      </a:r>
                      <a:endParaRPr lang="zh-CN" altLang="en-US" sz="1200" dirty="0">
                        <a:latin typeface="微软雅黑" panose="020B0503020204020204" pitchFamily="34" charset="-122"/>
                        <a:ea typeface="微软雅黑" panose="020B0503020204020204" pitchFamily="34" charset="-122"/>
                      </a:endParaRPr>
                    </a:p>
                  </a:txBody>
                  <a:tcPr>
                    <a:solidFill>
                      <a:srgbClr val="00A5C3"/>
                    </a:solidFill>
                  </a:tcPr>
                </a:tc>
                <a:tc>
                  <a:txBody>
                    <a:bodyPr/>
                    <a:lstStyle/>
                    <a:p>
                      <a:pPr algn="ctr"/>
                      <a:r>
                        <a:rPr lang="en-US" altLang="zh-CN" sz="1200" dirty="0">
                          <a:latin typeface="微软雅黑" panose="020B0503020204020204" pitchFamily="34" charset="-122"/>
                          <a:ea typeface="微软雅黑" panose="020B0503020204020204" pitchFamily="34" charset="-122"/>
                        </a:rPr>
                        <a:t>THINK</a:t>
                      </a:r>
                      <a:endParaRPr lang="zh-CN" altLang="en-US" sz="1200" dirty="0">
                        <a:latin typeface="微软雅黑" panose="020B0503020204020204" pitchFamily="34" charset="-122"/>
                        <a:ea typeface="微软雅黑" panose="020B0503020204020204" pitchFamily="34" charset="-122"/>
                      </a:endParaRPr>
                    </a:p>
                  </a:txBody>
                  <a:tcPr>
                    <a:solidFill>
                      <a:srgbClr val="00A5C3"/>
                    </a:solidFill>
                  </a:tcPr>
                </a:tc>
                <a:extLst>
                  <a:ext uri="{0D108BD9-81ED-4DB2-BD59-A6C34878D82A}">
                    <a16:rowId xmlns:a16="http://schemas.microsoft.com/office/drawing/2014/main" val="1043753159"/>
                  </a:ext>
                </a:extLst>
              </a:tr>
              <a:tr h="683696">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未来发展蓝图</a:t>
                      </a:r>
                    </a:p>
                  </a:txBody>
                  <a:tcPr>
                    <a:solidFill>
                      <a:srgbClr val="00A5C3"/>
                    </a:solidFill>
                  </a:tcPr>
                </a:tc>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符合现实情况</a:t>
                      </a:r>
                    </a:p>
                  </a:txBody>
                  <a:tcPr>
                    <a:solidFill>
                      <a:srgbClr val="00A5C3"/>
                    </a:solidFill>
                  </a:tcPr>
                </a:tc>
                <a:tc>
                  <a:txBody>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最佳行动方案</a:t>
                      </a:r>
                    </a:p>
                  </a:txBody>
                  <a:tcPr>
                    <a:solidFill>
                      <a:srgbClr val="00A5C3"/>
                    </a:solidFill>
                  </a:tcPr>
                </a:tc>
                <a:extLst>
                  <a:ext uri="{0D108BD9-81ED-4DB2-BD59-A6C34878D82A}">
                    <a16:rowId xmlns:a16="http://schemas.microsoft.com/office/drawing/2014/main" val="1662753995"/>
                  </a:ext>
                </a:extLst>
              </a:tr>
            </a:tbl>
          </a:graphicData>
        </a:graphic>
      </p:graphicFrame>
      <p:sp>
        <p:nvSpPr>
          <p:cNvPr id="70" name="矩形 69">
            <a:extLst>
              <a:ext uri="{FF2B5EF4-FFF2-40B4-BE49-F238E27FC236}">
                <a16:creationId xmlns:a16="http://schemas.microsoft.com/office/drawing/2014/main" id="{38F2E300-7945-413F-A192-7DBB92F0F5C5}"/>
              </a:ext>
            </a:extLst>
          </p:cNvPr>
          <p:cNvSpPr/>
          <p:nvPr/>
        </p:nvSpPr>
        <p:spPr>
          <a:xfrm>
            <a:off x="8667567" y="5615251"/>
            <a:ext cx="1320935" cy="625202"/>
          </a:xfrm>
          <a:prstGeom prst="rect">
            <a:avLst/>
          </a:prstGeom>
          <a:solidFill>
            <a:srgbClr val="99CD42"/>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执行规划</a:t>
            </a:r>
          </a:p>
        </p:txBody>
      </p:sp>
      <p:cxnSp>
        <p:nvCxnSpPr>
          <p:cNvPr id="71" name="连接符: 肘形 70">
            <a:extLst>
              <a:ext uri="{FF2B5EF4-FFF2-40B4-BE49-F238E27FC236}">
                <a16:creationId xmlns:a16="http://schemas.microsoft.com/office/drawing/2014/main" id="{670EB3CF-FC08-465D-A2D3-93B63578FF79}"/>
              </a:ext>
            </a:extLst>
          </p:cNvPr>
          <p:cNvCxnSpPr>
            <a:cxnSpLocks/>
          </p:cNvCxnSpPr>
          <p:nvPr/>
        </p:nvCxnSpPr>
        <p:spPr>
          <a:xfrm rot="5400000">
            <a:off x="8492410" y="3791551"/>
            <a:ext cx="3650961" cy="658776"/>
          </a:xfrm>
          <a:prstGeom prst="bentConnector3">
            <a:avLst>
              <a:gd name="adj1" fmla="val 100091"/>
            </a:avLst>
          </a:prstGeom>
          <a:ln w="28575">
            <a:solidFill>
              <a:srgbClr val="328765"/>
            </a:solidFill>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1B94BFAF-2906-4DAD-8FE3-B924AE0E6619}"/>
              </a:ext>
            </a:extLst>
          </p:cNvPr>
          <p:cNvCxnSpPr/>
          <p:nvPr/>
        </p:nvCxnSpPr>
        <p:spPr>
          <a:xfrm flipH="1">
            <a:off x="6559302" y="2295458"/>
            <a:ext cx="4087977" cy="0"/>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06D21349-A728-4062-97CF-B902A894199E}"/>
              </a:ext>
            </a:extLst>
          </p:cNvPr>
          <p:cNvCxnSpPr/>
          <p:nvPr/>
        </p:nvCxnSpPr>
        <p:spPr>
          <a:xfrm flipH="1">
            <a:off x="2791424" y="2295458"/>
            <a:ext cx="2260531" cy="0"/>
          </a:xfrm>
          <a:prstGeom prst="line">
            <a:avLst/>
          </a:prstGeom>
          <a:ln w="28575">
            <a:solidFill>
              <a:srgbClr val="328765"/>
            </a:solidFill>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7E59C637-36A1-42D9-A92F-B7CDBB8CEF19}"/>
              </a:ext>
            </a:extLst>
          </p:cNvPr>
          <p:cNvCxnSpPr/>
          <p:nvPr/>
        </p:nvCxnSpPr>
        <p:spPr>
          <a:xfrm>
            <a:off x="2791424" y="2295458"/>
            <a:ext cx="0" cy="503586"/>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pic>
        <p:nvPicPr>
          <p:cNvPr id="84" name="图形 83" descr="箭头: 直">
            <a:extLst>
              <a:ext uri="{FF2B5EF4-FFF2-40B4-BE49-F238E27FC236}">
                <a16:creationId xmlns:a16="http://schemas.microsoft.com/office/drawing/2014/main" id="{84355263-3B0D-4127-A8DB-D715C5C2B7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1988511">
            <a:off x="7770652" y="3873320"/>
            <a:ext cx="730796" cy="730796"/>
          </a:xfrm>
          <a:prstGeom prst="rect">
            <a:avLst/>
          </a:prstGeom>
        </p:spPr>
      </p:pic>
      <p:pic>
        <p:nvPicPr>
          <p:cNvPr id="87" name="图形 86" descr="箭头: 直">
            <a:extLst>
              <a:ext uri="{FF2B5EF4-FFF2-40B4-BE49-F238E27FC236}">
                <a16:creationId xmlns:a16="http://schemas.microsoft.com/office/drawing/2014/main" id="{51BAA1B2-6E3D-4975-845B-8E7DA44D64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952484">
            <a:off x="8036299" y="4607542"/>
            <a:ext cx="914400" cy="914400"/>
          </a:xfrm>
          <a:prstGeom prst="rect">
            <a:avLst/>
          </a:prstGeom>
        </p:spPr>
      </p:pic>
      <p:graphicFrame>
        <p:nvGraphicFramePr>
          <p:cNvPr id="88" name="图示 87">
            <a:extLst>
              <a:ext uri="{FF2B5EF4-FFF2-40B4-BE49-F238E27FC236}">
                <a16:creationId xmlns:a16="http://schemas.microsoft.com/office/drawing/2014/main" id="{E0636C45-F7B6-4B4A-A3BA-B88D9E302862}"/>
              </a:ext>
            </a:extLst>
          </p:cNvPr>
          <p:cNvGraphicFramePr/>
          <p:nvPr>
            <p:extLst>
              <p:ext uri="{D42A27DB-BD31-4B8C-83A1-F6EECF244321}">
                <p14:modId xmlns:p14="http://schemas.microsoft.com/office/powerpoint/2010/main" val="2787158014"/>
              </p:ext>
            </p:extLst>
          </p:nvPr>
        </p:nvGraphicFramePr>
        <p:xfrm>
          <a:off x="8056089" y="3830013"/>
          <a:ext cx="2388982" cy="16492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89" name="直接箭头连接符 88">
            <a:extLst>
              <a:ext uri="{FF2B5EF4-FFF2-40B4-BE49-F238E27FC236}">
                <a16:creationId xmlns:a16="http://schemas.microsoft.com/office/drawing/2014/main" id="{DAFB3806-4DD3-4ED3-94CC-379A0E26B340}"/>
              </a:ext>
            </a:extLst>
          </p:cNvPr>
          <p:cNvCxnSpPr>
            <a:cxnSpLocks/>
          </p:cNvCxnSpPr>
          <p:nvPr/>
        </p:nvCxnSpPr>
        <p:spPr>
          <a:xfrm>
            <a:off x="8348457" y="5927852"/>
            <a:ext cx="319110" cy="0"/>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sp>
        <p:nvSpPr>
          <p:cNvPr id="94" name="文本框 93">
            <a:extLst>
              <a:ext uri="{FF2B5EF4-FFF2-40B4-BE49-F238E27FC236}">
                <a16:creationId xmlns:a16="http://schemas.microsoft.com/office/drawing/2014/main" id="{482EEF3F-611B-47E7-AE35-B7089E1086D6}"/>
              </a:ext>
            </a:extLst>
          </p:cNvPr>
          <p:cNvSpPr txBox="1"/>
          <p:nvPr/>
        </p:nvSpPr>
        <p:spPr>
          <a:xfrm>
            <a:off x="5215632" y="2087428"/>
            <a:ext cx="13407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反馈机制</a:t>
            </a:r>
          </a:p>
        </p:txBody>
      </p:sp>
      <p:sp>
        <p:nvSpPr>
          <p:cNvPr id="95" name="文本框 94">
            <a:extLst>
              <a:ext uri="{FF2B5EF4-FFF2-40B4-BE49-F238E27FC236}">
                <a16:creationId xmlns:a16="http://schemas.microsoft.com/office/drawing/2014/main" id="{D8EFE80F-9CC9-49A3-8143-D7B09FA25E29}"/>
              </a:ext>
            </a:extLst>
          </p:cNvPr>
          <p:cNvSpPr txBox="1"/>
          <p:nvPr/>
        </p:nvSpPr>
        <p:spPr>
          <a:xfrm>
            <a:off x="2774856" y="2302754"/>
            <a:ext cx="78636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预警</a:t>
            </a:r>
          </a:p>
        </p:txBody>
      </p:sp>
      <p:sp>
        <p:nvSpPr>
          <p:cNvPr id="96" name="椭圆 95">
            <a:extLst>
              <a:ext uri="{FF2B5EF4-FFF2-40B4-BE49-F238E27FC236}">
                <a16:creationId xmlns:a16="http://schemas.microsoft.com/office/drawing/2014/main" id="{1C817A4A-831E-4A7E-BFCE-9C5883EBD175}"/>
              </a:ext>
            </a:extLst>
          </p:cNvPr>
          <p:cNvSpPr/>
          <p:nvPr/>
        </p:nvSpPr>
        <p:spPr>
          <a:xfrm>
            <a:off x="6891372" y="5641848"/>
            <a:ext cx="1457085" cy="598605"/>
          </a:xfrm>
          <a:prstGeom prst="ellipse">
            <a:avLst/>
          </a:prstGeom>
          <a:solidFill>
            <a:srgbClr val="CF6D28"/>
          </a:solidFill>
          <a:ln>
            <a:solidFill>
              <a:srgbClr val="CF6D2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形成战略规划</a:t>
            </a:r>
          </a:p>
        </p:txBody>
      </p:sp>
      <p:sp>
        <p:nvSpPr>
          <p:cNvPr id="105" name="燕尾形 18">
            <a:extLst>
              <a:ext uri="{FF2B5EF4-FFF2-40B4-BE49-F238E27FC236}">
                <a16:creationId xmlns:a16="http://schemas.microsoft.com/office/drawing/2014/main" id="{0BEB86D2-F276-4F19-A378-385F51E8A9B0}"/>
              </a:ext>
            </a:extLst>
          </p:cNvPr>
          <p:cNvSpPr/>
          <p:nvPr/>
        </p:nvSpPr>
        <p:spPr>
          <a:xfrm>
            <a:off x="3930960" y="1496236"/>
            <a:ext cx="2704999" cy="614384"/>
          </a:xfrm>
          <a:prstGeom prst="chevron">
            <a:avLst>
              <a:gd name="adj" fmla="val 67746"/>
            </a:avLst>
          </a:prstGeom>
          <a:solidFill>
            <a:srgbClr val="FFE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6" name="燕尾形 18">
            <a:extLst>
              <a:ext uri="{FF2B5EF4-FFF2-40B4-BE49-F238E27FC236}">
                <a16:creationId xmlns:a16="http://schemas.microsoft.com/office/drawing/2014/main" id="{ACC14059-F30C-4AC4-A1BD-A828E0B71E35}"/>
              </a:ext>
            </a:extLst>
          </p:cNvPr>
          <p:cNvSpPr/>
          <p:nvPr/>
        </p:nvSpPr>
        <p:spPr>
          <a:xfrm>
            <a:off x="6354539" y="1495972"/>
            <a:ext cx="2437194" cy="614384"/>
          </a:xfrm>
          <a:prstGeom prst="chevron">
            <a:avLst>
              <a:gd name="adj" fmla="val 67746"/>
            </a:avLst>
          </a:prstGeom>
          <a:solidFill>
            <a:srgbClr val="FFE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7" name="燕尾形 18">
            <a:extLst>
              <a:ext uri="{FF2B5EF4-FFF2-40B4-BE49-F238E27FC236}">
                <a16:creationId xmlns:a16="http://schemas.microsoft.com/office/drawing/2014/main" id="{0A73862F-D6EE-4BB7-815B-3B603AD87549}"/>
              </a:ext>
            </a:extLst>
          </p:cNvPr>
          <p:cNvSpPr/>
          <p:nvPr/>
        </p:nvSpPr>
        <p:spPr>
          <a:xfrm>
            <a:off x="8505378" y="1495147"/>
            <a:ext cx="2681893" cy="614384"/>
          </a:xfrm>
          <a:prstGeom prst="chevron">
            <a:avLst>
              <a:gd name="adj" fmla="val 67746"/>
            </a:avLst>
          </a:prstGeom>
          <a:solidFill>
            <a:srgbClr val="FFE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13" name="组合 112">
            <a:extLst>
              <a:ext uri="{FF2B5EF4-FFF2-40B4-BE49-F238E27FC236}">
                <a16:creationId xmlns:a16="http://schemas.microsoft.com/office/drawing/2014/main" id="{BBB38EDB-3907-4C7F-AED3-94D31FFCFF77}"/>
              </a:ext>
            </a:extLst>
          </p:cNvPr>
          <p:cNvGrpSpPr/>
          <p:nvPr/>
        </p:nvGrpSpPr>
        <p:grpSpPr>
          <a:xfrm>
            <a:off x="1520243" y="1495147"/>
            <a:ext cx="2709131" cy="614384"/>
            <a:chOff x="1330739" y="1806665"/>
            <a:chExt cx="2709131" cy="614384"/>
          </a:xfrm>
        </p:grpSpPr>
        <p:sp>
          <p:nvSpPr>
            <p:cNvPr id="104" name="燕尾形 18">
              <a:extLst>
                <a:ext uri="{FF2B5EF4-FFF2-40B4-BE49-F238E27FC236}">
                  <a16:creationId xmlns:a16="http://schemas.microsoft.com/office/drawing/2014/main" id="{FF357151-4BC2-4A03-A7B6-21AB8AB9B15C}"/>
                </a:ext>
              </a:extLst>
            </p:cNvPr>
            <p:cNvSpPr/>
            <p:nvPr/>
          </p:nvSpPr>
          <p:spPr>
            <a:xfrm>
              <a:off x="1335465" y="1806665"/>
              <a:ext cx="2704405" cy="614384"/>
            </a:xfrm>
            <a:prstGeom prst="chevron">
              <a:avLst>
                <a:gd name="adj" fmla="val 67746"/>
              </a:avLst>
            </a:prstGeom>
            <a:solidFill>
              <a:srgbClr val="FFE69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2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8" name="矩形 107">
              <a:extLst>
                <a:ext uri="{FF2B5EF4-FFF2-40B4-BE49-F238E27FC236}">
                  <a16:creationId xmlns:a16="http://schemas.microsoft.com/office/drawing/2014/main" id="{4D4F23CA-4925-4BFB-A14B-6740FE921BC9}"/>
                </a:ext>
              </a:extLst>
            </p:cNvPr>
            <p:cNvSpPr/>
            <p:nvPr/>
          </p:nvSpPr>
          <p:spPr>
            <a:xfrm>
              <a:off x="1330739" y="1806665"/>
              <a:ext cx="545431" cy="576000"/>
            </a:xfrm>
            <a:prstGeom prst="rect">
              <a:avLst/>
            </a:prstGeom>
            <a:solidFill>
              <a:srgbClr val="FFE699"/>
            </a:solidFill>
            <a:ln>
              <a:solidFill>
                <a:srgbClr val="FFE6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09" name="文本框 108">
            <a:extLst>
              <a:ext uri="{FF2B5EF4-FFF2-40B4-BE49-F238E27FC236}">
                <a16:creationId xmlns:a16="http://schemas.microsoft.com/office/drawing/2014/main" id="{43C18660-1AD6-4094-838A-120F483D9C56}"/>
              </a:ext>
            </a:extLst>
          </p:cNvPr>
          <p:cNvSpPr txBox="1"/>
          <p:nvPr/>
        </p:nvSpPr>
        <p:spPr>
          <a:xfrm>
            <a:off x="2220503" y="1559594"/>
            <a:ext cx="13407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C </a:t>
            </a:r>
            <a:r>
              <a:rPr kumimoji="0" lang="zh-CN" altLang="en-US"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核查</a:t>
            </a:r>
          </a:p>
        </p:txBody>
      </p:sp>
      <p:sp>
        <p:nvSpPr>
          <p:cNvPr id="110" name="文本框 109">
            <a:extLst>
              <a:ext uri="{FF2B5EF4-FFF2-40B4-BE49-F238E27FC236}">
                <a16:creationId xmlns:a16="http://schemas.microsoft.com/office/drawing/2014/main" id="{814D80C3-43AF-456D-9CA7-285831595F63}"/>
              </a:ext>
            </a:extLst>
          </p:cNvPr>
          <p:cNvSpPr txBox="1"/>
          <p:nvPr/>
        </p:nvSpPr>
        <p:spPr>
          <a:xfrm>
            <a:off x="4772991" y="1559594"/>
            <a:ext cx="13407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A </a:t>
            </a:r>
            <a:r>
              <a:rPr kumimoji="0" lang="zh-CN" altLang="en-US"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分析</a:t>
            </a:r>
          </a:p>
        </p:txBody>
      </p:sp>
      <p:sp>
        <p:nvSpPr>
          <p:cNvPr id="111" name="文本框 110">
            <a:extLst>
              <a:ext uri="{FF2B5EF4-FFF2-40B4-BE49-F238E27FC236}">
                <a16:creationId xmlns:a16="http://schemas.microsoft.com/office/drawing/2014/main" id="{AC26A1EF-2593-4B0A-8823-2A79486A1C88}"/>
              </a:ext>
            </a:extLst>
          </p:cNvPr>
          <p:cNvSpPr txBox="1"/>
          <p:nvPr/>
        </p:nvSpPr>
        <p:spPr>
          <a:xfrm>
            <a:off x="7043488" y="1577732"/>
            <a:ext cx="13407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P </a:t>
            </a:r>
            <a:r>
              <a:rPr kumimoji="0" lang="zh-CN" altLang="en-US"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规划</a:t>
            </a:r>
          </a:p>
        </p:txBody>
      </p:sp>
      <p:sp>
        <p:nvSpPr>
          <p:cNvPr id="112" name="文本框 111">
            <a:extLst>
              <a:ext uri="{FF2B5EF4-FFF2-40B4-BE49-F238E27FC236}">
                <a16:creationId xmlns:a16="http://schemas.microsoft.com/office/drawing/2014/main" id="{9705D236-6B62-4BFA-80FD-6F8A0EBC1B47}"/>
              </a:ext>
            </a:extLst>
          </p:cNvPr>
          <p:cNvSpPr txBox="1"/>
          <p:nvPr/>
        </p:nvSpPr>
        <p:spPr>
          <a:xfrm>
            <a:off x="9368568" y="1561279"/>
            <a:ext cx="13407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D </a:t>
            </a:r>
            <a:r>
              <a:rPr kumimoji="0" lang="zh-CN" altLang="en-US"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执行</a:t>
            </a:r>
          </a:p>
        </p:txBody>
      </p:sp>
      <p:sp>
        <p:nvSpPr>
          <p:cNvPr id="114" name="文本框 113">
            <a:extLst>
              <a:ext uri="{FF2B5EF4-FFF2-40B4-BE49-F238E27FC236}">
                <a16:creationId xmlns:a16="http://schemas.microsoft.com/office/drawing/2014/main" id="{BE01B095-AB00-49EF-BD14-05F34B00EDB4}"/>
              </a:ext>
            </a:extLst>
          </p:cNvPr>
          <p:cNvSpPr txBox="1"/>
          <p:nvPr/>
        </p:nvSpPr>
        <p:spPr>
          <a:xfrm>
            <a:off x="3845497" y="3109572"/>
            <a:ext cx="2051994" cy="3300126"/>
          </a:xfrm>
          <a:prstGeom prst="rect">
            <a:avLst/>
          </a:prstGeom>
          <a:noFill/>
          <a:ln>
            <a:solidFill>
              <a:srgbClr val="328765"/>
            </a:solidFill>
            <a:prstDash val="lgDash"/>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115" name="文本框 114">
            <a:extLst>
              <a:ext uri="{FF2B5EF4-FFF2-40B4-BE49-F238E27FC236}">
                <a16:creationId xmlns:a16="http://schemas.microsoft.com/office/drawing/2014/main" id="{8CFC1228-C470-4911-B026-23DD323A42D4}"/>
              </a:ext>
            </a:extLst>
          </p:cNvPr>
          <p:cNvSpPr txBox="1"/>
          <p:nvPr/>
        </p:nvSpPr>
        <p:spPr>
          <a:xfrm>
            <a:off x="3970513" y="3233109"/>
            <a:ext cx="17961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情报分析过程</a:t>
            </a:r>
          </a:p>
        </p:txBody>
      </p:sp>
      <p:sp>
        <p:nvSpPr>
          <p:cNvPr id="117" name="矩形 116">
            <a:extLst>
              <a:ext uri="{FF2B5EF4-FFF2-40B4-BE49-F238E27FC236}">
                <a16:creationId xmlns:a16="http://schemas.microsoft.com/office/drawing/2014/main" id="{01E8E465-C5C5-4BF1-A78D-A3CD5E531C32}"/>
              </a:ext>
            </a:extLst>
          </p:cNvPr>
          <p:cNvSpPr/>
          <p:nvPr/>
        </p:nvSpPr>
        <p:spPr>
          <a:xfrm>
            <a:off x="577380" y="292263"/>
            <a:ext cx="8172447"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情报支撑战略发展</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本田汽车</a:t>
            </a:r>
          </a:p>
        </p:txBody>
      </p:sp>
      <p:sp>
        <p:nvSpPr>
          <p:cNvPr id="118" name="矩形 117">
            <a:extLst>
              <a:ext uri="{FF2B5EF4-FFF2-40B4-BE49-F238E27FC236}">
                <a16:creationId xmlns:a16="http://schemas.microsoft.com/office/drawing/2014/main" id="{DFE972B0-7658-43C2-B617-68E0EAE212AC}"/>
              </a:ext>
            </a:extLst>
          </p:cNvPr>
          <p:cNvSpPr/>
          <p:nvPr/>
        </p:nvSpPr>
        <p:spPr>
          <a:xfrm>
            <a:off x="614071" y="851449"/>
            <a:ext cx="4601561"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本田汽车</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CAPD0-DST</a:t>
            </a:r>
            <a:r>
              <a:rPr kumimoji="0" lang="zh-CN" altLang="en-US" sz="2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模型</a:t>
            </a:r>
            <a:endParaRPr kumimoji="0" lang="zh-CN" altLang="en-US" sz="28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p:txBody>
      </p:sp>
      <p:sp>
        <p:nvSpPr>
          <p:cNvPr id="119" name="文本框 118">
            <a:extLst>
              <a:ext uri="{FF2B5EF4-FFF2-40B4-BE49-F238E27FC236}">
                <a16:creationId xmlns:a16="http://schemas.microsoft.com/office/drawing/2014/main" id="{B526EBEC-2239-450D-BCF7-651E8344D1C4}"/>
              </a:ext>
            </a:extLst>
          </p:cNvPr>
          <p:cNvSpPr txBox="1"/>
          <p:nvPr/>
        </p:nvSpPr>
        <p:spPr>
          <a:xfrm>
            <a:off x="722679" y="6461188"/>
            <a:ext cx="651950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来源：汽车工业研究</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日本汽车集团战略情报体系与运行机制</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以本田汽车为例</a:t>
            </a:r>
          </a:p>
        </p:txBody>
      </p:sp>
    </p:spTree>
    <p:extLst>
      <p:ext uri="{BB962C8B-B14F-4D97-AF65-F5344CB8AC3E}">
        <p14:creationId xmlns:p14="http://schemas.microsoft.com/office/powerpoint/2010/main" val="27126397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a:extLst>
              <a:ext uri="{FF2B5EF4-FFF2-40B4-BE49-F238E27FC236}">
                <a16:creationId xmlns:a16="http://schemas.microsoft.com/office/drawing/2014/main" id="{2FB9CDB6-0F39-476D-8032-C8559AC3F906}"/>
              </a:ext>
            </a:extLst>
          </p:cNvPr>
          <p:cNvSpPr txBox="1"/>
          <p:nvPr/>
        </p:nvSpPr>
        <p:spPr>
          <a:xfrm>
            <a:off x="987813" y="1004427"/>
            <a:ext cx="10507851" cy="5429591"/>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3" name="矩形 2">
            <a:extLst>
              <a:ext uri="{FF2B5EF4-FFF2-40B4-BE49-F238E27FC236}">
                <a16:creationId xmlns:a16="http://schemas.microsoft.com/office/drawing/2014/main" id="{496888FE-8562-44DB-A40E-0CD380617FDB}"/>
              </a:ext>
            </a:extLst>
          </p:cNvPr>
          <p:cNvSpPr/>
          <p:nvPr/>
        </p:nvSpPr>
        <p:spPr>
          <a:xfrm>
            <a:off x="3421476" y="1879154"/>
            <a:ext cx="1708392" cy="625202"/>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战略规划部</a:t>
            </a:r>
          </a:p>
        </p:txBody>
      </p:sp>
      <p:sp>
        <p:nvSpPr>
          <p:cNvPr id="4" name="矩形 3">
            <a:extLst>
              <a:ext uri="{FF2B5EF4-FFF2-40B4-BE49-F238E27FC236}">
                <a16:creationId xmlns:a16="http://schemas.microsoft.com/office/drawing/2014/main" id="{1E972844-5EF1-4034-B4C9-AEA3221AA8A8}"/>
              </a:ext>
            </a:extLst>
          </p:cNvPr>
          <p:cNvSpPr/>
          <p:nvPr/>
        </p:nvSpPr>
        <p:spPr>
          <a:xfrm>
            <a:off x="6707114" y="1879154"/>
            <a:ext cx="1708392" cy="625202"/>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战略规划</a:t>
            </a:r>
          </a:p>
        </p:txBody>
      </p:sp>
      <p:sp>
        <p:nvSpPr>
          <p:cNvPr id="5" name="矩形 4">
            <a:extLst>
              <a:ext uri="{FF2B5EF4-FFF2-40B4-BE49-F238E27FC236}">
                <a16:creationId xmlns:a16="http://schemas.microsoft.com/office/drawing/2014/main" id="{0E0695BF-681E-4AA5-B2EF-B1F79386EEAB}"/>
              </a:ext>
            </a:extLst>
          </p:cNvPr>
          <p:cNvSpPr/>
          <p:nvPr/>
        </p:nvSpPr>
        <p:spPr>
          <a:xfrm>
            <a:off x="6707114" y="3085387"/>
            <a:ext cx="1708392" cy="625202"/>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战略情报分析</a:t>
            </a:r>
          </a:p>
        </p:txBody>
      </p:sp>
      <p:sp>
        <p:nvSpPr>
          <p:cNvPr id="6" name="矩形 5">
            <a:extLst>
              <a:ext uri="{FF2B5EF4-FFF2-40B4-BE49-F238E27FC236}">
                <a16:creationId xmlns:a16="http://schemas.microsoft.com/office/drawing/2014/main" id="{D7BB0D04-0868-4485-BC80-9F6A867DA008}"/>
              </a:ext>
            </a:extLst>
          </p:cNvPr>
          <p:cNvSpPr/>
          <p:nvPr/>
        </p:nvSpPr>
        <p:spPr>
          <a:xfrm>
            <a:off x="3421476" y="3085387"/>
            <a:ext cx="1708392" cy="625202"/>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战略情报部</a:t>
            </a:r>
          </a:p>
        </p:txBody>
      </p:sp>
      <p:sp>
        <p:nvSpPr>
          <p:cNvPr id="7" name="矩形 6">
            <a:extLst>
              <a:ext uri="{FF2B5EF4-FFF2-40B4-BE49-F238E27FC236}">
                <a16:creationId xmlns:a16="http://schemas.microsoft.com/office/drawing/2014/main" id="{E0F713BB-80B1-40FF-8236-803BA58CEFBC}"/>
              </a:ext>
            </a:extLst>
          </p:cNvPr>
          <p:cNvSpPr/>
          <p:nvPr/>
        </p:nvSpPr>
        <p:spPr>
          <a:xfrm>
            <a:off x="6065723" y="4980623"/>
            <a:ext cx="656303" cy="487680"/>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a:t>
            </a:r>
          </a:p>
        </p:txBody>
      </p:sp>
      <p:sp>
        <p:nvSpPr>
          <p:cNvPr id="8" name="矩形 7">
            <a:extLst>
              <a:ext uri="{FF2B5EF4-FFF2-40B4-BE49-F238E27FC236}">
                <a16:creationId xmlns:a16="http://schemas.microsoft.com/office/drawing/2014/main" id="{106D6BD4-6BAE-4F45-B576-0443DA0535A7}"/>
              </a:ext>
            </a:extLst>
          </p:cNvPr>
          <p:cNvSpPr/>
          <p:nvPr/>
        </p:nvSpPr>
        <p:spPr>
          <a:xfrm>
            <a:off x="7243594" y="4980623"/>
            <a:ext cx="656303" cy="487680"/>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制造</a:t>
            </a:r>
          </a:p>
        </p:txBody>
      </p:sp>
      <p:sp>
        <p:nvSpPr>
          <p:cNvPr id="9" name="矩形 8">
            <a:extLst>
              <a:ext uri="{FF2B5EF4-FFF2-40B4-BE49-F238E27FC236}">
                <a16:creationId xmlns:a16="http://schemas.microsoft.com/office/drawing/2014/main" id="{B7C1FB22-3141-4A52-AB05-CAA3CEDB7661}"/>
              </a:ext>
            </a:extLst>
          </p:cNvPr>
          <p:cNvSpPr/>
          <p:nvPr/>
        </p:nvSpPr>
        <p:spPr>
          <a:xfrm>
            <a:off x="8372282" y="4971892"/>
            <a:ext cx="656303" cy="487680"/>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销售</a:t>
            </a:r>
          </a:p>
        </p:txBody>
      </p:sp>
      <p:sp>
        <p:nvSpPr>
          <p:cNvPr id="14" name="矩形 13">
            <a:extLst>
              <a:ext uri="{FF2B5EF4-FFF2-40B4-BE49-F238E27FC236}">
                <a16:creationId xmlns:a16="http://schemas.microsoft.com/office/drawing/2014/main" id="{54B812A5-61E9-4F6B-BD4B-4C592074BC45}"/>
              </a:ext>
            </a:extLst>
          </p:cNvPr>
          <p:cNvSpPr/>
          <p:nvPr/>
        </p:nvSpPr>
        <p:spPr>
          <a:xfrm>
            <a:off x="3421476" y="5328560"/>
            <a:ext cx="1708392" cy="625202"/>
          </a:xfrm>
          <a:prstGeom prst="rect">
            <a:avLst/>
          </a:prstGeom>
          <a:solidFill>
            <a:srgbClr val="9ACE44"/>
          </a:solidFill>
          <a:ln>
            <a:solidFill>
              <a:srgbClr val="73BA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业务情报组</a:t>
            </a:r>
          </a:p>
        </p:txBody>
      </p:sp>
      <p:cxnSp>
        <p:nvCxnSpPr>
          <p:cNvPr id="15" name="直接箭头连接符 14">
            <a:extLst>
              <a:ext uri="{FF2B5EF4-FFF2-40B4-BE49-F238E27FC236}">
                <a16:creationId xmlns:a16="http://schemas.microsoft.com/office/drawing/2014/main" id="{CBE6A9D9-1EB4-44BC-B681-AD43A3E367D6}"/>
              </a:ext>
            </a:extLst>
          </p:cNvPr>
          <p:cNvCxnSpPr>
            <a:cxnSpLocks/>
            <a:stCxn id="4" idx="1"/>
            <a:endCxn id="3" idx="3"/>
          </p:cNvCxnSpPr>
          <p:nvPr/>
        </p:nvCxnSpPr>
        <p:spPr>
          <a:xfrm flipH="1">
            <a:off x="5129868" y="2191755"/>
            <a:ext cx="1577246" cy="0"/>
          </a:xfrm>
          <a:prstGeom prst="straightConnector1">
            <a:avLst/>
          </a:prstGeom>
          <a:ln w="28575">
            <a:solidFill>
              <a:srgbClr val="32876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637EB823-BCA9-4D8F-9AF7-D94485310615}"/>
              </a:ext>
            </a:extLst>
          </p:cNvPr>
          <p:cNvCxnSpPr>
            <a:cxnSpLocks/>
            <a:stCxn id="4" idx="2"/>
            <a:endCxn id="5" idx="0"/>
          </p:cNvCxnSpPr>
          <p:nvPr/>
        </p:nvCxnSpPr>
        <p:spPr>
          <a:xfrm>
            <a:off x="7561310" y="2504356"/>
            <a:ext cx="0" cy="581031"/>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1892D50D-C4A2-4738-9245-E4BA585EEEE5}"/>
              </a:ext>
            </a:extLst>
          </p:cNvPr>
          <p:cNvCxnSpPr>
            <a:cxnSpLocks/>
            <a:stCxn id="5" idx="2"/>
          </p:cNvCxnSpPr>
          <p:nvPr/>
        </p:nvCxnSpPr>
        <p:spPr>
          <a:xfrm>
            <a:off x="7561310" y="3710589"/>
            <a:ext cx="0" cy="854369"/>
          </a:xfrm>
          <a:prstGeom prst="straightConnector1">
            <a:avLst/>
          </a:prstGeom>
          <a:ln w="28575">
            <a:solidFill>
              <a:srgbClr val="32876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76A5E542-026F-4C6E-B439-6224330A9967}"/>
              </a:ext>
            </a:extLst>
          </p:cNvPr>
          <p:cNvCxnSpPr>
            <a:cxnSpLocks/>
          </p:cNvCxnSpPr>
          <p:nvPr/>
        </p:nvCxnSpPr>
        <p:spPr>
          <a:xfrm>
            <a:off x="7571745" y="5468303"/>
            <a:ext cx="0" cy="328925"/>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B28ECF7-3935-4A4F-B628-9127BDFF4BED}"/>
              </a:ext>
            </a:extLst>
          </p:cNvPr>
          <p:cNvCxnSpPr>
            <a:cxnSpLocks/>
          </p:cNvCxnSpPr>
          <p:nvPr/>
        </p:nvCxnSpPr>
        <p:spPr>
          <a:xfrm>
            <a:off x="8715931" y="5468303"/>
            <a:ext cx="0" cy="328925"/>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0F6BA48-6FE9-46C7-B9C4-5A87A9D7A12D}"/>
              </a:ext>
            </a:extLst>
          </p:cNvPr>
          <p:cNvCxnSpPr>
            <a:cxnSpLocks/>
          </p:cNvCxnSpPr>
          <p:nvPr/>
        </p:nvCxnSpPr>
        <p:spPr>
          <a:xfrm flipH="1">
            <a:off x="6369053" y="4564958"/>
            <a:ext cx="2349567" cy="0"/>
          </a:xfrm>
          <a:prstGeom prst="line">
            <a:avLst/>
          </a:prstGeom>
          <a:ln w="28575">
            <a:solidFill>
              <a:srgbClr val="328765"/>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8EC70F0-7783-4682-BE2D-D65D13B787EE}"/>
              </a:ext>
            </a:extLst>
          </p:cNvPr>
          <p:cNvCxnSpPr>
            <a:cxnSpLocks/>
          </p:cNvCxnSpPr>
          <p:nvPr/>
        </p:nvCxnSpPr>
        <p:spPr>
          <a:xfrm>
            <a:off x="6377689" y="4564958"/>
            <a:ext cx="688" cy="415665"/>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50CC20B7-E06C-424B-81E7-8F9291E2202C}"/>
              </a:ext>
            </a:extLst>
          </p:cNvPr>
          <p:cNvCxnSpPr>
            <a:cxnSpLocks/>
          </p:cNvCxnSpPr>
          <p:nvPr/>
        </p:nvCxnSpPr>
        <p:spPr>
          <a:xfrm>
            <a:off x="7552654" y="4582679"/>
            <a:ext cx="688" cy="415665"/>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94AC6C8-25BD-4896-8BD2-3243CB54590A}"/>
              </a:ext>
            </a:extLst>
          </p:cNvPr>
          <p:cNvCxnSpPr>
            <a:cxnSpLocks/>
          </p:cNvCxnSpPr>
          <p:nvPr/>
        </p:nvCxnSpPr>
        <p:spPr>
          <a:xfrm>
            <a:off x="8721883" y="4582679"/>
            <a:ext cx="688" cy="415665"/>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A1A6642-BD99-48CC-B24D-86869E448FAD}"/>
              </a:ext>
            </a:extLst>
          </p:cNvPr>
          <p:cNvCxnSpPr>
            <a:cxnSpLocks/>
            <a:stCxn id="14" idx="0"/>
            <a:endCxn id="38" idx="3"/>
          </p:cNvCxnSpPr>
          <p:nvPr/>
        </p:nvCxnSpPr>
        <p:spPr>
          <a:xfrm flipV="1">
            <a:off x="4275672" y="4848732"/>
            <a:ext cx="0" cy="479828"/>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sp>
        <p:nvSpPr>
          <p:cNvPr id="38" name="流程图: 磁盘 37">
            <a:extLst>
              <a:ext uri="{FF2B5EF4-FFF2-40B4-BE49-F238E27FC236}">
                <a16:creationId xmlns:a16="http://schemas.microsoft.com/office/drawing/2014/main" id="{50CBFE98-CC2B-4AC6-90DB-F35DDFC13BB9}"/>
              </a:ext>
            </a:extLst>
          </p:cNvPr>
          <p:cNvSpPr/>
          <p:nvPr/>
        </p:nvSpPr>
        <p:spPr>
          <a:xfrm>
            <a:off x="3678987" y="4138032"/>
            <a:ext cx="1193370" cy="710700"/>
          </a:xfrm>
          <a:prstGeom prst="flowChartMagneticDisk">
            <a:avLst/>
          </a:prstGeom>
          <a:solidFill>
            <a:srgbClr val="00A5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40" name="直接箭头连接符 39">
            <a:extLst>
              <a:ext uri="{FF2B5EF4-FFF2-40B4-BE49-F238E27FC236}">
                <a16:creationId xmlns:a16="http://schemas.microsoft.com/office/drawing/2014/main" id="{CF97FDAB-1A8B-48DF-B18D-90D269C6C1A1}"/>
              </a:ext>
            </a:extLst>
          </p:cNvPr>
          <p:cNvCxnSpPr>
            <a:cxnSpLocks/>
            <a:stCxn id="38" idx="1"/>
          </p:cNvCxnSpPr>
          <p:nvPr/>
        </p:nvCxnSpPr>
        <p:spPr>
          <a:xfrm flipV="1">
            <a:off x="4275672" y="3710590"/>
            <a:ext cx="0" cy="427442"/>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E9004F2-9453-4857-804A-10C8262A479B}"/>
              </a:ext>
            </a:extLst>
          </p:cNvPr>
          <p:cNvCxnSpPr>
            <a:cxnSpLocks/>
            <a:stCxn id="6" idx="0"/>
          </p:cNvCxnSpPr>
          <p:nvPr/>
        </p:nvCxnSpPr>
        <p:spPr>
          <a:xfrm flipV="1">
            <a:off x="4275672" y="2504357"/>
            <a:ext cx="0" cy="581030"/>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D6265D04-2C9C-4F4A-B151-6E514760BBBA}"/>
              </a:ext>
            </a:extLst>
          </p:cNvPr>
          <p:cNvCxnSpPr>
            <a:cxnSpLocks/>
          </p:cNvCxnSpPr>
          <p:nvPr/>
        </p:nvCxnSpPr>
        <p:spPr>
          <a:xfrm flipH="1">
            <a:off x="5530135" y="5242131"/>
            <a:ext cx="535590" cy="0"/>
          </a:xfrm>
          <a:prstGeom prst="straightConnector1">
            <a:avLst/>
          </a:prstGeom>
          <a:ln w="28575">
            <a:solidFill>
              <a:srgbClr val="32876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2D1A245-C93E-45E3-8000-F4B3A7738D24}"/>
              </a:ext>
            </a:extLst>
          </p:cNvPr>
          <p:cNvCxnSpPr>
            <a:cxnSpLocks/>
          </p:cNvCxnSpPr>
          <p:nvPr/>
        </p:nvCxnSpPr>
        <p:spPr>
          <a:xfrm flipH="1">
            <a:off x="5503305" y="6030375"/>
            <a:ext cx="463471" cy="4597"/>
          </a:xfrm>
          <a:prstGeom prst="straightConnector1">
            <a:avLst/>
          </a:prstGeom>
          <a:ln w="28575">
            <a:solidFill>
              <a:srgbClr val="32876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C5BCE517-91C6-4554-B1D9-F32A6B3F6913}"/>
              </a:ext>
            </a:extLst>
          </p:cNvPr>
          <p:cNvCxnSpPr>
            <a:cxnSpLocks/>
          </p:cNvCxnSpPr>
          <p:nvPr/>
        </p:nvCxnSpPr>
        <p:spPr>
          <a:xfrm flipV="1">
            <a:off x="5514637" y="5229681"/>
            <a:ext cx="0" cy="822961"/>
          </a:xfrm>
          <a:prstGeom prst="straightConnector1">
            <a:avLst/>
          </a:prstGeom>
          <a:ln w="28575">
            <a:solidFill>
              <a:srgbClr val="32876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0FDC5925-6664-4F3C-A2FD-FCDBD1FFA1A0}"/>
              </a:ext>
            </a:extLst>
          </p:cNvPr>
          <p:cNvCxnSpPr>
            <a:cxnSpLocks/>
          </p:cNvCxnSpPr>
          <p:nvPr/>
        </p:nvCxnSpPr>
        <p:spPr>
          <a:xfrm flipH="1">
            <a:off x="5129868" y="5632765"/>
            <a:ext cx="373437" cy="8396"/>
          </a:xfrm>
          <a:prstGeom prst="straightConnector1">
            <a:avLst/>
          </a:prstGeom>
          <a:ln w="28575">
            <a:solidFill>
              <a:srgbClr val="32876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B854F640-E26B-48B8-8EAD-47E981AEF598}"/>
              </a:ext>
            </a:extLst>
          </p:cNvPr>
          <p:cNvCxnSpPr>
            <a:cxnSpLocks/>
          </p:cNvCxnSpPr>
          <p:nvPr/>
        </p:nvCxnSpPr>
        <p:spPr>
          <a:xfrm flipH="1">
            <a:off x="5151317" y="3397988"/>
            <a:ext cx="1561748" cy="0"/>
          </a:xfrm>
          <a:prstGeom prst="straightConnector1">
            <a:avLst/>
          </a:prstGeom>
          <a:ln w="28575">
            <a:solidFill>
              <a:srgbClr val="328765"/>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箭头: 右弧形 66">
            <a:extLst>
              <a:ext uri="{FF2B5EF4-FFF2-40B4-BE49-F238E27FC236}">
                <a16:creationId xmlns:a16="http://schemas.microsoft.com/office/drawing/2014/main" id="{0695A487-C07B-416A-83A5-59C25CBC5F35}"/>
              </a:ext>
            </a:extLst>
          </p:cNvPr>
          <p:cNvSpPr/>
          <p:nvPr/>
        </p:nvSpPr>
        <p:spPr>
          <a:xfrm>
            <a:off x="9259335" y="2191755"/>
            <a:ext cx="909869" cy="3725095"/>
          </a:xfrm>
          <a:prstGeom prst="curvedLeftArrow">
            <a:avLst/>
          </a:prstGeom>
          <a:solidFill>
            <a:srgbClr val="328765"/>
          </a:solidFill>
          <a:ln>
            <a:solidFill>
              <a:srgbClr val="328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8" name="箭头: 右弧形 67">
            <a:extLst>
              <a:ext uri="{FF2B5EF4-FFF2-40B4-BE49-F238E27FC236}">
                <a16:creationId xmlns:a16="http://schemas.microsoft.com/office/drawing/2014/main" id="{19C7AE18-8115-41EF-BC95-D19F795CB783}"/>
              </a:ext>
            </a:extLst>
          </p:cNvPr>
          <p:cNvSpPr/>
          <p:nvPr/>
        </p:nvSpPr>
        <p:spPr>
          <a:xfrm rot="10800000">
            <a:off x="2405112" y="2030290"/>
            <a:ext cx="909869" cy="3725095"/>
          </a:xfrm>
          <a:prstGeom prst="curvedLeftArrow">
            <a:avLst/>
          </a:prstGeom>
          <a:solidFill>
            <a:srgbClr val="328765"/>
          </a:solidFill>
          <a:ln>
            <a:solidFill>
              <a:srgbClr val="3287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69" name="矩形 68">
            <a:extLst>
              <a:ext uri="{FF2B5EF4-FFF2-40B4-BE49-F238E27FC236}">
                <a16:creationId xmlns:a16="http://schemas.microsoft.com/office/drawing/2014/main" id="{29EC5821-C658-466A-A065-F53FC6A88124}"/>
              </a:ext>
            </a:extLst>
          </p:cNvPr>
          <p:cNvSpPr/>
          <p:nvPr/>
        </p:nvSpPr>
        <p:spPr>
          <a:xfrm>
            <a:off x="228579" y="308160"/>
            <a:ext cx="6467634"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情报支撑战略发展</a:t>
            </a:r>
            <a:r>
              <a:rPr kumimoji="0" lang="en-US" altLang="zh-CN"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2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Arial" panose="020B0604020202020204" pitchFamily="34" charset="0"/>
              </a:rPr>
              <a:t>本田汽车</a:t>
            </a:r>
          </a:p>
        </p:txBody>
      </p:sp>
      <p:sp>
        <p:nvSpPr>
          <p:cNvPr id="70" name="矩形 69">
            <a:extLst>
              <a:ext uri="{FF2B5EF4-FFF2-40B4-BE49-F238E27FC236}">
                <a16:creationId xmlns:a16="http://schemas.microsoft.com/office/drawing/2014/main" id="{8EFC5A11-D46D-4DDB-8E33-D812D514A381}"/>
              </a:ext>
            </a:extLst>
          </p:cNvPr>
          <p:cNvSpPr/>
          <p:nvPr/>
        </p:nvSpPr>
        <p:spPr>
          <a:xfrm>
            <a:off x="2831906" y="1228374"/>
            <a:ext cx="646763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Arial" panose="020B0604020202020204" pitchFamily="34" charset="0"/>
              </a:rPr>
              <a:t>情报运行具体机制</a:t>
            </a:r>
          </a:p>
        </p:txBody>
      </p:sp>
      <p:sp>
        <p:nvSpPr>
          <p:cNvPr id="73" name="流程图: 磁盘 72">
            <a:extLst>
              <a:ext uri="{FF2B5EF4-FFF2-40B4-BE49-F238E27FC236}">
                <a16:creationId xmlns:a16="http://schemas.microsoft.com/office/drawing/2014/main" id="{1BB21373-9E8D-48AE-992C-350289A2DC3F}"/>
              </a:ext>
            </a:extLst>
          </p:cNvPr>
          <p:cNvSpPr/>
          <p:nvPr/>
        </p:nvSpPr>
        <p:spPr>
          <a:xfrm>
            <a:off x="6009432" y="5755385"/>
            <a:ext cx="769531" cy="449192"/>
          </a:xfrm>
          <a:prstGeom prst="flowChartMagneticDisk">
            <a:avLst/>
          </a:prstGeom>
          <a:solidFill>
            <a:srgbClr val="00A5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74" name="流程图: 磁盘 73">
            <a:extLst>
              <a:ext uri="{FF2B5EF4-FFF2-40B4-BE49-F238E27FC236}">
                <a16:creationId xmlns:a16="http://schemas.microsoft.com/office/drawing/2014/main" id="{CA34013D-FC84-4350-87EA-41CF5A77300C}"/>
              </a:ext>
            </a:extLst>
          </p:cNvPr>
          <p:cNvSpPr/>
          <p:nvPr/>
        </p:nvSpPr>
        <p:spPr>
          <a:xfrm>
            <a:off x="7217386" y="5779768"/>
            <a:ext cx="769531" cy="449192"/>
          </a:xfrm>
          <a:prstGeom prst="flowChartMagneticDisk">
            <a:avLst/>
          </a:prstGeom>
          <a:solidFill>
            <a:srgbClr val="00A5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流程图: 磁盘 74">
            <a:extLst>
              <a:ext uri="{FF2B5EF4-FFF2-40B4-BE49-F238E27FC236}">
                <a16:creationId xmlns:a16="http://schemas.microsoft.com/office/drawing/2014/main" id="{82205624-BB14-4C6A-B387-2E24E9B1BDB1}"/>
              </a:ext>
            </a:extLst>
          </p:cNvPr>
          <p:cNvSpPr/>
          <p:nvPr/>
        </p:nvSpPr>
        <p:spPr>
          <a:xfrm>
            <a:off x="8343623" y="5754969"/>
            <a:ext cx="769531" cy="449192"/>
          </a:xfrm>
          <a:prstGeom prst="flowChartMagneticDisk">
            <a:avLst/>
          </a:prstGeom>
          <a:solidFill>
            <a:srgbClr val="00A5C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6" name="文本框 75">
            <a:extLst>
              <a:ext uri="{FF2B5EF4-FFF2-40B4-BE49-F238E27FC236}">
                <a16:creationId xmlns:a16="http://schemas.microsoft.com/office/drawing/2014/main" id="{A022B327-2354-4EC0-83AA-8E99E3AAE3F3}"/>
              </a:ext>
            </a:extLst>
          </p:cNvPr>
          <p:cNvSpPr txBox="1"/>
          <p:nvPr/>
        </p:nvSpPr>
        <p:spPr>
          <a:xfrm>
            <a:off x="6027105" y="5921837"/>
            <a:ext cx="11993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设计数据</a:t>
            </a:r>
          </a:p>
        </p:txBody>
      </p:sp>
      <p:sp>
        <p:nvSpPr>
          <p:cNvPr id="77" name="文本框 76">
            <a:extLst>
              <a:ext uri="{FF2B5EF4-FFF2-40B4-BE49-F238E27FC236}">
                <a16:creationId xmlns:a16="http://schemas.microsoft.com/office/drawing/2014/main" id="{CBFACD4F-BB56-4C52-B1FE-433AB4CBE823}"/>
              </a:ext>
            </a:extLst>
          </p:cNvPr>
          <p:cNvSpPr txBox="1"/>
          <p:nvPr/>
        </p:nvSpPr>
        <p:spPr>
          <a:xfrm>
            <a:off x="7236926" y="5921837"/>
            <a:ext cx="11993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制造数据</a:t>
            </a:r>
          </a:p>
        </p:txBody>
      </p:sp>
      <p:sp>
        <p:nvSpPr>
          <p:cNvPr id="78" name="文本框 77">
            <a:extLst>
              <a:ext uri="{FF2B5EF4-FFF2-40B4-BE49-F238E27FC236}">
                <a16:creationId xmlns:a16="http://schemas.microsoft.com/office/drawing/2014/main" id="{A5DE1F25-D0BC-4C5C-9FA2-B04BB18FAED9}"/>
              </a:ext>
            </a:extLst>
          </p:cNvPr>
          <p:cNvSpPr txBox="1"/>
          <p:nvPr/>
        </p:nvSpPr>
        <p:spPr>
          <a:xfrm>
            <a:off x="8349876" y="5921837"/>
            <a:ext cx="11993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销售数据</a:t>
            </a:r>
          </a:p>
        </p:txBody>
      </p:sp>
      <p:sp>
        <p:nvSpPr>
          <p:cNvPr id="79" name="文本框 78">
            <a:extLst>
              <a:ext uri="{FF2B5EF4-FFF2-40B4-BE49-F238E27FC236}">
                <a16:creationId xmlns:a16="http://schemas.microsoft.com/office/drawing/2014/main" id="{78A897C4-27AD-4262-975A-7D792BC3DD9A}"/>
              </a:ext>
            </a:extLst>
          </p:cNvPr>
          <p:cNvSpPr txBox="1"/>
          <p:nvPr/>
        </p:nvSpPr>
        <p:spPr>
          <a:xfrm>
            <a:off x="3825217" y="4403458"/>
            <a:ext cx="11993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数据库</a:t>
            </a:r>
          </a:p>
        </p:txBody>
      </p:sp>
      <p:sp>
        <p:nvSpPr>
          <p:cNvPr id="80" name="文本框 79">
            <a:extLst>
              <a:ext uri="{FF2B5EF4-FFF2-40B4-BE49-F238E27FC236}">
                <a16:creationId xmlns:a16="http://schemas.microsoft.com/office/drawing/2014/main" id="{E55B4C87-C3B9-44B5-930C-054FD31E1C61}"/>
              </a:ext>
            </a:extLst>
          </p:cNvPr>
          <p:cNvSpPr txBox="1"/>
          <p:nvPr/>
        </p:nvSpPr>
        <p:spPr>
          <a:xfrm>
            <a:off x="1890270" y="3085387"/>
            <a:ext cx="20882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情报信息上涌</a:t>
            </a:r>
          </a:p>
        </p:txBody>
      </p:sp>
      <p:sp>
        <p:nvSpPr>
          <p:cNvPr id="81" name="文本框 80">
            <a:extLst>
              <a:ext uri="{FF2B5EF4-FFF2-40B4-BE49-F238E27FC236}">
                <a16:creationId xmlns:a16="http://schemas.microsoft.com/office/drawing/2014/main" id="{4B8ADA09-3331-4F56-A802-0D93DD3BC63A}"/>
              </a:ext>
            </a:extLst>
          </p:cNvPr>
          <p:cNvSpPr txBox="1"/>
          <p:nvPr/>
        </p:nvSpPr>
        <p:spPr>
          <a:xfrm>
            <a:off x="10416644" y="3036185"/>
            <a:ext cx="208827"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mn-cs"/>
              </a:rPr>
              <a:t>情报需求下探</a:t>
            </a:r>
          </a:p>
        </p:txBody>
      </p:sp>
      <p:cxnSp>
        <p:nvCxnSpPr>
          <p:cNvPr id="83" name="直接箭头连接符 82">
            <a:extLst>
              <a:ext uri="{FF2B5EF4-FFF2-40B4-BE49-F238E27FC236}">
                <a16:creationId xmlns:a16="http://schemas.microsoft.com/office/drawing/2014/main" id="{D5E4D4D7-1165-4132-B7E6-9381C44EA7AE}"/>
              </a:ext>
            </a:extLst>
          </p:cNvPr>
          <p:cNvCxnSpPr>
            <a:cxnSpLocks/>
          </p:cNvCxnSpPr>
          <p:nvPr/>
        </p:nvCxnSpPr>
        <p:spPr>
          <a:xfrm>
            <a:off x="6393187" y="5468303"/>
            <a:ext cx="0" cy="328925"/>
          </a:xfrm>
          <a:prstGeom prst="straightConnector1">
            <a:avLst/>
          </a:prstGeom>
          <a:ln w="28575">
            <a:solidFill>
              <a:srgbClr val="328765"/>
            </a:solidFill>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D9D715B7-A7FA-4082-8BBC-4D279C4EFF41}"/>
              </a:ext>
            </a:extLst>
          </p:cNvPr>
          <p:cNvSpPr txBox="1"/>
          <p:nvPr/>
        </p:nvSpPr>
        <p:spPr>
          <a:xfrm>
            <a:off x="987813" y="6471672"/>
            <a:ext cx="651950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来源：汽车工业研究</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日本汽车集团战略情报体系与运行机制</a:t>
            </a:r>
            <a:r>
              <a:rPr kumimoji="0" lang="en-US" altLang="zh-CN"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以本田汽车为例</a:t>
            </a:r>
          </a:p>
        </p:txBody>
      </p:sp>
    </p:spTree>
    <p:extLst>
      <p:ext uri="{BB962C8B-B14F-4D97-AF65-F5344CB8AC3E}">
        <p14:creationId xmlns:p14="http://schemas.microsoft.com/office/powerpoint/2010/main" val="2054357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bject 7"/>
          <p:cNvSpPr txBox="1"/>
          <p:nvPr/>
        </p:nvSpPr>
        <p:spPr>
          <a:xfrm>
            <a:off x="535401" y="495299"/>
            <a:ext cx="6072433" cy="492443"/>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8F8F8">
                    <a:lumMod val="25000"/>
                  </a:srgbClr>
                </a:solidFill>
                <a:effectLst/>
                <a:uLnTx/>
                <a:uFillTx/>
                <a:latin typeface="微软雅黑" panose="020B0503020204020204" pitchFamily="34" charset="-122"/>
                <a:ea typeface="微软雅黑" panose="020B0503020204020204" pitchFamily="34" charset="-122"/>
                <a:cs typeface="Arial" panose="020B0604020202020204" pitchFamily="34" charset="0"/>
              </a:rPr>
              <a:t>创新全流程管理</a:t>
            </a:r>
            <a:endParaRPr kumimoji="0" sz="3200" b="1" i="0" u="none" strike="noStrike" kern="1200" cap="none" spc="0" normalizeH="0" baseline="0" noProof="0" dirty="0">
              <a:ln>
                <a:noFill/>
              </a:ln>
              <a:solidFill>
                <a:srgbClr val="F8F8F8">
                  <a:lumMod val="25000"/>
                </a:srgbClr>
              </a:solidFill>
              <a:effectLst/>
              <a:uLnTx/>
              <a:uFillTx/>
              <a:latin typeface="+mn-lt"/>
              <a:ea typeface="+mn-ea"/>
              <a:cs typeface="Arial" panose="020B0604020202020204" pitchFamily="34" charset="0"/>
            </a:endParaRPr>
          </a:p>
        </p:txBody>
      </p:sp>
      <p:pic>
        <p:nvPicPr>
          <p:cNvPr id="23" name="IMPA_process.jpg" descr="IMPA_process.jpg"/>
          <p:cNvPicPr>
            <a:picLocks noChangeAspect="1"/>
          </p:cNvPicPr>
          <p:nvPr/>
        </p:nvPicPr>
        <p:blipFill>
          <a:blip r:embed="rId3">
            <a:extLst/>
          </a:blip>
          <a:stretch>
            <a:fillRect/>
          </a:stretch>
        </p:blipFill>
        <p:spPr>
          <a:xfrm>
            <a:off x="826335" y="1158614"/>
            <a:ext cx="10672672" cy="4646963"/>
          </a:xfrm>
          <a:prstGeom prst="rect">
            <a:avLst/>
          </a:prstGeom>
          <a:ln w="12700">
            <a:miter lim="400000"/>
          </a:ln>
        </p:spPr>
      </p:pic>
      <p:sp>
        <p:nvSpPr>
          <p:cNvPr id="25" name="Line"/>
          <p:cNvSpPr/>
          <p:nvPr/>
        </p:nvSpPr>
        <p:spPr>
          <a:xfrm flipV="1">
            <a:off x="1374323" y="4422061"/>
            <a:ext cx="10015267" cy="21495"/>
          </a:xfrm>
          <a:prstGeom prst="line">
            <a:avLst/>
          </a:prstGeom>
          <a:ln w="25400">
            <a:solidFill>
              <a:srgbClr val="007AAA"/>
            </a:solidFill>
            <a:tailEnd type="triangle"/>
          </a:ln>
          <a:effectLst>
            <a:outerShdw blurRad="12700" dist="12700" dir="5400000" rotWithShape="0">
              <a:srgbClr val="000000">
                <a:alpha val="35000"/>
              </a:srgbClr>
            </a:outerShdw>
          </a:effectLst>
        </p:spPr>
        <p:txBody>
          <a:bodyPr lIns="32145" tIns="32145" rIns="32145" bIns="32145"/>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66"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IP Management"/>
          <p:cNvSpPr txBox="1"/>
          <p:nvPr/>
        </p:nvSpPr>
        <p:spPr>
          <a:xfrm>
            <a:off x="6060308" y="4140876"/>
            <a:ext cx="1401390" cy="225891"/>
          </a:xfrm>
          <a:prstGeom prst="rect">
            <a:avLst/>
          </a:prstGeom>
          <a:ln w="12700">
            <a:miter lim="400000"/>
          </a:ln>
          <a:extLst>
            <a:ext uri="{C572A759-6A51-4108-AA02-DFA0A04FC94B}">
              <ma14:wrappingTextBoxFlag xmlns="" xmlns:ma14="http://schemas.microsoft.com/office/mac/drawingml/2011/main" val="1"/>
            </a:ext>
          </a:extLst>
        </p:spPr>
        <p:txBody>
          <a:bodyPr wrap="square" lIns="20794" tIns="20794" rIns="20794" bIns="20794">
            <a:spAutoFit/>
          </a:bodyPr>
          <a:lstStyle>
            <a:lvl1pPr>
              <a:defRPr sz="17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195" b="0" i="0" u="none" strike="noStrike" kern="1200" cap="none" spc="0" normalizeH="0" baseline="0" noProof="0" dirty="0">
                <a:ln>
                  <a:noFill/>
                </a:ln>
                <a:solidFill>
                  <a:prstClr val="black"/>
                </a:solidFill>
                <a:effectLst/>
                <a:uLnTx/>
                <a:uFillTx/>
                <a:latin typeface="Arial" panose="020B0604020202020204"/>
                <a:ea typeface="+mn-ea"/>
                <a:cs typeface="+mn-cs"/>
              </a:rPr>
              <a:t>IP Management</a:t>
            </a:r>
          </a:p>
        </p:txBody>
      </p:sp>
      <p:sp>
        <p:nvSpPr>
          <p:cNvPr id="47" name="矩形 7"/>
          <p:cNvSpPr/>
          <p:nvPr/>
        </p:nvSpPr>
        <p:spPr>
          <a:xfrm>
            <a:off x="719558" y="5916165"/>
            <a:ext cx="11141759" cy="83831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tIns="108000" bIns="108000"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在开放式创新和颠覆式创新的大环境下，越来越多的企业创新开始从传统的产品生命周期管理向前延伸到早期的创意收集、筛选并进行战略选择，广泛尝试和快速试错成为企业创新管理的新的实践领域。</a:t>
            </a:r>
          </a:p>
        </p:txBody>
      </p:sp>
    </p:spTree>
    <p:extLst>
      <p:ext uri="{BB962C8B-B14F-4D97-AF65-F5344CB8AC3E}">
        <p14:creationId xmlns:p14="http://schemas.microsoft.com/office/powerpoint/2010/main" val="821684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699742" y="2546430"/>
            <a:ext cx="9307975" cy="646331"/>
          </a:xfrm>
          <a:prstGeom prst="rect">
            <a:avLst/>
          </a:prstGeom>
          <a:noFill/>
        </p:spPr>
        <p:txBody>
          <a:bodyPr wrap="square" rtlCol="0">
            <a:spAutoFit/>
          </a:bodyPr>
          <a:lstStyle/>
          <a:p>
            <a:r>
              <a:rPr lang="zh-CN" altLang="en-US" sz="3600" b="1" spc="-5" dirty="0">
                <a:latin typeface="微软雅黑" panose="020B0503020204020204" pitchFamily="34" charset="-122"/>
                <a:ea typeface="微软雅黑" panose="020B0503020204020204" pitchFamily="34" charset="-122"/>
                <a:cs typeface="Arial" panose="020B0604020202020204" pitchFamily="34" charset="0"/>
                <a:sym typeface="+mn-lt"/>
              </a:rPr>
              <a:t>智慧芽解决方案（</a:t>
            </a:r>
            <a:r>
              <a:rPr lang="en-US" altLang="zh-CN" sz="3600" b="1" spc="-5" dirty="0">
                <a:latin typeface="微软雅黑" panose="020B0503020204020204" pitchFamily="34" charset="-122"/>
                <a:ea typeface="微软雅黑" panose="020B0503020204020204" pitchFamily="34" charset="-122"/>
                <a:cs typeface="Arial" panose="020B0604020202020204" pitchFamily="34" charset="0"/>
                <a:sym typeface="+mn-lt"/>
              </a:rPr>
              <a:t>EIIPM</a:t>
            </a:r>
            <a:r>
              <a:rPr lang="zh-CN" altLang="en-US" sz="3600" b="1" spc="-5" dirty="0">
                <a:latin typeface="微软雅黑" panose="020B0503020204020204" pitchFamily="34" charset="-122"/>
                <a:ea typeface="微软雅黑" panose="020B0503020204020204" pitchFamily="34" charset="-122"/>
                <a:cs typeface="Arial" panose="020B0604020202020204" pitchFamily="34" charset="0"/>
                <a:sym typeface="+mn-lt"/>
              </a:rPr>
              <a:t>）</a:t>
            </a:r>
            <a:endParaRPr lang="en-GB" altLang="zh-CN" sz="3600" b="1" spc="-5" dirty="0">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314723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5AE2B83-657A-4E36-BABD-3A9215F88B62}"/>
              </a:ext>
            </a:extLst>
          </p:cNvPr>
          <p:cNvSpPr txBox="1"/>
          <p:nvPr/>
        </p:nvSpPr>
        <p:spPr>
          <a:xfrm>
            <a:off x="535401" y="447173"/>
            <a:ext cx="5770508"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E7E6E6">
                    <a:lumMod val="25000"/>
                  </a:srgbClr>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全球研发投入支出庞大</a:t>
            </a:r>
          </a:p>
        </p:txBody>
      </p:sp>
      <p:graphicFrame>
        <p:nvGraphicFramePr>
          <p:cNvPr id="3" name="图表 17">
            <a:extLst>
              <a:ext uri="{FF2B5EF4-FFF2-40B4-BE49-F238E27FC236}">
                <a16:creationId xmlns:a16="http://schemas.microsoft.com/office/drawing/2014/main" id="{BA288CF5-6172-452C-8455-A92D0B338A3F}"/>
              </a:ext>
            </a:extLst>
          </p:cNvPr>
          <p:cNvGraphicFramePr>
            <a:graphicFrameLocks/>
          </p:cNvGraphicFramePr>
          <p:nvPr>
            <p:extLst/>
          </p:nvPr>
        </p:nvGraphicFramePr>
        <p:xfrm>
          <a:off x="641837" y="2280775"/>
          <a:ext cx="5385862" cy="3457544"/>
        </p:xfrm>
        <a:graphic>
          <a:graphicData uri="http://schemas.openxmlformats.org/presentationml/2006/ole">
            <mc:AlternateContent xmlns:mc="http://schemas.openxmlformats.org/markup-compatibility/2006">
              <mc:Choice xmlns:v="urn:schemas-microsoft-com:vml" Requires="v">
                <p:oleObj spid="_x0000_s2184" r:id="rId4" imgW="5322269" imgH="3139712" progId="Excel.Chart.8">
                  <p:embed/>
                </p:oleObj>
              </mc:Choice>
              <mc:Fallback>
                <p:oleObj r:id="rId4" imgW="5322269" imgH="3139712" progId="Excel.Chart.8">
                  <p:embed/>
                  <p:pic>
                    <p:nvPicPr>
                      <p:cNvPr id="3" name="图表 17">
                        <a:extLst>
                          <a:ext uri="{FF2B5EF4-FFF2-40B4-BE49-F238E27FC236}">
                            <a16:creationId xmlns:a16="http://schemas.microsoft.com/office/drawing/2014/main" id="{BA288CF5-6172-452C-8455-A92D0B338A3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837" y="2280775"/>
                        <a:ext cx="5385862" cy="3457544"/>
                      </a:xfrm>
                      <a:prstGeom prst="rect">
                        <a:avLst/>
                      </a:prstGeom>
                      <a:noFill/>
                      <a:ln w="28575">
                        <a:noFill/>
                      </a:ln>
                      <a:extLst/>
                    </p:spPr>
                  </p:pic>
                </p:oleObj>
              </mc:Fallback>
            </mc:AlternateContent>
          </a:graphicData>
        </a:graphic>
      </p:graphicFrame>
      <p:sp>
        <p:nvSpPr>
          <p:cNvPr id="4" name="文本框 6">
            <a:extLst>
              <a:ext uri="{FF2B5EF4-FFF2-40B4-BE49-F238E27FC236}">
                <a16:creationId xmlns:a16="http://schemas.microsoft.com/office/drawing/2014/main" id="{6549C836-4EFF-49F5-9728-7F2FDD7A90E4}"/>
              </a:ext>
            </a:extLst>
          </p:cNvPr>
          <p:cNvSpPr txBox="1"/>
          <p:nvPr/>
        </p:nvSpPr>
        <p:spPr>
          <a:xfrm>
            <a:off x="641837" y="6115086"/>
            <a:ext cx="4807761" cy="30777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数据来源：世界银行</a:t>
            </a:r>
            <a:endPar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https://data.worldbank.org.cn/indicator/GB.XPD.RSDV.GD.ZS</a:t>
            </a:r>
            <a:endPar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
        <p:nvSpPr>
          <p:cNvPr id="6" name="矩形 20">
            <a:extLst>
              <a:ext uri="{FF2B5EF4-FFF2-40B4-BE49-F238E27FC236}">
                <a16:creationId xmlns:a16="http://schemas.microsoft.com/office/drawing/2014/main" id="{C54D5483-349F-4993-B321-2417135B9303}"/>
              </a:ext>
            </a:extLst>
          </p:cNvPr>
          <p:cNvSpPr>
            <a:spLocks noChangeArrowheads="1"/>
          </p:cNvSpPr>
          <p:nvPr/>
        </p:nvSpPr>
        <p:spPr bwMode="auto">
          <a:xfrm>
            <a:off x="7841440" y="3120698"/>
            <a:ext cx="4152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71500">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685800" indent="-228600" defTabSz="571500">
              <a:lnSpc>
                <a:spcPct val="125000"/>
              </a:lnSpc>
              <a:spcBef>
                <a:spcPts val="5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2pPr>
            <a:lvl3pPr marL="1143000" indent="-228600" defTabSz="5715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defTabSz="5715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defTabSz="5715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defTabSz="5715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defTabSz="5715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defTabSz="5715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defTabSz="5715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marL="0" marR="0" lvl="0" indent="0" algn="l" defTabSz="5715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rPr>
              <a:t>2017</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rPr>
              <a:t>年</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cs typeface="STHeiti Light"/>
              </a:rPr>
              <a:t>全球研发经费达到</a:t>
            </a:r>
            <a:endPar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cs typeface="STHeiti Light"/>
            </a:endParaRPr>
          </a:p>
        </p:txBody>
      </p:sp>
      <p:sp>
        <p:nvSpPr>
          <p:cNvPr id="8" name="文本框 8">
            <a:extLst>
              <a:ext uri="{FF2B5EF4-FFF2-40B4-BE49-F238E27FC236}">
                <a16:creationId xmlns:a16="http://schemas.microsoft.com/office/drawing/2014/main" id="{04C59D22-EEB6-4DF2-A881-20F1A196E022}"/>
              </a:ext>
            </a:extLst>
          </p:cNvPr>
          <p:cNvSpPr txBox="1"/>
          <p:nvPr/>
        </p:nvSpPr>
        <p:spPr>
          <a:xfrm>
            <a:off x="641838" y="6483386"/>
            <a:ext cx="5972904" cy="30777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CN" altLang="en-US"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数据来源：</a:t>
            </a: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IRI &lt;2017 Global R&amp;D funding investment&gt;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7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http://digital.rdmag.com/researchanddevelopment/2017_global_r_d_funding_forecast</a:t>
            </a:r>
          </a:p>
        </p:txBody>
      </p:sp>
      <p:sp>
        <p:nvSpPr>
          <p:cNvPr id="9" name="矩形 8">
            <a:extLst>
              <a:ext uri="{FF2B5EF4-FFF2-40B4-BE49-F238E27FC236}">
                <a16:creationId xmlns:a16="http://schemas.microsoft.com/office/drawing/2014/main" id="{C612F632-3347-4B82-9D2D-0A07EBAE956D}"/>
              </a:ext>
            </a:extLst>
          </p:cNvPr>
          <p:cNvSpPr/>
          <p:nvPr/>
        </p:nvSpPr>
        <p:spPr>
          <a:xfrm>
            <a:off x="480655" y="1056626"/>
            <a:ext cx="11711345" cy="101566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创新是新时代</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rPr>
              <a:t>经济社会发展的</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第一动力</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rPr>
              <a:t>，是建设现代化经济体系的</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战略支撑</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rPr>
              <a:t>。以美国为代表的发达国家加大了研发投入，已建立了较为完善的财政支持体系、科技研发财政补贴等。</a:t>
            </a:r>
          </a:p>
        </p:txBody>
      </p:sp>
      <p:cxnSp>
        <p:nvCxnSpPr>
          <p:cNvPr id="10" name="直接连接符 9">
            <a:extLst>
              <a:ext uri="{FF2B5EF4-FFF2-40B4-BE49-F238E27FC236}">
                <a16:creationId xmlns:a16="http://schemas.microsoft.com/office/drawing/2014/main" id="{4AE4D755-BE36-45BE-9FFD-57D33A25E150}"/>
              </a:ext>
            </a:extLst>
          </p:cNvPr>
          <p:cNvCxnSpPr>
            <a:cxnSpLocks/>
          </p:cNvCxnSpPr>
          <p:nvPr/>
        </p:nvCxnSpPr>
        <p:spPr>
          <a:xfrm flipV="1">
            <a:off x="6447296" y="2066041"/>
            <a:ext cx="0" cy="4725122"/>
          </a:xfrm>
          <a:prstGeom prst="line">
            <a:avLst/>
          </a:prstGeom>
          <a:ln>
            <a:solidFill>
              <a:schemeClr val="tx1">
                <a:lumMod val="65000"/>
                <a:lumOff val="35000"/>
              </a:schemeClr>
            </a:solidFill>
            <a:prstDash val="dash"/>
          </a:ln>
        </p:spPr>
        <p:style>
          <a:lnRef idx="1">
            <a:schemeClr val="accent5"/>
          </a:lnRef>
          <a:fillRef idx="0">
            <a:schemeClr val="accent5"/>
          </a:fillRef>
          <a:effectRef idx="0">
            <a:schemeClr val="accent5"/>
          </a:effectRef>
          <a:fontRef idx="minor">
            <a:schemeClr val="tx1"/>
          </a:fontRef>
        </p:style>
      </p:cxnSp>
      <p:grpSp>
        <p:nvGrpSpPr>
          <p:cNvPr id="17" name="Group 45">
            <a:extLst>
              <a:ext uri="{FF2B5EF4-FFF2-40B4-BE49-F238E27FC236}">
                <a16:creationId xmlns:a16="http://schemas.microsoft.com/office/drawing/2014/main" id="{F34603E4-A51B-465E-8FC1-26A6176499BA}"/>
              </a:ext>
            </a:extLst>
          </p:cNvPr>
          <p:cNvGrpSpPr/>
          <p:nvPr/>
        </p:nvGrpSpPr>
        <p:grpSpPr>
          <a:xfrm>
            <a:off x="8021594" y="4324692"/>
            <a:ext cx="2828179" cy="862105"/>
            <a:chOff x="4376129" y="2033662"/>
            <a:chExt cx="2121410" cy="646429"/>
          </a:xfrm>
          <a:solidFill>
            <a:srgbClr val="75BB00"/>
          </a:solidFill>
        </p:grpSpPr>
        <p:sp>
          <p:nvSpPr>
            <p:cNvPr id="18" name="Flowchart: Data 42">
              <a:extLst>
                <a:ext uri="{FF2B5EF4-FFF2-40B4-BE49-F238E27FC236}">
                  <a16:creationId xmlns:a16="http://schemas.microsoft.com/office/drawing/2014/main" id="{CBACD4BC-15A4-4DF9-BD16-F5B77117BE0D}"/>
                </a:ext>
              </a:extLst>
            </p:cNvPr>
            <p:cNvSpPr/>
            <p:nvPr/>
          </p:nvSpPr>
          <p:spPr>
            <a:xfrm rot="16200000" flipH="1" flipV="1">
              <a:off x="6070512" y="2253063"/>
              <a:ext cx="640080" cy="213975"/>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nvGrpSpPr>
            <p:cNvPr id="19" name="Group 52">
              <a:extLst>
                <a:ext uri="{FF2B5EF4-FFF2-40B4-BE49-F238E27FC236}">
                  <a16:creationId xmlns:a16="http://schemas.microsoft.com/office/drawing/2014/main" id="{997597FF-1E87-4B2B-8CA2-A33839CEEE3A}"/>
                </a:ext>
              </a:extLst>
            </p:cNvPr>
            <p:cNvGrpSpPr/>
            <p:nvPr/>
          </p:nvGrpSpPr>
          <p:grpSpPr>
            <a:xfrm>
              <a:off x="4376129" y="2033662"/>
              <a:ext cx="2121410" cy="640166"/>
              <a:chOff x="4366604" y="1584651"/>
              <a:chExt cx="2121410" cy="640166"/>
            </a:xfrm>
            <a:grpFill/>
          </p:grpSpPr>
          <p:sp>
            <p:nvSpPr>
              <p:cNvPr id="20" name="Rectangle 44">
                <a:extLst>
                  <a:ext uri="{FF2B5EF4-FFF2-40B4-BE49-F238E27FC236}">
                    <a16:creationId xmlns:a16="http://schemas.microsoft.com/office/drawing/2014/main" id="{C1423E18-C753-4F71-A4F3-1F9B7C490C29}"/>
                  </a:ext>
                </a:extLst>
              </p:cNvPr>
              <p:cNvSpPr/>
              <p:nvPr/>
            </p:nvSpPr>
            <p:spPr>
              <a:xfrm>
                <a:off x="4580579" y="1711593"/>
                <a:ext cx="1907435" cy="513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2.1</a:t>
                </a: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万亿美元</a:t>
                </a:r>
                <a:endParaRPr kumimoji="0" 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1" name="Flowchart: Data 41">
                <a:extLst>
                  <a:ext uri="{FF2B5EF4-FFF2-40B4-BE49-F238E27FC236}">
                    <a16:creationId xmlns:a16="http://schemas.microsoft.com/office/drawing/2014/main" id="{8E26EFAD-1216-4830-B294-2ABBD7400237}"/>
                  </a:ext>
                </a:extLst>
              </p:cNvPr>
              <p:cNvSpPr/>
              <p:nvPr/>
            </p:nvSpPr>
            <p:spPr>
              <a:xfrm rot="16200000" flipH="1" flipV="1">
                <a:off x="4153552" y="1797703"/>
                <a:ext cx="640080" cy="213975"/>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sp>
        <p:nvSpPr>
          <p:cNvPr id="22" name="Freeform 57">
            <a:extLst>
              <a:ext uri="{FF2B5EF4-FFF2-40B4-BE49-F238E27FC236}">
                <a16:creationId xmlns:a16="http://schemas.microsoft.com/office/drawing/2014/main" id="{6E8D6BBE-72A4-413A-9603-3C53F6D99F43}"/>
              </a:ext>
            </a:extLst>
          </p:cNvPr>
          <p:cNvSpPr>
            <a:spLocks noEditPoints="1"/>
          </p:cNvSpPr>
          <p:nvPr/>
        </p:nvSpPr>
        <p:spPr bwMode="auto">
          <a:xfrm>
            <a:off x="9187380" y="3713367"/>
            <a:ext cx="614395" cy="54487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rgbClr val="75BB00"/>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2764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矩形 235">
            <a:extLst>
              <a:ext uri="{FF2B5EF4-FFF2-40B4-BE49-F238E27FC236}">
                <a16:creationId xmlns:a16="http://schemas.microsoft.com/office/drawing/2014/main" id="{84F36CCA-F075-4864-8F94-D60F0D26CE61}"/>
              </a:ext>
            </a:extLst>
          </p:cNvPr>
          <p:cNvSpPr/>
          <p:nvPr/>
        </p:nvSpPr>
        <p:spPr>
          <a:xfrm>
            <a:off x="10423130" y="3451038"/>
            <a:ext cx="1186666" cy="149408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企业信息化平台</a:t>
            </a:r>
            <a:endParaRPr kumimoji="0" lang="en-US" altLang="zh-CN" sz="1100" b="1"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产品（</a:t>
            </a:r>
            <a:r>
              <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PDM</a:t>
            </a: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运营（</a:t>
            </a:r>
            <a:r>
              <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ERP</a:t>
            </a: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财务（</a:t>
            </a:r>
            <a:r>
              <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FLM</a:t>
            </a: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人力（</a:t>
            </a:r>
            <a:r>
              <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HRM</a:t>
            </a: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办公（</a:t>
            </a:r>
            <a:r>
              <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OA</a:t>
            </a: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endParaRPr kumimoji="0" lang="en-US" altLang="zh-CN"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a:t>
            </a:r>
            <a:endParaRPr kumimoji="0" lang="zh-CN" altLang="en-US" sz="11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17" name="矩形 116">
            <a:extLst>
              <a:ext uri="{FF2B5EF4-FFF2-40B4-BE49-F238E27FC236}">
                <a16:creationId xmlns:a16="http://schemas.microsoft.com/office/drawing/2014/main" id="{BEE4C588-DE9D-482E-9A50-C350B61D6C77}"/>
              </a:ext>
            </a:extLst>
          </p:cNvPr>
          <p:cNvSpPr/>
          <p:nvPr/>
        </p:nvSpPr>
        <p:spPr>
          <a:xfrm>
            <a:off x="1055206" y="3459384"/>
            <a:ext cx="3782060" cy="604800"/>
          </a:xfrm>
          <a:prstGeom prst="rect">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创新</a:t>
            </a:r>
            <a:endParaRPr kumimoji="0" lang="en-US" altLang="zh-CN"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情报提取</a:t>
            </a:r>
            <a:endParaRPr kumimoji="0" lang="zh-CN" altLang="en-US" sz="18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16" name="矩形 115">
            <a:extLst>
              <a:ext uri="{FF2B5EF4-FFF2-40B4-BE49-F238E27FC236}">
                <a16:creationId xmlns:a16="http://schemas.microsoft.com/office/drawing/2014/main" id="{3010936D-9EAF-4756-8C8D-821E8D5719AE}"/>
              </a:ext>
            </a:extLst>
          </p:cNvPr>
          <p:cNvSpPr/>
          <p:nvPr/>
        </p:nvSpPr>
        <p:spPr>
          <a:xfrm>
            <a:off x="1055387" y="4339407"/>
            <a:ext cx="3781505" cy="597075"/>
          </a:xfrm>
          <a:prstGeom prst="rect">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数据</a:t>
            </a:r>
            <a:endParaRPr kumimoji="0" lang="en-US" altLang="zh-CN"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处理分析</a:t>
            </a:r>
            <a:endParaRPr kumimoji="0" lang="zh-CN" altLang="en-US" sz="16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15" name="矩形 114">
            <a:extLst>
              <a:ext uri="{FF2B5EF4-FFF2-40B4-BE49-F238E27FC236}">
                <a16:creationId xmlns:a16="http://schemas.microsoft.com/office/drawing/2014/main" id="{B4164314-2E9E-4B10-AF6F-0FE06508D61B}"/>
              </a:ext>
            </a:extLst>
          </p:cNvPr>
          <p:cNvSpPr/>
          <p:nvPr/>
        </p:nvSpPr>
        <p:spPr>
          <a:xfrm>
            <a:off x="1039976" y="5181873"/>
            <a:ext cx="3784463" cy="604800"/>
          </a:xfrm>
          <a:prstGeom prst="rect">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数据</a:t>
            </a:r>
            <a:endParaRPr kumimoji="0" lang="en-US" altLang="zh-CN"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rPr>
              <a:t>整合加工</a:t>
            </a:r>
            <a:endParaRPr kumimoji="0" lang="zh-CN" altLang="en-US" sz="1400" b="0" i="0" u="none" strike="noStrike" kern="1200" cap="none" spc="0" normalizeH="0" baseline="0" noProof="0" dirty="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Freeform 155">
            <a:extLst>
              <a:ext uri="{FF2B5EF4-FFF2-40B4-BE49-F238E27FC236}">
                <a16:creationId xmlns:a16="http://schemas.microsoft.com/office/drawing/2014/main" id="{772A93FD-26F7-4DBB-9422-B42B110CD689}"/>
              </a:ext>
            </a:extLst>
          </p:cNvPr>
          <p:cNvSpPr>
            <a:spLocks noEditPoints="1"/>
          </p:cNvSpPr>
          <p:nvPr/>
        </p:nvSpPr>
        <p:spPr bwMode="auto">
          <a:xfrm>
            <a:off x="1214019" y="3730399"/>
            <a:ext cx="313841" cy="283707"/>
          </a:xfrm>
          <a:custGeom>
            <a:avLst/>
            <a:gdLst>
              <a:gd name="T0" fmla="*/ 156 w 342"/>
              <a:gd name="T1" fmla="*/ 187 h 290"/>
              <a:gd name="T2" fmla="*/ 165 w 342"/>
              <a:gd name="T3" fmla="*/ 216 h 290"/>
              <a:gd name="T4" fmla="*/ 184 w 342"/>
              <a:gd name="T5" fmla="*/ 220 h 290"/>
              <a:gd name="T6" fmla="*/ 200 w 342"/>
              <a:gd name="T7" fmla="*/ 183 h 290"/>
              <a:gd name="T8" fmla="*/ 184 w 342"/>
              <a:gd name="T9" fmla="*/ 164 h 290"/>
              <a:gd name="T10" fmla="*/ 204 w 342"/>
              <a:gd name="T11" fmla="*/ 161 h 290"/>
              <a:gd name="T12" fmla="*/ 208 w 342"/>
              <a:gd name="T13" fmla="*/ 160 h 290"/>
              <a:gd name="T14" fmla="*/ 229 w 342"/>
              <a:gd name="T15" fmla="*/ 165 h 290"/>
              <a:gd name="T16" fmla="*/ 242 w 342"/>
              <a:gd name="T17" fmla="*/ 164 h 290"/>
              <a:gd name="T18" fmla="*/ 250 w 342"/>
              <a:gd name="T19" fmla="*/ 171 h 290"/>
              <a:gd name="T20" fmla="*/ 259 w 342"/>
              <a:gd name="T21" fmla="*/ 145 h 290"/>
              <a:gd name="T22" fmla="*/ 264 w 342"/>
              <a:gd name="T23" fmla="*/ 134 h 290"/>
              <a:gd name="T24" fmla="*/ 276 w 342"/>
              <a:gd name="T25" fmla="*/ 133 h 290"/>
              <a:gd name="T26" fmla="*/ 245 w 342"/>
              <a:gd name="T27" fmla="*/ 112 h 290"/>
              <a:gd name="T28" fmla="*/ 215 w 342"/>
              <a:gd name="T29" fmla="*/ 110 h 290"/>
              <a:gd name="T30" fmla="*/ 186 w 342"/>
              <a:gd name="T31" fmla="*/ 124 h 290"/>
              <a:gd name="T32" fmla="*/ 174 w 342"/>
              <a:gd name="T33" fmla="*/ 124 h 290"/>
              <a:gd name="T34" fmla="*/ 168 w 342"/>
              <a:gd name="T35" fmla="*/ 136 h 290"/>
              <a:gd name="T36" fmla="*/ 165 w 342"/>
              <a:gd name="T37" fmla="*/ 142 h 290"/>
              <a:gd name="T38" fmla="*/ 153 w 342"/>
              <a:gd name="T39" fmla="*/ 148 h 290"/>
              <a:gd name="T40" fmla="*/ 162 w 342"/>
              <a:gd name="T41" fmla="*/ 151 h 290"/>
              <a:gd name="T42" fmla="*/ 172 w 342"/>
              <a:gd name="T43" fmla="*/ 156 h 290"/>
              <a:gd name="T44" fmla="*/ 177 w 342"/>
              <a:gd name="T45" fmla="*/ 156 h 290"/>
              <a:gd name="T46" fmla="*/ 171 w 342"/>
              <a:gd name="T47" fmla="*/ 164 h 290"/>
              <a:gd name="T48" fmla="*/ 149 w 342"/>
              <a:gd name="T49" fmla="*/ 156 h 290"/>
              <a:gd name="T50" fmla="*/ 141 w 342"/>
              <a:gd name="T51" fmla="*/ 183 h 290"/>
              <a:gd name="T52" fmla="*/ 267 w 342"/>
              <a:gd name="T53" fmla="*/ 189 h 290"/>
              <a:gd name="T54" fmla="*/ 150 w 342"/>
              <a:gd name="T55" fmla="*/ 134 h 290"/>
              <a:gd name="T56" fmla="*/ 246 w 342"/>
              <a:gd name="T57" fmla="*/ 181 h 290"/>
              <a:gd name="T58" fmla="*/ 197 w 342"/>
              <a:gd name="T59" fmla="*/ 114 h 290"/>
              <a:gd name="T60" fmla="*/ 298 w 342"/>
              <a:gd name="T61" fmla="*/ 204 h 290"/>
              <a:gd name="T62" fmla="*/ 165 w 342"/>
              <a:gd name="T63" fmla="*/ 123 h 290"/>
              <a:gd name="T64" fmla="*/ 165 w 342"/>
              <a:gd name="T65" fmla="*/ 119 h 290"/>
              <a:gd name="T66" fmla="*/ 144 w 342"/>
              <a:gd name="T67" fmla="*/ 128 h 290"/>
              <a:gd name="T68" fmla="*/ 187 w 342"/>
              <a:gd name="T69" fmla="*/ 247 h 290"/>
              <a:gd name="T70" fmla="*/ 103 w 342"/>
              <a:gd name="T71" fmla="*/ 237 h 290"/>
              <a:gd name="T72" fmla="*/ 44 w 342"/>
              <a:gd name="T73" fmla="*/ 260 h 290"/>
              <a:gd name="T74" fmla="*/ 270 w 342"/>
              <a:gd name="T75" fmla="*/ 250 h 290"/>
              <a:gd name="T76" fmla="*/ 273 w 342"/>
              <a:gd name="T77" fmla="*/ 182 h 290"/>
              <a:gd name="T78" fmla="*/ 279 w 342"/>
              <a:gd name="T79" fmla="*/ 200 h 290"/>
              <a:gd name="T80" fmla="*/ 264 w 342"/>
              <a:gd name="T81" fmla="*/ 218 h 290"/>
              <a:gd name="T82" fmla="*/ 342 w 342"/>
              <a:gd name="T83" fmla="*/ 290 h 290"/>
              <a:gd name="T84" fmla="*/ 13 w 342"/>
              <a:gd name="T85" fmla="*/ 56 h 290"/>
              <a:gd name="T86" fmla="*/ 342 w 342"/>
              <a:gd name="T87" fmla="*/ 290 h 290"/>
              <a:gd name="T88" fmla="*/ 302 w 342"/>
              <a:gd name="T89" fmla="*/ 110 h 290"/>
              <a:gd name="T90" fmla="*/ 145 w 342"/>
              <a:gd name="T91" fmla="*/ 113 h 290"/>
              <a:gd name="T92" fmla="*/ 116 w 342"/>
              <a:gd name="T93" fmla="*/ 110 h 290"/>
              <a:gd name="T94" fmla="*/ 106 w 342"/>
              <a:gd name="T95" fmla="*/ 118 h 290"/>
              <a:gd name="T96" fmla="*/ 88 w 342"/>
              <a:gd name="T97" fmla="*/ 125 h 290"/>
              <a:gd name="T98" fmla="*/ 109 w 342"/>
              <a:gd name="T99" fmla="*/ 137 h 290"/>
              <a:gd name="T100" fmla="*/ 69 w 342"/>
              <a:gd name="T101" fmla="*/ 166 h 290"/>
              <a:gd name="T102" fmla="*/ 50 w 342"/>
              <a:gd name="T103" fmla="*/ 131 h 290"/>
              <a:gd name="T104" fmla="*/ 171 w 342"/>
              <a:gd name="T105" fmla="*/ 276 h 290"/>
              <a:gd name="T106" fmla="*/ 298 w 342"/>
              <a:gd name="T107" fmla="*/ 242 h 290"/>
              <a:gd name="T108" fmla="*/ 92 w 342"/>
              <a:gd name="T109" fmla="*/ 231 h 290"/>
              <a:gd name="T110" fmla="*/ 119 w 342"/>
              <a:gd name="T111" fmla="*/ 189 h 290"/>
              <a:gd name="T112" fmla="*/ 76 w 342"/>
              <a:gd name="T113" fmla="*/ 195 h 290"/>
              <a:gd name="T114" fmla="*/ 264 w 342"/>
              <a:gd name="T115" fmla="*/ 133 h 290"/>
              <a:gd name="T116" fmla="*/ 276 w 342"/>
              <a:gd name="T117" fmla="*/ 147 h 290"/>
              <a:gd name="T118" fmla="*/ 274 w 342"/>
              <a:gd name="T119" fmla="*/ 155 h 290"/>
              <a:gd name="T120" fmla="*/ 69 w 342"/>
              <a:gd name="T121" fmla="*/ 1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 h="290">
                <a:moveTo>
                  <a:pt x="150" y="138"/>
                </a:moveTo>
                <a:cubicBezTo>
                  <a:pt x="151" y="140"/>
                  <a:pt x="148" y="141"/>
                  <a:pt x="147" y="140"/>
                </a:cubicBezTo>
                <a:cubicBezTo>
                  <a:pt x="145" y="139"/>
                  <a:pt x="148" y="135"/>
                  <a:pt x="150" y="138"/>
                </a:cubicBezTo>
                <a:close/>
                <a:moveTo>
                  <a:pt x="141" y="183"/>
                </a:moveTo>
                <a:cubicBezTo>
                  <a:pt x="143" y="186"/>
                  <a:pt x="145" y="186"/>
                  <a:pt x="148" y="186"/>
                </a:cubicBezTo>
                <a:cubicBezTo>
                  <a:pt x="150" y="187"/>
                  <a:pt x="151" y="187"/>
                  <a:pt x="153" y="187"/>
                </a:cubicBezTo>
                <a:cubicBezTo>
                  <a:pt x="154" y="187"/>
                  <a:pt x="155" y="186"/>
                  <a:pt x="156" y="187"/>
                </a:cubicBezTo>
                <a:cubicBezTo>
                  <a:pt x="158" y="188"/>
                  <a:pt x="160" y="187"/>
                  <a:pt x="161" y="192"/>
                </a:cubicBezTo>
                <a:cubicBezTo>
                  <a:pt x="161" y="193"/>
                  <a:pt x="160" y="201"/>
                  <a:pt x="165" y="206"/>
                </a:cubicBezTo>
                <a:cubicBezTo>
                  <a:pt x="165" y="206"/>
                  <a:pt x="165" y="206"/>
                  <a:pt x="165" y="206"/>
                </a:cubicBezTo>
                <a:cubicBezTo>
                  <a:pt x="165" y="207"/>
                  <a:pt x="165" y="208"/>
                  <a:pt x="165" y="208"/>
                </a:cubicBezTo>
                <a:cubicBezTo>
                  <a:pt x="165" y="209"/>
                  <a:pt x="165" y="209"/>
                  <a:pt x="165" y="210"/>
                </a:cubicBezTo>
                <a:cubicBezTo>
                  <a:pt x="164" y="210"/>
                  <a:pt x="164" y="212"/>
                  <a:pt x="164" y="213"/>
                </a:cubicBezTo>
                <a:cubicBezTo>
                  <a:pt x="164" y="214"/>
                  <a:pt x="165" y="215"/>
                  <a:pt x="165" y="216"/>
                </a:cubicBezTo>
                <a:cubicBezTo>
                  <a:pt x="166" y="217"/>
                  <a:pt x="166" y="217"/>
                  <a:pt x="166" y="218"/>
                </a:cubicBezTo>
                <a:cubicBezTo>
                  <a:pt x="167" y="219"/>
                  <a:pt x="167" y="220"/>
                  <a:pt x="167" y="221"/>
                </a:cubicBezTo>
                <a:cubicBezTo>
                  <a:pt x="167" y="222"/>
                  <a:pt x="168" y="223"/>
                  <a:pt x="169" y="224"/>
                </a:cubicBezTo>
                <a:cubicBezTo>
                  <a:pt x="170" y="224"/>
                  <a:pt x="170" y="225"/>
                  <a:pt x="170" y="226"/>
                </a:cubicBezTo>
                <a:cubicBezTo>
                  <a:pt x="170" y="228"/>
                  <a:pt x="172" y="229"/>
                  <a:pt x="174" y="228"/>
                </a:cubicBezTo>
                <a:cubicBezTo>
                  <a:pt x="177" y="227"/>
                  <a:pt x="179" y="226"/>
                  <a:pt x="181" y="223"/>
                </a:cubicBezTo>
                <a:cubicBezTo>
                  <a:pt x="183" y="222"/>
                  <a:pt x="183" y="221"/>
                  <a:pt x="184" y="220"/>
                </a:cubicBezTo>
                <a:cubicBezTo>
                  <a:pt x="184" y="218"/>
                  <a:pt x="185" y="217"/>
                  <a:pt x="186" y="216"/>
                </a:cubicBezTo>
                <a:cubicBezTo>
                  <a:pt x="187" y="215"/>
                  <a:pt x="187" y="214"/>
                  <a:pt x="187" y="213"/>
                </a:cubicBezTo>
                <a:cubicBezTo>
                  <a:pt x="187" y="212"/>
                  <a:pt x="187" y="211"/>
                  <a:pt x="188" y="210"/>
                </a:cubicBezTo>
                <a:cubicBezTo>
                  <a:pt x="190" y="208"/>
                  <a:pt x="192" y="207"/>
                  <a:pt x="192" y="204"/>
                </a:cubicBezTo>
                <a:cubicBezTo>
                  <a:pt x="192" y="201"/>
                  <a:pt x="192" y="199"/>
                  <a:pt x="191" y="197"/>
                </a:cubicBezTo>
                <a:cubicBezTo>
                  <a:pt x="190" y="195"/>
                  <a:pt x="193" y="191"/>
                  <a:pt x="195" y="189"/>
                </a:cubicBezTo>
                <a:cubicBezTo>
                  <a:pt x="196" y="187"/>
                  <a:pt x="199" y="185"/>
                  <a:pt x="200" y="183"/>
                </a:cubicBezTo>
                <a:cubicBezTo>
                  <a:pt x="200" y="181"/>
                  <a:pt x="200" y="180"/>
                  <a:pt x="201" y="178"/>
                </a:cubicBezTo>
                <a:cubicBezTo>
                  <a:pt x="202" y="177"/>
                  <a:pt x="202" y="176"/>
                  <a:pt x="202" y="175"/>
                </a:cubicBezTo>
                <a:cubicBezTo>
                  <a:pt x="201" y="175"/>
                  <a:pt x="199" y="176"/>
                  <a:pt x="198" y="177"/>
                </a:cubicBezTo>
                <a:cubicBezTo>
                  <a:pt x="196" y="178"/>
                  <a:pt x="195" y="178"/>
                  <a:pt x="193" y="177"/>
                </a:cubicBezTo>
                <a:cubicBezTo>
                  <a:pt x="192" y="175"/>
                  <a:pt x="190" y="174"/>
                  <a:pt x="189" y="173"/>
                </a:cubicBezTo>
                <a:cubicBezTo>
                  <a:pt x="188" y="171"/>
                  <a:pt x="187" y="168"/>
                  <a:pt x="185" y="166"/>
                </a:cubicBezTo>
                <a:cubicBezTo>
                  <a:pt x="184" y="165"/>
                  <a:pt x="184" y="165"/>
                  <a:pt x="184" y="164"/>
                </a:cubicBezTo>
                <a:cubicBezTo>
                  <a:pt x="184" y="163"/>
                  <a:pt x="185" y="163"/>
                  <a:pt x="185" y="163"/>
                </a:cubicBezTo>
                <a:cubicBezTo>
                  <a:pt x="188" y="164"/>
                  <a:pt x="188" y="168"/>
                  <a:pt x="190" y="169"/>
                </a:cubicBezTo>
                <a:cubicBezTo>
                  <a:pt x="192" y="171"/>
                  <a:pt x="194" y="172"/>
                  <a:pt x="194" y="175"/>
                </a:cubicBezTo>
                <a:cubicBezTo>
                  <a:pt x="195" y="176"/>
                  <a:pt x="197" y="175"/>
                  <a:pt x="198" y="174"/>
                </a:cubicBezTo>
                <a:cubicBezTo>
                  <a:pt x="201" y="172"/>
                  <a:pt x="204" y="169"/>
                  <a:pt x="206" y="167"/>
                </a:cubicBezTo>
                <a:cubicBezTo>
                  <a:pt x="207" y="166"/>
                  <a:pt x="208" y="164"/>
                  <a:pt x="208" y="163"/>
                </a:cubicBezTo>
                <a:cubicBezTo>
                  <a:pt x="208" y="162"/>
                  <a:pt x="205" y="161"/>
                  <a:pt x="204" y="161"/>
                </a:cubicBezTo>
                <a:cubicBezTo>
                  <a:pt x="203" y="162"/>
                  <a:pt x="202" y="163"/>
                  <a:pt x="201" y="162"/>
                </a:cubicBezTo>
                <a:cubicBezTo>
                  <a:pt x="200" y="162"/>
                  <a:pt x="200" y="162"/>
                  <a:pt x="199" y="161"/>
                </a:cubicBezTo>
                <a:cubicBezTo>
                  <a:pt x="199" y="161"/>
                  <a:pt x="196" y="159"/>
                  <a:pt x="197" y="158"/>
                </a:cubicBezTo>
                <a:cubicBezTo>
                  <a:pt x="197" y="157"/>
                  <a:pt x="200" y="159"/>
                  <a:pt x="201" y="159"/>
                </a:cubicBezTo>
                <a:cubicBezTo>
                  <a:pt x="202" y="159"/>
                  <a:pt x="202" y="159"/>
                  <a:pt x="203" y="160"/>
                </a:cubicBezTo>
                <a:cubicBezTo>
                  <a:pt x="204" y="160"/>
                  <a:pt x="204" y="159"/>
                  <a:pt x="205" y="160"/>
                </a:cubicBezTo>
                <a:cubicBezTo>
                  <a:pt x="206" y="161"/>
                  <a:pt x="206" y="160"/>
                  <a:pt x="208" y="160"/>
                </a:cubicBezTo>
                <a:cubicBezTo>
                  <a:pt x="209" y="160"/>
                  <a:pt x="210" y="160"/>
                  <a:pt x="211" y="159"/>
                </a:cubicBezTo>
                <a:cubicBezTo>
                  <a:pt x="213" y="159"/>
                  <a:pt x="217" y="158"/>
                  <a:pt x="217" y="161"/>
                </a:cubicBezTo>
                <a:cubicBezTo>
                  <a:pt x="216" y="162"/>
                  <a:pt x="218" y="162"/>
                  <a:pt x="219" y="162"/>
                </a:cubicBezTo>
                <a:cubicBezTo>
                  <a:pt x="220" y="162"/>
                  <a:pt x="220" y="164"/>
                  <a:pt x="221" y="165"/>
                </a:cubicBezTo>
                <a:cubicBezTo>
                  <a:pt x="221" y="167"/>
                  <a:pt x="223" y="168"/>
                  <a:pt x="224" y="170"/>
                </a:cubicBezTo>
                <a:cubicBezTo>
                  <a:pt x="225" y="170"/>
                  <a:pt x="228" y="174"/>
                  <a:pt x="229" y="174"/>
                </a:cubicBezTo>
                <a:cubicBezTo>
                  <a:pt x="234" y="174"/>
                  <a:pt x="229" y="167"/>
                  <a:pt x="229" y="165"/>
                </a:cubicBezTo>
                <a:cubicBezTo>
                  <a:pt x="230" y="164"/>
                  <a:pt x="231" y="163"/>
                  <a:pt x="232" y="161"/>
                </a:cubicBezTo>
                <a:cubicBezTo>
                  <a:pt x="233" y="160"/>
                  <a:pt x="233" y="159"/>
                  <a:pt x="234" y="158"/>
                </a:cubicBezTo>
                <a:cubicBezTo>
                  <a:pt x="235" y="157"/>
                  <a:pt x="235" y="157"/>
                  <a:pt x="235" y="157"/>
                </a:cubicBezTo>
                <a:cubicBezTo>
                  <a:pt x="235" y="157"/>
                  <a:pt x="236" y="157"/>
                  <a:pt x="237" y="158"/>
                </a:cubicBezTo>
                <a:cubicBezTo>
                  <a:pt x="238" y="158"/>
                  <a:pt x="238" y="160"/>
                  <a:pt x="239" y="160"/>
                </a:cubicBezTo>
                <a:cubicBezTo>
                  <a:pt x="240" y="161"/>
                  <a:pt x="240" y="162"/>
                  <a:pt x="241" y="163"/>
                </a:cubicBezTo>
                <a:cubicBezTo>
                  <a:pt x="241" y="163"/>
                  <a:pt x="241" y="164"/>
                  <a:pt x="242" y="164"/>
                </a:cubicBezTo>
                <a:cubicBezTo>
                  <a:pt x="243" y="165"/>
                  <a:pt x="244" y="165"/>
                  <a:pt x="244" y="167"/>
                </a:cubicBezTo>
                <a:cubicBezTo>
                  <a:pt x="246" y="169"/>
                  <a:pt x="245" y="172"/>
                  <a:pt x="247" y="174"/>
                </a:cubicBezTo>
                <a:cubicBezTo>
                  <a:pt x="249" y="176"/>
                  <a:pt x="250" y="179"/>
                  <a:pt x="252" y="181"/>
                </a:cubicBezTo>
                <a:cubicBezTo>
                  <a:pt x="253" y="182"/>
                  <a:pt x="253" y="181"/>
                  <a:pt x="253" y="180"/>
                </a:cubicBezTo>
                <a:cubicBezTo>
                  <a:pt x="253" y="179"/>
                  <a:pt x="252" y="178"/>
                  <a:pt x="251" y="177"/>
                </a:cubicBezTo>
                <a:cubicBezTo>
                  <a:pt x="250" y="175"/>
                  <a:pt x="247" y="173"/>
                  <a:pt x="247" y="171"/>
                </a:cubicBezTo>
                <a:cubicBezTo>
                  <a:pt x="247" y="169"/>
                  <a:pt x="249" y="170"/>
                  <a:pt x="250" y="171"/>
                </a:cubicBezTo>
                <a:cubicBezTo>
                  <a:pt x="251" y="172"/>
                  <a:pt x="253" y="173"/>
                  <a:pt x="254" y="173"/>
                </a:cubicBezTo>
                <a:cubicBezTo>
                  <a:pt x="255" y="173"/>
                  <a:pt x="256" y="173"/>
                  <a:pt x="256" y="172"/>
                </a:cubicBezTo>
                <a:cubicBezTo>
                  <a:pt x="257" y="171"/>
                  <a:pt x="256" y="162"/>
                  <a:pt x="257" y="162"/>
                </a:cubicBezTo>
                <a:cubicBezTo>
                  <a:pt x="259" y="162"/>
                  <a:pt x="259" y="163"/>
                  <a:pt x="260" y="162"/>
                </a:cubicBezTo>
                <a:cubicBezTo>
                  <a:pt x="262" y="161"/>
                  <a:pt x="264" y="158"/>
                  <a:pt x="263" y="155"/>
                </a:cubicBezTo>
                <a:cubicBezTo>
                  <a:pt x="260" y="150"/>
                  <a:pt x="257" y="151"/>
                  <a:pt x="255" y="146"/>
                </a:cubicBezTo>
                <a:cubicBezTo>
                  <a:pt x="255" y="145"/>
                  <a:pt x="257" y="143"/>
                  <a:pt x="259" y="145"/>
                </a:cubicBezTo>
                <a:cubicBezTo>
                  <a:pt x="260" y="146"/>
                  <a:pt x="261" y="146"/>
                  <a:pt x="261" y="147"/>
                </a:cubicBezTo>
                <a:cubicBezTo>
                  <a:pt x="261" y="148"/>
                  <a:pt x="264" y="151"/>
                  <a:pt x="265" y="152"/>
                </a:cubicBezTo>
                <a:cubicBezTo>
                  <a:pt x="266" y="152"/>
                  <a:pt x="267" y="152"/>
                  <a:pt x="267" y="151"/>
                </a:cubicBezTo>
                <a:cubicBezTo>
                  <a:pt x="267" y="150"/>
                  <a:pt x="264" y="148"/>
                  <a:pt x="264" y="147"/>
                </a:cubicBezTo>
                <a:cubicBezTo>
                  <a:pt x="263" y="145"/>
                  <a:pt x="264" y="144"/>
                  <a:pt x="265" y="144"/>
                </a:cubicBezTo>
                <a:cubicBezTo>
                  <a:pt x="267" y="144"/>
                  <a:pt x="267" y="142"/>
                  <a:pt x="267" y="140"/>
                </a:cubicBezTo>
                <a:cubicBezTo>
                  <a:pt x="267" y="138"/>
                  <a:pt x="266" y="135"/>
                  <a:pt x="264" y="134"/>
                </a:cubicBezTo>
                <a:cubicBezTo>
                  <a:pt x="263" y="133"/>
                  <a:pt x="262" y="132"/>
                  <a:pt x="261" y="132"/>
                </a:cubicBezTo>
                <a:cubicBezTo>
                  <a:pt x="260" y="131"/>
                  <a:pt x="259" y="132"/>
                  <a:pt x="259" y="131"/>
                </a:cubicBezTo>
                <a:cubicBezTo>
                  <a:pt x="257" y="129"/>
                  <a:pt x="260" y="127"/>
                  <a:pt x="262" y="128"/>
                </a:cubicBezTo>
                <a:cubicBezTo>
                  <a:pt x="269" y="129"/>
                  <a:pt x="270" y="127"/>
                  <a:pt x="272" y="128"/>
                </a:cubicBezTo>
                <a:cubicBezTo>
                  <a:pt x="274" y="129"/>
                  <a:pt x="272" y="131"/>
                  <a:pt x="272" y="132"/>
                </a:cubicBezTo>
                <a:cubicBezTo>
                  <a:pt x="272" y="134"/>
                  <a:pt x="275" y="137"/>
                  <a:pt x="277" y="138"/>
                </a:cubicBezTo>
                <a:cubicBezTo>
                  <a:pt x="280" y="141"/>
                  <a:pt x="279" y="134"/>
                  <a:pt x="276" y="133"/>
                </a:cubicBezTo>
                <a:cubicBezTo>
                  <a:pt x="274" y="131"/>
                  <a:pt x="275" y="130"/>
                  <a:pt x="277" y="131"/>
                </a:cubicBezTo>
                <a:cubicBezTo>
                  <a:pt x="278" y="131"/>
                  <a:pt x="279" y="131"/>
                  <a:pt x="280" y="130"/>
                </a:cubicBezTo>
                <a:cubicBezTo>
                  <a:pt x="280" y="130"/>
                  <a:pt x="284" y="129"/>
                  <a:pt x="285" y="128"/>
                </a:cubicBezTo>
                <a:cubicBezTo>
                  <a:pt x="285" y="126"/>
                  <a:pt x="279" y="125"/>
                  <a:pt x="277" y="124"/>
                </a:cubicBezTo>
                <a:cubicBezTo>
                  <a:pt x="274" y="123"/>
                  <a:pt x="267" y="119"/>
                  <a:pt x="260" y="118"/>
                </a:cubicBezTo>
                <a:cubicBezTo>
                  <a:pt x="259" y="118"/>
                  <a:pt x="254" y="116"/>
                  <a:pt x="253" y="115"/>
                </a:cubicBezTo>
                <a:cubicBezTo>
                  <a:pt x="251" y="113"/>
                  <a:pt x="247" y="112"/>
                  <a:pt x="245" y="112"/>
                </a:cubicBezTo>
                <a:cubicBezTo>
                  <a:pt x="243" y="112"/>
                  <a:pt x="240" y="112"/>
                  <a:pt x="237" y="110"/>
                </a:cubicBezTo>
                <a:cubicBezTo>
                  <a:pt x="236" y="110"/>
                  <a:pt x="235" y="109"/>
                  <a:pt x="234" y="109"/>
                </a:cubicBezTo>
                <a:cubicBezTo>
                  <a:pt x="233" y="108"/>
                  <a:pt x="232" y="108"/>
                  <a:pt x="231" y="108"/>
                </a:cubicBezTo>
                <a:cubicBezTo>
                  <a:pt x="230" y="108"/>
                  <a:pt x="230" y="108"/>
                  <a:pt x="230" y="108"/>
                </a:cubicBezTo>
                <a:cubicBezTo>
                  <a:pt x="229" y="109"/>
                  <a:pt x="227" y="109"/>
                  <a:pt x="226" y="109"/>
                </a:cubicBezTo>
                <a:cubicBezTo>
                  <a:pt x="225" y="109"/>
                  <a:pt x="224" y="108"/>
                  <a:pt x="223" y="108"/>
                </a:cubicBezTo>
                <a:cubicBezTo>
                  <a:pt x="221" y="108"/>
                  <a:pt x="217" y="109"/>
                  <a:pt x="215" y="110"/>
                </a:cubicBezTo>
                <a:cubicBezTo>
                  <a:pt x="214" y="110"/>
                  <a:pt x="210" y="111"/>
                  <a:pt x="209" y="112"/>
                </a:cubicBezTo>
                <a:cubicBezTo>
                  <a:pt x="208" y="113"/>
                  <a:pt x="209" y="113"/>
                  <a:pt x="208" y="114"/>
                </a:cubicBezTo>
                <a:cubicBezTo>
                  <a:pt x="207" y="114"/>
                  <a:pt x="199" y="115"/>
                  <a:pt x="199" y="117"/>
                </a:cubicBezTo>
                <a:cubicBezTo>
                  <a:pt x="198" y="119"/>
                  <a:pt x="200" y="119"/>
                  <a:pt x="201" y="119"/>
                </a:cubicBezTo>
                <a:cubicBezTo>
                  <a:pt x="201" y="121"/>
                  <a:pt x="196" y="120"/>
                  <a:pt x="195" y="120"/>
                </a:cubicBezTo>
                <a:cubicBezTo>
                  <a:pt x="194" y="120"/>
                  <a:pt x="193" y="121"/>
                  <a:pt x="192" y="122"/>
                </a:cubicBezTo>
                <a:cubicBezTo>
                  <a:pt x="191" y="122"/>
                  <a:pt x="188" y="125"/>
                  <a:pt x="186" y="124"/>
                </a:cubicBezTo>
                <a:cubicBezTo>
                  <a:pt x="186" y="123"/>
                  <a:pt x="185" y="124"/>
                  <a:pt x="185" y="124"/>
                </a:cubicBezTo>
                <a:cubicBezTo>
                  <a:pt x="185" y="126"/>
                  <a:pt x="185" y="126"/>
                  <a:pt x="184" y="127"/>
                </a:cubicBezTo>
                <a:cubicBezTo>
                  <a:pt x="183" y="127"/>
                  <a:pt x="183" y="128"/>
                  <a:pt x="182" y="129"/>
                </a:cubicBezTo>
                <a:cubicBezTo>
                  <a:pt x="180" y="129"/>
                  <a:pt x="177" y="127"/>
                  <a:pt x="181" y="127"/>
                </a:cubicBezTo>
                <a:cubicBezTo>
                  <a:pt x="181" y="127"/>
                  <a:pt x="183" y="126"/>
                  <a:pt x="183" y="126"/>
                </a:cubicBezTo>
                <a:cubicBezTo>
                  <a:pt x="183" y="124"/>
                  <a:pt x="179" y="124"/>
                  <a:pt x="178" y="124"/>
                </a:cubicBezTo>
                <a:cubicBezTo>
                  <a:pt x="176" y="124"/>
                  <a:pt x="175" y="123"/>
                  <a:pt x="174" y="124"/>
                </a:cubicBezTo>
                <a:cubicBezTo>
                  <a:pt x="168" y="124"/>
                  <a:pt x="166" y="129"/>
                  <a:pt x="165" y="130"/>
                </a:cubicBezTo>
                <a:cubicBezTo>
                  <a:pt x="165" y="130"/>
                  <a:pt x="164" y="131"/>
                  <a:pt x="164" y="131"/>
                </a:cubicBezTo>
                <a:cubicBezTo>
                  <a:pt x="163" y="132"/>
                  <a:pt x="162" y="132"/>
                  <a:pt x="161" y="133"/>
                </a:cubicBezTo>
                <a:cubicBezTo>
                  <a:pt x="159" y="133"/>
                  <a:pt x="158" y="134"/>
                  <a:pt x="159" y="137"/>
                </a:cubicBezTo>
                <a:cubicBezTo>
                  <a:pt x="161" y="138"/>
                  <a:pt x="162" y="136"/>
                  <a:pt x="164" y="137"/>
                </a:cubicBezTo>
                <a:cubicBezTo>
                  <a:pt x="164" y="138"/>
                  <a:pt x="165" y="139"/>
                  <a:pt x="165" y="140"/>
                </a:cubicBezTo>
                <a:cubicBezTo>
                  <a:pt x="167" y="139"/>
                  <a:pt x="168" y="137"/>
                  <a:pt x="168" y="136"/>
                </a:cubicBezTo>
                <a:cubicBezTo>
                  <a:pt x="169" y="136"/>
                  <a:pt x="168" y="135"/>
                  <a:pt x="168" y="135"/>
                </a:cubicBezTo>
                <a:cubicBezTo>
                  <a:pt x="167" y="134"/>
                  <a:pt x="170" y="131"/>
                  <a:pt x="171" y="130"/>
                </a:cubicBezTo>
                <a:cubicBezTo>
                  <a:pt x="172" y="130"/>
                  <a:pt x="173" y="130"/>
                  <a:pt x="172" y="131"/>
                </a:cubicBezTo>
                <a:cubicBezTo>
                  <a:pt x="170" y="134"/>
                  <a:pt x="174" y="134"/>
                  <a:pt x="172" y="136"/>
                </a:cubicBezTo>
                <a:cubicBezTo>
                  <a:pt x="172" y="137"/>
                  <a:pt x="171" y="139"/>
                  <a:pt x="170" y="140"/>
                </a:cubicBezTo>
                <a:cubicBezTo>
                  <a:pt x="169" y="141"/>
                  <a:pt x="167" y="141"/>
                  <a:pt x="166" y="141"/>
                </a:cubicBezTo>
                <a:cubicBezTo>
                  <a:pt x="166" y="142"/>
                  <a:pt x="166" y="142"/>
                  <a:pt x="165" y="142"/>
                </a:cubicBezTo>
                <a:cubicBezTo>
                  <a:pt x="164" y="142"/>
                  <a:pt x="164" y="142"/>
                  <a:pt x="163" y="141"/>
                </a:cubicBezTo>
                <a:cubicBezTo>
                  <a:pt x="163" y="140"/>
                  <a:pt x="163" y="139"/>
                  <a:pt x="162" y="139"/>
                </a:cubicBezTo>
                <a:cubicBezTo>
                  <a:pt x="161" y="139"/>
                  <a:pt x="162" y="141"/>
                  <a:pt x="162" y="141"/>
                </a:cubicBezTo>
                <a:cubicBezTo>
                  <a:pt x="161" y="142"/>
                  <a:pt x="160" y="141"/>
                  <a:pt x="159" y="141"/>
                </a:cubicBezTo>
                <a:cubicBezTo>
                  <a:pt x="158" y="141"/>
                  <a:pt x="157" y="142"/>
                  <a:pt x="156" y="143"/>
                </a:cubicBezTo>
                <a:cubicBezTo>
                  <a:pt x="155" y="143"/>
                  <a:pt x="152" y="143"/>
                  <a:pt x="152" y="145"/>
                </a:cubicBezTo>
                <a:cubicBezTo>
                  <a:pt x="152" y="146"/>
                  <a:pt x="153" y="147"/>
                  <a:pt x="153" y="148"/>
                </a:cubicBezTo>
                <a:cubicBezTo>
                  <a:pt x="153" y="149"/>
                  <a:pt x="153" y="150"/>
                  <a:pt x="151" y="149"/>
                </a:cubicBezTo>
                <a:cubicBezTo>
                  <a:pt x="150" y="149"/>
                  <a:pt x="149" y="148"/>
                  <a:pt x="147" y="148"/>
                </a:cubicBezTo>
                <a:cubicBezTo>
                  <a:pt x="146" y="147"/>
                  <a:pt x="146" y="149"/>
                  <a:pt x="146" y="150"/>
                </a:cubicBezTo>
                <a:cubicBezTo>
                  <a:pt x="146" y="151"/>
                  <a:pt x="145" y="153"/>
                  <a:pt x="146" y="154"/>
                </a:cubicBezTo>
                <a:cubicBezTo>
                  <a:pt x="148" y="155"/>
                  <a:pt x="149" y="156"/>
                  <a:pt x="151" y="156"/>
                </a:cubicBezTo>
                <a:cubicBezTo>
                  <a:pt x="157" y="155"/>
                  <a:pt x="157" y="151"/>
                  <a:pt x="158" y="151"/>
                </a:cubicBezTo>
                <a:cubicBezTo>
                  <a:pt x="160" y="151"/>
                  <a:pt x="161" y="150"/>
                  <a:pt x="162" y="151"/>
                </a:cubicBezTo>
                <a:cubicBezTo>
                  <a:pt x="163" y="152"/>
                  <a:pt x="163" y="153"/>
                  <a:pt x="164" y="154"/>
                </a:cubicBezTo>
                <a:cubicBezTo>
                  <a:pt x="165" y="156"/>
                  <a:pt x="165" y="152"/>
                  <a:pt x="165" y="152"/>
                </a:cubicBezTo>
                <a:cubicBezTo>
                  <a:pt x="164" y="151"/>
                  <a:pt x="164" y="150"/>
                  <a:pt x="165" y="150"/>
                </a:cubicBezTo>
                <a:cubicBezTo>
                  <a:pt x="165" y="151"/>
                  <a:pt x="165" y="151"/>
                  <a:pt x="165" y="151"/>
                </a:cubicBezTo>
                <a:cubicBezTo>
                  <a:pt x="166" y="151"/>
                  <a:pt x="166" y="151"/>
                  <a:pt x="167" y="152"/>
                </a:cubicBezTo>
                <a:cubicBezTo>
                  <a:pt x="168" y="153"/>
                  <a:pt x="170" y="152"/>
                  <a:pt x="170" y="154"/>
                </a:cubicBezTo>
                <a:cubicBezTo>
                  <a:pt x="170" y="155"/>
                  <a:pt x="172" y="156"/>
                  <a:pt x="172" y="156"/>
                </a:cubicBezTo>
                <a:cubicBezTo>
                  <a:pt x="173" y="156"/>
                  <a:pt x="172" y="157"/>
                  <a:pt x="173" y="157"/>
                </a:cubicBezTo>
                <a:cubicBezTo>
                  <a:pt x="173" y="158"/>
                  <a:pt x="174" y="157"/>
                  <a:pt x="174" y="157"/>
                </a:cubicBezTo>
                <a:cubicBezTo>
                  <a:pt x="174" y="156"/>
                  <a:pt x="175" y="155"/>
                  <a:pt x="174" y="155"/>
                </a:cubicBezTo>
                <a:cubicBezTo>
                  <a:pt x="174" y="155"/>
                  <a:pt x="173" y="154"/>
                  <a:pt x="173" y="153"/>
                </a:cubicBezTo>
                <a:cubicBezTo>
                  <a:pt x="174" y="153"/>
                  <a:pt x="175" y="153"/>
                  <a:pt x="176" y="152"/>
                </a:cubicBezTo>
                <a:cubicBezTo>
                  <a:pt x="177" y="152"/>
                  <a:pt x="177" y="153"/>
                  <a:pt x="176" y="154"/>
                </a:cubicBezTo>
                <a:cubicBezTo>
                  <a:pt x="176" y="154"/>
                  <a:pt x="177" y="155"/>
                  <a:pt x="177" y="156"/>
                </a:cubicBezTo>
                <a:cubicBezTo>
                  <a:pt x="178" y="156"/>
                  <a:pt x="178" y="157"/>
                  <a:pt x="179" y="156"/>
                </a:cubicBezTo>
                <a:cubicBezTo>
                  <a:pt x="180" y="156"/>
                  <a:pt x="184" y="153"/>
                  <a:pt x="185" y="155"/>
                </a:cubicBezTo>
                <a:cubicBezTo>
                  <a:pt x="185" y="156"/>
                  <a:pt x="185" y="157"/>
                  <a:pt x="185" y="158"/>
                </a:cubicBezTo>
                <a:cubicBezTo>
                  <a:pt x="185" y="161"/>
                  <a:pt x="182" y="159"/>
                  <a:pt x="181" y="160"/>
                </a:cubicBezTo>
                <a:cubicBezTo>
                  <a:pt x="179" y="162"/>
                  <a:pt x="177" y="161"/>
                  <a:pt x="175" y="161"/>
                </a:cubicBezTo>
                <a:cubicBezTo>
                  <a:pt x="174" y="161"/>
                  <a:pt x="173" y="161"/>
                  <a:pt x="172" y="162"/>
                </a:cubicBezTo>
                <a:cubicBezTo>
                  <a:pt x="171" y="162"/>
                  <a:pt x="172" y="163"/>
                  <a:pt x="171" y="164"/>
                </a:cubicBezTo>
                <a:cubicBezTo>
                  <a:pt x="169" y="166"/>
                  <a:pt x="167" y="163"/>
                  <a:pt x="166" y="163"/>
                </a:cubicBezTo>
                <a:cubicBezTo>
                  <a:pt x="165" y="163"/>
                  <a:pt x="165" y="163"/>
                  <a:pt x="165" y="163"/>
                </a:cubicBezTo>
                <a:cubicBezTo>
                  <a:pt x="164" y="163"/>
                  <a:pt x="163" y="162"/>
                  <a:pt x="163" y="162"/>
                </a:cubicBezTo>
                <a:cubicBezTo>
                  <a:pt x="162" y="161"/>
                  <a:pt x="163" y="160"/>
                  <a:pt x="163" y="160"/>
                </a:cubicBezTo>
                <a:cubicBezTo>
                  <a:pt x="164" y="157"/>
                  <a:pt x="159" y="157"/>
                  <a:pt x="158" y="157"/>
                </a:cubicBezTo>
                <a:cubicBezTo>
                  <a:pt x="156" y="157"/>
                  <a:pt x="154" y="157"/>
                  <a:pt x="153" y="157"/>
                </a:cubicBezTo>
                <a:cubicBezTo>
                  <a:pt x="152" y="157"/>
                  <a:pt x="150" y="157"/>
                  <a:pt x="149" y="156"/>
                </a:cubicBezTo>
                <a:cubicBezTo>
                  <a:pt x="148" y="156"/>
                  <a:pt x="148" y="156"/>
                  <a:pt x="148" y="157"/>
                </a:cubicBezTo>
                <a:cubicBezTo>
                  <a:pt x="147" y="158"/>
                  <a:pt x="146" y="158"/>
                  <a:pt x="145" y="158"/>
                </a:cubicBezTo>
                <a:cubicBezTo>
                  <a:pt x="144" y="159"/>
                  <a:pt x="145" y="161"/>
                  <a:pt x="144" y="162"/>
                </a:cubicBezTo>
                <a:cubicBezTo>
                  <a:pt x="143" y="162"/>
                  <a:pt x="142" y="162"/>
                  <a:pt x="141" y="163"/>
                </a:cubicBezTo>
                <a:cubicBezTo>
                  <a:pt x="139" y="165"/>
                  <a:pt x="138" y="167"/>
                  <a:pt x="137" y="169"/>
                </a:cubicBezTo>
                <a:cubicBezTo>
                  <a:pt x="136" y="172"/>
                  <a:pt x="136" y="174"/>
                  <a:pt x="137" y="177"/>
                </a:cubicBezTo>
                <a:cubicBezTo>
                  <a:pt x="138" y="179"/>
                  <a:pt x="140" y="181"/>
                  <a:pt x="141" y="183"/>
                </a:cubicBezTo>
                <a:close/>
                <a:moveTo>
                  <a:pt x="267" y="189"/>
                </a:moveTo>
                <a:cubicBezTo>
                  <a:pt x="268" y="188"/>
                  <a:pt x="268" y="184"/>
                  <a:pt x="269" y="182"/>
                </a:cubicBezTo>
                <a:cubicBezTo>
                  <a:pt x="269" y="181"/>
                  <a:pt x="265" y="178"/>
                  <a:pt x="264" y="179"/>
                </a:cubicBezTo>
                <a:cubicBezTo>
                  <a:pt x="263" y="180"/>
                  <a:pt x="262" y="181"/>
                  <a:pt x="261" y="181"/>
                </a:cubicBezTo>
                <a:cubicBezTo>
                  <a:pt x="260" y="182"/>
                  <a:pt x="258" y="180"/>
                  <a:pt x="257" y="182"/>
                </a:cubicBezTo>
                <a:cubicBezTo>
                  <a:pt x="257" y="183"/>
                  <a:pt x="258" y="184"/>
                  <a:pt x="259" y="185"/>
                </a:cubicBezTo>
                <a:cubicBezTo>
                  <a:pt x="260" y="187"/>
                  <a:pt x="265" y="191"/>
                  <a:pt x="267" y="189"/>
                </a:cubicBezTo>
                <a:close/>
                <a:moveTo>
                  <a:pt x="152" y="138"/>
                </a:moveTo>
                <a:cubicBezTo>
                  <a:pt x="152" y="139"/>
                  <a:pt x="151" y="140"/>
                  <a:pt x="151" y="140"/>
                </a:cubicBezTo>
                <a:cubicBezTo>
                  <a:pt x="150" y="142"/>
                  <a:pt x="152" y="142"/>
                  <a:pt x="154" y="142"/>
                </a:cubicBezTo>
                <a:cubicBezTo>
                  <a:pt x="155" y="142"/>
                  <a:pt x="156" y="142"/>
                  <a:pt x="156" y="141"/>
                </a:cubicBezTo>
                <a:cubicBezTo>
                  <a:pt x="155" y="140"/>
                  <a:pt x="154" y="139"/>
                  <a:pt x="154" y="138"/>
                </a:cubicBezTo>
                <a:cubicBezTo>
                  <a:pt x="153" y="137"/>
                  <a:pt x="154" y="135"/>
                  <a:pt x="153" y="134"/>
                </a:cubicBezTo>
                <a:cubicBezTo>
                  <a:pt x="152" y="133"/>
                  <a:pt x="151" y="133"/>
                  <a:pt x="150" y="134"/>
                </a:cubicBezTo>
                <a:cubicBezTo>
                  <a:pt x="149" y="134"/>
                  <a:pt x="150" y="136"/>
                  <a:pt x="151" y="137"/>
                </a:cubicBezTo>
                <a:cubicBezTo>
                  <a:pt x="151" y="138"/>
                  <a:pt x="151" y="138"/>
                  <a:pt x="152" y="138"/>
                </a:cubicBezTo>
                <a:close/>
                <a:moveTo>
                  <a:pt x="250" y="181"/>
                </a:moveTo>
                <a:cubicBezTo>
                  <a:pt x="249" y="180"/>
                  <a:pt x="247" y="178"/>
                  <a:pt x="246" y="177"/>
                </a:cubicBezTo>
                <a:cubicBezTo>
                  <a:pt x="245" y="176"/>
                  <a:pt x="243" y="174"/>
                  <a:pt x="242" y="175"/>
                </a:cubicBezTo>
                <a:cubicBezTo>
                  <a:pt x="242" y="175"/>
                  <a:pt x="242" y="177"/>
                  <a:pt x="243" y="178"/>
                </a:cubicBezTo>
                <a:cubicBezTo>
                  <a:pt x="244" y="179"/>
                  <a:pt x="245" y="180"/>
                  <a:pt x="246" y="181"/>
                </a:cubicBezTo>
                <a:cubicBezTo>
                  <a:pt x="247" y="183"/>
                  <a:pt x="248" y="184"/>
                  <a:pt x="249" y="186"/>
                </a:cubicBezTo>
                <a:cubicBezTo>
                  <a:pt x="250" y="187"/>
                  <a:pt x="255" y="193"/>
                  <a:pt x="263" y="195"/>
                </a:cubicBezTo>
                <a:cubicBezTo>
                  <a:pt x="265" y="196"/>
                  <a:pt x="266" y="195"/>
                  <a:pt x="265" y="194"/>
                </a:cubicBezTo>
                <a:cubicBezTo>
                  <a:pt x="256" y="190"/>
                  <a:pt x="252" y="182"/>
                  <a:pt x="250" y="181"/>
                </a:cubicBezTo>
                <a:close/>
                <a:moveTo>
                  <a:pt x="193" y="120"/>
                </a:moveTo>
                <a:cubicBezTo>
                  <a:pt x="194" y="119"/>
                  <a:pt x="189" y="119"/>
                  <a:pt x="193" y="117"/>
                </a:cubicBezTo>
                <a:cubicBezTo>
                  <a:pt x="193" y="117"/>
                  <a:pt x="198" y="114"/>
                  <a:pt x="197" y="114"/>
                </a:cubicBezTo>
                <a:cubicBezTo>
                  <a:pt x="195" y="113"/>
                  <a:pt x="189" y="117"/>
                  <a:pt x="189" y="120"/>
                </a:cubicBezTo>
                <a:cubicBezTo>
                  <a:pt x="189" y="121"/>
                  <a:pt x="192" y="121"/>
                  <a:pt x="193" y="120"/>
                </a:cubicBezTo>
                <a:close/>
                <a:moveTo>
                  <a:pt x="279" y="189"/>
                </a:moveTo>
                <a:cubicBezTo>
                  <a:pt x="279" y="190"/>
                  <a:pt x="282" y="193"/>
                  <a:pt x="283" y="194"/>
                </a:cubicBezTo>
                <a:cubicBezTo>
                  <a:pt x="284" y="195"/>
                  <a:pt x="285" y="195"/>
                  <a:pt x="286" y="196"/>
                </a:cubicBezTo>
                <a:cubicBezTo>
                  <a:pt x="288" y="198"/>
                  <a:pt x="290" y="201"/>
                  <a:pt x="292" y="201"/>
                </a:cubicBezTo>
                <a:cubicBezTo>
                  <a:pt x="293" y="201"/>
                  <a:pt x="297" y="203"/>
                  <a:pt x="298" y="204"/>
                </a:cubicBezTo>
                <a:cubicBezTo>
                  <a:pt x="299" y="204"/>
                  <a:pt x="301" y="205"/>
                  <a:pt x="301" y="204"/>
                </a:cubicBezTo>
                <a:cubicBezTo>
                  <a:pt x="302" y="203"/>
                  <a:pt x="300" y="202"/>
                  <a:pt x="299" y="202"/>
                </a:cubicBezTo>
                <a:cubicBezTo>
                  <a:pt x="298" y="201"/>
                  <a:pt x="293" y="193"/>
                  <a:pt x="289" y="193"/>
                </a:cubicBezTo>
                <a:cubicBezTo>
                  <a:pt x="286" y="193"/>
                  <a:pt x="284" y="192"/>
                  <a:pt x="283" y="191"/>
                </a:cubicBezTo>
                <a:cubicBezTo>
                  <a:pt x="283" y="190"/>
                  <a:pt x="281" y="188"/>
                  <a:pt x="279" y="189"/>
                </a:cubicBezTo>
                <a:close/>
                <a:moveTo>
                  <a:pt x="165" y="123"/>
                </a:moveTo>
                <a:cubicBezTo>
                  <a:pt x="165" y="123"/>
                  <a:pt x="165" y="123"/>
                  <a:pt x="165" y="123"/>
                </a:cubicBezTo>
                <a:cubicBezTo>
                  <a:pt x="167" y="123"/>
                  <a:pt x="167" y="121"/>
                  <a:pt x="168" y="121"/>
                </a:cubicBezTo>
                <a:cubicBezTo>
                  <a:pt x="169" y="121"/>
                  <a:pt x="170" y="122"/>
                  <a:pt x="171" y="121"/>
                </a:cubicBezTo>
                <a:cubicBezTo>
                  <a:pt x="171" y="120"/>
                  <a:pt x="170" y="120"/>
                  <a:pt x="171" y="119"/>
                </a:cubicBezTo>
                <a:cubicBezTo>
                  <a:pt x="171" y="119"/>
                  <a:pt x="172" y="118"/>
                  <a:pt x="172" y="118"/>
                </a:cubicBezTo>
                <a:cubicBezTo>
                  <a:pt x="172" y="117"/>
                  <a:pt x="170" y="117"/>
                  <a:pt x="169" y="118"/>
                </a:cubicBezTo>
                <a:cubicBezTo>
                  <a:pt x="168" y="118"/>
                  <a:pt x="167" y="118"/>
                  <a:pt x="165" y="119"/>
                </a:cubicBezTo>
                <a:cubicBezTo>
                  <a:pt x="165" y="119"/>
                  <a:pt x="165" y="119"/>
                  <a:pt x="165" y="119"/>
                </a:cubicBezTo>
                <a:cubicBezTo>
                  <a:pt x="164" y="119"/>
                  <a:pt x="163" y="119"/>
                  <a:pt x="162" y="120"/>
                </a:cubicBezTo>
                <a:cubicBezTo>
                  <a:pt x="162" y="120"/>
                  <a:pt x="165" y="122"/>
                  <a:pt x="165" y="123"/>
                </a:cubicBezTo>
                <a:close/>
                <a:moveTo>
                  <a:pt x="144" y="128"/>
                </a:moveTo>
                <a:cubicBezTo>
                  <a:pt x="145" y="127"/>
                  <a:pt x="147" y="127"/>
                  <a:pt x="146" y="126"/>
                </a:cubicBezTo>
                <a:cubicBezTo>
                  <a:pt x="144" y="124"/>
                  <a:pt x="143" y="125"/>
                  <a:pt x="141" y="125"/>
                </a:cubicBezTo>
                <a:cubicBezTo>
                  <a:pt x="140" y="124"/>
                  <a:pt x="138" y="125"/>
                  <a:pt x="140" y="126"/>
                </a:cubicBezTo>
                <a:cubicBezTo>
                  <a:pt x="141" y="128"/>
                  <a:pt x="143" y="128"/>
                  <a:pt x="144" y="128"/>
                </a:cubicBezTo>
                <a:close/>
                <a:moveTo>
                  <a:pt x="270" y="250"/>
                </a:moveTo>
                <a:cubicBezTo>
                  <a:pt x="267" y="249"/>
                  <a:pt x="263" y="250"/>
                  <a:pt x="260" y="248"/>
                </a:cubicBezTo>
                <a:cubicBezTo>
                  <a:pt x="255" y="245"/>
                  <a:pt x="274" y="246"/>
                  <a:pt x="269" y="244"/>
                </a:cubicBezTo>
                <a:cubicBezTo>
                  <a:pt x="260" y="239"/>
                  <a:pt x="250" y="236"/>
                  <a:pt x="241" y="234"/>
                </a:cubicBezTo>
                <a:cubicBezTo>
                  <a:pt x="238" y="234"/>
                  <a:pt x="235" y="235"/>
                  <a:pt x="232" y="236"/>
                </a:cubicBezTo>
                <a:cubicBezTo>
                  <a:pt x="221" y="238"/>
                  <a:pt x="209" y="244"/>
                  <a:pt x="197" y="245"/>
                </a:cubicBezTo>
                <a:cubicBezTo>
                  <a:pt x="194" y="245"/>
                  <a:pt x="190" y="245"/>
                  <a:pt x="187" y="247"/>
                </a:cubicBezTo>
                <a:cubicBezTo>
                  <a:pt x="186" y="247"/>
                  <a:pt x="185" y="249"/>
                  <a:pt x="183" y="250"/>
                </a:cubicBezTo>
                <a:cubicBezTo>
                  <a:pt x="179" y="253"/>
                  <a:pt x="171" y="253"/>
                  <a:pt x="166" y="254"/>
                </a:cubicBezTo>
                <a:cubicBezTo>
                  <a:pt x="165" y="254"/>
                  <a:pt x="165" y="254"/>
                  <a:pt x="165" y="254"/>
                </a:cubicBezTo>
                <a:cubicBezTo>
                  <a:pt x="159" y="253"/>
                  <a:pt x="152" y="252"/>
                  <a:pt x="146" y="251"/>
                </a:cubicBezTo>
                <a:cubicBezTo>
                  <a:pt x="141" y="249"/>
                  <a:pt x="137" y="251"/>
                  <a:pt x="133" y="252"/>
                </a:cubicBezTo>
                <a:cubicBezTo>
                  <a:pt x="126" y="252"/>
                  <a:pt x="110" y="249"/>
                  <a:pt x="106" y="242"/>
                </a:cubicBezTo>
                <a:cubicBezTo>
                  <a:pt x="105" y="240"/>
                  <a:pt x="104" y="240"/>
                  <a:pt x="103" y="237"/>
                </a:cubicBezTo>
                <a:cubicBezTo>
                  <a:pt x="102" y="236"/>
                  <a:pt x="99" y="238"/>
                  <a:pt x="101" y="242"/>
                </a:cubicBezTo>
                <a:cubicBezTo>
                  <a:pt x="102" y="245"/>
                  <a:pt x="94" y="242"/>
                  <a:pt x="89" y="241"/>
                </a:cubicBezTo>
                <a:cubicBezTo>
                  <a:pt x="86" y="241"/>
                  <a:pt x="83" y="241"/>
                  <a:pt x="81" y="241"/>
                </a:cubicBezTo>
                <a:cubicBezTo>
                  <a:pt x="73" y="243"/>
                  <a:pt x="65" y="246"/>
                  <a:pt x="57" y="247"/>
                </a:cubicBezTo>
                <a:cubicBezTo>
                  <a:pt x="54" y="248"/>
                  <a:pt x="50" y="253"/>
                  <a:pt x="47" y="254"/>
                </a:cubicBezTo>
                <a:cubicBezTo>
                  <a:pt x="42" y="255"/>
                  <a:pt x="39" y="259"/>
                  <a:pt x="35" y="262"/>
                </a:cubicBezTo>
                <a:cubicBezTo>
                  <a:pt x="38" y="261"/>
                  <a:pt x="41" y="261"/>
                  <a:pt x="44" y="260"/>
                </a:cubicBezTo>
                <a:cubicBezTo>
                  <a:pt x="59" y="257"/>
                  <a:pt x="74" y="254"/>
                  <a:pt x="88" y="251"/>
                </a:cubicBezTo>
                <a:cubicBezTo>
                  <a:pt x="88" y="251"/>
                  <a:pt x="88" y="251"/>
                  <a:pt x="88" y="251"/>
                </a:cubicBezTo>
                <a:cubicBezTo>
                  <a:pt x="118" y="257"/>
                  <a:pt x="134" y="261"/>
                  <a:pt x="165" y="268"/>
                </a:cubicBezTo>
                <a:cubicBezTo>
                  <a:pt x="165" y="268"/>
                  <a:pt x="165" y="268"/>
                  <a:pt x="165" y="268"/>
                </a:cubicBezTo>
                <a:cubicBezTo>
                  <a:pt x="191" y="262"/>
                  <a:pt x="217" y="256"/>
                  <a:pt x="243" y="251"/>
                </a:cubicBezTo>
                <a:cubicBezTo>
                  <a:pt x="255" y="253"/>
                  <a:pt x="268" y="256"/>
                  <a:pt x="281" y="259"/>
                </a:cubicBezTo>
                <a:cubicBezTo>
                  <a:pt x="280" y="256"/>
                  <a:pt x="273" y="251"/>
                  <a:pt x="270" y="250"/>
                </a:cubicBezTo>
                <a:close/>
                <a:moveTo>
                  <a:pt x="273" y="182"/>
                </a:moveTo>
                <a:cubicBezTo>
                  <a:pt x="274" y="182"/>
                  <a:pt x="277" y="179"/>
                  <a:pt x="277" y="178"/>
                </a:cubicBezTo>
                <a:cubicBezTo>
                  <a:pt x="276" y="177"/>
                  <a:pt x="271" y="174"/>
                  <a:pt x="270" y="173"/>
                </a:cubicBezTo>
                <a:cubicBezTo>
                  <a:pt x="270" y="173"/>
                  <a:pt x="269" y="173"/>
                  <a:pt x="268" y="172"/>
                </a:cubicBezTo>
                <a:cubicBezTo>
                  <a:pt x="267" y="170"/>
                  <a:pt x="269" y="169"/>
                  <a:pt x="267" y="167"/>
                </a:cubicBezTo>
                <a:cubicBezTo>
                  <a:pt x="266" y="167"/>
                  <a:pt x="266" y="170"/>
                  <a:pt x="266" y="173"/>
                </a:cubicBezTo>
                <a:cubicBezTo>
                  <a:pt x="267" y="177"/>
                  <a:pt x="272" y="182"/>
                  <a:pt x="273" y="182"/>
                </a:cubicBezTo>
                <a:close/>
                <a:moveTo>
                  <a:pt x="293" y="223"/>
                </a:moveTo>
                <a:cubicBezTo>
                  <a:pt x="295" y="222"/>
                  <a:pt x="297" y="220"/>
                  <a:pt x="296" y="216"/>
                </a:cubicBezTo>
                <a:cubicBezTo>
                  <a:pt x="295" y="214"/>
                  <a:pt x="292" y="211"/>
                  <a:pt x="291" y="209"/>
                </a:cubicBezTo>
                <a:cubicBezTo>
                  <a:pt x="290" y="208"/>
                  <a:pt x="291" y="205"/>
                  <a:pt x="287" y="201"/>
                </a:cubicBezTo>
                <a:cubicBezTo>
                  <a:pt x="286" y="198"/>
                  <a:pt x="286" y="203"/>
                  <a:pt x="286" y="203"/>
                </a:cubicBezTo>
                <a:cubicBezTo>
                  <a:pt x="286" y="205"/>
                  <a:pt x="286" y="208"/>
                  <a:pt x="283" y="206"/>
                </a:cubicBezTo>
                <a:cubicBezTo>
                  <a:pt x="282" y="205"/>
                  <a:pt x="281" y="201"/>
                  <a:pt x="279" y="200"/>
                </a:cubicBezTo>
                <a:cubicBezTo>
                  <a:pt x="278" y="199"/>
                  <a:pt x="276" y="198"/>
                  <a:pt x="275" y="199"/>
                </a:cubicBezTo>
                <a:cubicBezTo>
                  <a:pt x="275" y="200"/>
                  <a:pt x="275" y="202"/>
                  <a:pt x="273" y="201"/>
                </a:cubicBezTo>
                <a:cubicBezTo>
                  <a:pt x="272" y="201"/>
                  <a:pt x="272" y="200"/>
                  <a:pt x="270" y="200"/>
                </a:cubicBezTo>
                <a:cubicBezTo>
                  <a:pt x="269" y="200"/>
                  <a:pt x="263" y="202"/>
                  <a:pt x="259" y="207"/>
                </a:cubicBezTo>
                <a:cubicBezTo>
                  <a:pt x="256" y="210"/>
                  <a:pt x="256" y="216"/>
                  <a:pt x="257" y="217"/>
                </a:cubicBezTo>
                <a:cubicBezTo>
                  <a:pt x="257" y="218"/>
                  <a:pt x="259" y="218"/>
                  <a:pt x="259" y="218"/>
                </a:cubicBezTo>
                <a:cubicBezTo>
                  <a:pt x="261" y="218"/>
                  <a:pt x="262" y="218"/>
                  <a:pt x="264" y="218"/>
                </a:cubicBezTo>
                <a:cubicBezTo>
                  <a:pt x="266" y="218"/>
                  <a:pt x="267" y="216"/>
                  <a:pt x="270" y="217"/>
                </a:cubicBezTo>
                <a:cubicBezTo>
                  <a:pt x="272" y="217"/>
                  <a:pt x="273" y="218"/>
                  <a:pt x="274" y="218"/>
                </a:cubicBezTo>
                <a:cubicBezTo>
                  <a:pt x="276" y="219"/>
                  <a:pt x="282" y="227"/>
                  <a:pt x="283" y="227"/>
                </a:cubicBezTo>
                <a:cubicBezTo>
                  <a:pt x="284" y="226"/>
                  <a:pt x="285" y="228"/>
                  <a:pt x="286" y="228"/>
                </a:cubicBezTo>
                <a:cubicBezTo>
                  <a:pt x="288" y="227"/>
                  <a:pt x="289" y="228"/>
                  <a:pt x="290" y="227"/>
                </a:cubicBezTo>
                <a:cubicBezTo>
                  <a:pt x="291" y="225"/>
                  <a:pt x="291" y="224"/>
                  <a:pt x="293" y="223"/>
                </a:cubicBezTo>
                <a:close/>
                <a:moveTo>
                  <a:pt x="342" y="290"/>
                </a:moveTo>
                <a:cubicBezTo>
                  <a:pt x="342" y="290"/>
                  <a:pt x="277" y="277"/>
                  <a:pt x="248" y="270"/>
                </a:cubicBezTo>
                <a:cubicBezTo>
                  <a:pt x="220" y="277"/>
                  <a:pt x="171" y="287"/>
                  <a:pt x="171" y="287"/>
                </a:cubicBezTo>
                <a:cubicBezTo>
                  <a:pt x="171" y="287"/>
                  <a:pt x="122" y="277"/>
                  <a:pt x="93" y="270"/>
                </a:cubicBezTo>
                <a:cubicBezTo>
                  <a:pt x="64" y="277"/>
                  <a:pt x="0" y="290"/>
                  <a:pt x="0" y="290"/>
                </a:cubicBezTo>
                <a:cubicBezTo>
                  <a:pt x="29" y="101"/>
                  <a:pt x="29" y="101"/>
                  <a:pt x="29" y="101"/>
                </a:cubicBezTo>
                <a:cubicBezTo>
                  <a:pt x="30" y="100"/>
                  <a:pt x="30" y="100"/>
                  <a:pt x="30" y="100"/>
                </a:cubicBezTo>
                <a:cubicBezTo>
                  <a:pt x="18" y="85"/>
                  <a:pt x="13" y="72"/>
                  <a:pt x="13" y="56"/>
                </a:cubicBezTo>
                <a:cubicBezTo>
                  <a:pt x="13" y="25"/>
                  <a:pt x="38" y="0"/>
                  <a:pt x="69" y="0"/>
                </a:cubicBezTo>
                <a:cubicBezTo>
                  <a:pt x="100" y="0"/>
                  <a:pt x="125" y="25"/>
                  <a:pt x="125" y="56"/>
                </a:cubicBezTo>
                <a:cubicBezTo>
                  <a:pt x="125" y="66"/>
                  <a:pt x="123" y="75"/>
                  <a:pt x="118" y="84"/>
                </a:cubicBezTo>
                <a:cubicBezTo>
                  <a:pt x="132" y="88"/>
                  <a:pt x="155" y="94"/>
                  <a:pt x="171" y="98"/>
                </a:cubicBezTo>
                <a:cubicBezTo>
                  <a:pt x="195" y="92"/>
                  <a:pt x="235" y="81"/>
                  <a:pt x="235" y="81"/>
                </a:cubicBezTo>
                <a:cubicBezTo>
                  <a:pt x="312" y="101"/>
                  <a:pt x="312" y="101"/>
                  <a:pt x="312" y="101"/>
                </a:cubicBezTo>
                <a:lnTo>
                  <a:pt x="342" y="290"/>
                </a:lnTo>
                <a:close/>
                <a:moveTo>
                  <a:pt x="69" y="127"/>
                </a:moveTo>
                <a:cubicBezTo>
                  <a:pt x="101" y="93"/>
                  <a:pt x="114" y="78"/>
                  <a:pt x="114" y="56"/>
                </a:cubicBezTo>
                <a:cubicBezTo>
                  <a:pt x="114" y="32"/>
                  <a:pt x="94" y="11"/>
                  <a:pt x="69" y="11"/>
                </a:cubicBezTo>
                <a:cubicBezTo>
                  <a:pt x="44" y="11"/>
                  <a:pt x="24" y="32"/>
                  <a:pt x="24" y="56"/>
                </a:cubicBezTo>
                <a:cubicBezTo>
                  <a:pt x="24" y="78"/>
                  <a:pt x="37" y="93"/>
                  <a:pt x="69" y="127"/>
                </a:cubicBezTo>
                <a:close/>
                <a:moveTo>
                  <a:pt x="328" y="276"/>
                </a:moveTo>
                <a:cubicBezTo>
                  <a:pt x="319" y="220"/>
                  <a:pt x="311" y="165"/>
                  <a:pt x="302" y="110"/>
                </a:cubicBezTo>
                <a:cubicBezTo>
                  <a:pt x="275" y="103"/>
                  <a:pt x="261" y="100"/>
                  <a:pt x="235" y="93"/>
                </a:cubicBezTo>
                <a:cubicBezTo>
                  <a:pt x="210" y="100"/>
                  <a:pt x="197" y="103"/>
                  <a:pt x="171" y="110"/>
                </a:cubicBezTo>
                <a:cubicBezTo>
                  <a:pt x="147" y="103"/>
                  <a:pt x="134" y="100"/>
                  <a:pt x="112" y="94"/>
                </a:cubicBezTo>
                <a:cubicBezTo>
                  <a:pt x="110" y="97"/>
                  <a:pt x="108" y="99"/>
                  <a:pt x="106" y="102"/>
                </a:cubicBezTo>
                <a:cubicBezTo>
                  <a:pt x="107" y="102"/>
                  <a:pt x="107" y="102"/>
                  <a:pt x="108" y="102"/>
                </a:cubicBezTo>
                <a:cubicBezTo>
                  <a:pt x="112" y="102"/>
                  <a:pt x="114" y="105"/>
                  <a:pt x="117" y="106"/>
                </a:cubicBezTo>
                <a:cubicBezTo>
                  <a:pt x="128" y="109"/>
                  <a:pt x="134" y="105"/>
                  <a:pt x="145" y="113"/>
                </a:cubicBezTo>
                <a:cubicBezTo>
                  <a:pt x="147" y="114"/>
                  <a:pt x="147" y="116"/>
                  <a:pt x="147" y="116"/>
                </a:cubicBezTo>
                <a:cubicBezTo>
                  <a:pt x="144" y="118"/>
                  <a:pt x="142" y="122"/>
                  <a:pt x="138" y="123"/>
                </a:cubicBezTo>
                <a:cubicBezTo>
                  <a:pt x="134" y="123"/>
                  <a:pt x="128" y="128"/>
                  <a:pt x="125" y="130"/>
                </a:cubicBezTo>
                <a:cubicBezTo>
                  <a:pt x="123" y="131"/>
                  <a:pt x="122" y="132"/>
                  <a:pt x="120" y="130"/>
                </a:cubicBezTo>
                <a:cubicBezTo>
                  <a:pt x="119" y="128"/>
                  <a:pt x="120" y="120"/>
                  <a:pt x="120" y="118"/>
                </a:cubicBezTo>
                <a:cubicBezTo>
                  <a:pt x="121" y="116"/>
                  <a:pt x="123" y="113"/>
                  <a:pt x="120" y="112"/>
                </a:cubicBezTo>
                <a:cubicBezTo>
                  <a:pt x="119" y="111"/>
                  <a:pt x="117" y="111"/>
                  <a:pt x="116" y="110"/>
                </a:cubicBezTo>
                <a:cubicBezTo>
                  <a:pt x="115" y="109"/>
                  <a:pt x="113" y="108"/>
                  <a:pt x="113" y="108"/>
                </a:cubicBezTo>
                <a:cubicBezTo>
                  <a:pt x="112" y="108"/>
                  <a:pt x="108" y="109"/>
                  <a:pt x="109" y="111"/>
                </a:cubicBezTo>
                <a:cubicBezTo>
                  <a:pt x="109" y="112"/>
                  <a:pt x="113" y="113"/>
                  <a:pt x="112" y="115"/>
                </a:cubicBezTo>
                <a:cubicBezTo>
                  <a:pt x="112" y="117"/>
                  <a:pt x="115" y="117"/>
                  <a:pt x="114" y="118"/>
                </a:cubicBezTo>
                <a:cubicBezTo>
                  <a:pt x="113" y="121"/>
                  <a:pt x="112" y="117"/>
                  <a:pt x="111" y="119"/>
                </a:cubicBezTo>
                <a:cubicBezTo>
                  <a:pt x="111" y="120"/>
                  <a:pt x="110" y="120"/>
                  <a:pt x="110" y="120"/>
                </a:cubicBezTo>
                <a:cubicBezTo>
                  <a:pt x="108" y="121"/>
                  <a:pt x="107" y="119"/>
                  <a:pt x="106" y="118"/>
                </a:cubicBezTo>
                <a:cubicBezTo>
                  <a:pt x="106" y="118"/>
                  <a:pt x="103" y="116"/>
                  <a:pt x="104" y="116"/>
                </a:cubicBezTo>
                <a:cubicBezTo>
                  <a:pt x="105" y="116"/>
                  <a:pt x="106" y="116"/>
                  <a:pt x="106" y="114"/>
                </a:cubicBezTo>
                <a:cubicBezTo>
                  <a:pt x="104" y="109"/>
                  <a:pt x="100" y="117"/>
                  <a:pt x="99" y="117"/>
                </a:cubicBezTo>
                <a:cubicBezTo>
                  <a:pt x="99" y="117"/>
                  <a:pt x="91" y="120"/>
                  <a:pt x="90" y="121"/>
                </a:cubicBezTo>
                <a:cubicBezTo>
                  <a:pt x="90" y="121"/>
                  <a:pt x="90" y="121"/>
                  <a:pt x="90" y="121"/>
                </a:cubicBezTo>
                <a:cubicBezTo>
                  <a:pt x="89" y="122"/>
                  <a:pt x="88" y="123"/>
                  <a:pt x="87" y="124"/>
                </a:cubicBezTo>
                <a:cubicBezTo>
                  <a:pt x="87" y="124"/>
                  <a:pt x="88" y="125"/>
                  <a:pt x="88" y="125"/>
                </a:cubicBezTo>
                <a:cubicBezTo>
                  <a:pt x="92" y="127"/>
                  <a:pt x="99" y="120"/>
                  <a:pt x="99" y="120"/>
                </a:cubicBezTo>
                <a:cubicBezTo>
                  <a:pt x="99" y="119"/>
                  <a:pt x="100" y="119"/>
                  <a:pt x="100" y="118"/>
                </a:cubicBezTo>
                <a:cubicBezTo>
                  <a:pt x="101" y="117"/>
                  <a:pt x="103" y="118"/>
                  <a:pt x="104" y="119"/>
                </a:cubicBezTo>
                <a:cubicBezTo>
                  <a:pt x="105" y="120"/>
                  <a:pt x="105" y="120"/>
                  <a:pt x="105" y="122"/>
                </a:cubicBezTo>
                <a:cubicBezTo>
                  <a:pt x="105" y="123"/>
                  <a:pt x="107" y="121"/>
                  <a:pt x="108" y="121"/>
                </a:cubicBezTo>
                <a:cubicBezTo>
                  <a:pt x="114" y="126"/>
                  <a:pt x="111" y="134"/>
                  <a:pt x="112" y="136"/>
                </a:cubicBezTo>
                <a:cubicBezTo>
                  <a:pt x="112" y="138"/>
                  <a:pt x="111" y="138"/>
                  <a:pt x="109" y="137"/>
                </a:cubicBezTo>
                <a:cubicBezTo>
                  <a:pt x="104" y="134"/>
                  <a:pt x="92" y="134"/>
                  <a:pt x="82" y="151"/>
                </a:cubicBezTo>
                <a:cubicBezTo>
                  <a:pt x="80" y="153"/>
                  <a:pt x="81" y="154"/>
                  <a:pt x="81" y="156"/>
                </a:cubicBezTo>
                <a:cubicBezTo>
                  <a:pt x="81" y="157"/>
                  <a:pt x="79" y="159"/>
                  <a:pt x="78" y="157"/>
                </a:cubicBezTo>
                <a:cubicBezTo>
                  <a:pt x="77" y="156"/>
                  <a:pt x="78" y="154"/>
                  <a:pt x="75" y="155"/>
                </a:cubicBezTo>
                <a:cubicBezTo>
                  <a:pt x="74" y="155"/>
                  <a:pt x="72" y="155"/>
                  <a:pt x="70" y="156"/>
                </a:cubicBezTo>
                <a:cubicBezTo>
                  <a:pt x="67" y="157"/>
                  <a:pt x="65" y="159"/>
                  <a:pt x="64" y="162"/>
                </a:cubicBezTo>
                <a:cubicBezTo>
                  <a:pt x="64" y="163"/>
                  <a:pt x="67" y="166"/>
                  <a:pt x="69" y="166"/>
                </a:cubicBezTo>
                <a:cubicBezTo>
                  <a:pt x="75" y="166"/>
                  <a:pt x="75" y="171"/>
                  <a:pt x="75" y="173"/>
                </a:cubicBezTo>
                <a:cubicBezTo>
                  <a:pt x="76" y="179"/>
                  <a:pt x="73" y="181"/>
                  <a:pt x="70" y="176"/>
                </a:cubicBezTo>
                <a:cubicBezTo>
                  <a:pt x="69" y="174"/>
                  <a:pt x="66" y="174"/>
                  <a:pt x="64" y="173"/>
                </a:cubicBezTo>
                <a:cubicBezTo>
                  <a:pt x="62" y="172"/>
                  <a:pt x="46" y="168"/>
                  <a:pt x="46" y="156"/>
                </a:cubicBezTo>
                <a:cubicBezTo>
                  <a:pt x="46" y="152"/>
                  <a:pt x="49" y="147"/>
                  <a:pt x="51" y="145"/>
                </a:cubicBezTo>
                <a:cubicBezTo>
                  <a:pt x="54" y="142"/>
                  <a:pt x="54" y="135"/>
                  <a:pt x="54" y="134"/>
                </a:cubicBezTo>
                <a:cubicBezTo>
                  <a:pt x="53" y="132"/>
                  <a:pt x="52" y="131"/>
                  <a:pt x="50" y="131"/>
                </a:cubicBezTo>
                <a:cubicBezTo>
                  <a:pt x="47" y="132"/>
                  <a:pt x="44" y="134"/>
                  <a:pt x="40" y="135"/>
                </a:cubicBezTo>
                <a:cubicBezTo>
                  <a:pt x="39" y="135"/>
                  <a:pt x="35" y="136"/>
                  <a:pt x="36" y="134"/>
                </a:cubicBezTo>
                <a:cubicBezTo>
                  <a:pt x="36" y="133"/>
                  <a:pt x="38" y="127"/>
                  <a:pt x="48" y="122"/>
                </a:cubicBezTo>
                <a:cubicBezTo>
                  <a:pt x="45" y="118"/>
                  <a:pt x="42" y="115"/>
                  <a:pt x="39" y="111"/>
                </a:cubicBezTo>
                <a:cubicBezTo>
                  <a:pt x="31" y="166"/>
                  <a:pt x="22" y="221"/>
                  <a:pt x="13" y="276"/>
                </a:cubicBezTo>
                <a:cubicBezTo>
                  <a:pt x="46" y="269"/>
                  <a:pt x="62" y="265"/>
                  <a:pt x="93" y="259"/>
                </a:cubicBezTo>
                <a:cubicBezTo>
                  <a:pt x="124" y="265"/>
                  <a:pt x="139" y="269"/>
                  <a:pt x="171" y="276"/>
                </a:cubicBezTo>
                <a:cubicBezTo>
                  <a:pt x="202" y="269"/>
                  <a:pt x="218" y="265"/>
                  <a:pt x="248" y="259"/>
                </a:cubicBezTo>
                <a:cubicBezTo>
                  <a:pt x="280" y="265"/>
                  <a:pt x="296" y="269"/>
                  <a:pt x="328" y="276"/>
                </a:cubicBezTo>
                <a:close/>
                <a:moveTo>
                  <a:pt x="304" y="230"/>
                </a:moveTo>
                <a:cubicBezTo>
                  <a:pt x="301" y="231"/>
                  <a:pt x="297" y="240"/>
                  <a:pt x="293" y="240"/>
                </a:cubicBezTo>
                <a:cubicBezTo>
                  <a:pt x="292" y="241"/>
                  <a:pt x="290" y="241"/>
                  <a:pt x="290" y="242"/>
                </a:cubicBezTo>
                <a:cubicBezTo>
                  <a:pt x="289" y="243"/>
                  <a:pt x="291" y="243"/>
                  <a:pt x="292" y="243"/>
                </a:cubicBezTo>
                <a:cubicBezTo>
                  <a:pt x="295" y="244"/>
                  <a:pt x="296" y="243"/>
                  <a:pt x="298" y="242"/>
                </a:cubicBezTo>
                <a:cubicBezTo>
                  <a:pt x="299" y="242"/>
                  <a:pt x="301" y="241"/>
                  <a:pt x="301" y="240"/>
                </a:cubicBezTo>
                <a:cubicBezTo>
                  <a:pt x="309" y="235"/>
                  <a:pt x="306" y="230"/>
                  <a:pt x="304" y="230"/>
                </a:cubicBezTo>
                <a:close/>
                <a:moveTo>
                  <a:pt x="81" y="199"/>
                </a:moveTo>
                <a:cubicBezTo>
                  <a:pt x="84" y="200"/>
                  <a:pt x="85" y="201"/>
                  <a:pt x="85" y="203"/>
                </a:cubicBezTo>
                <a:cubicBezTo>
                  <a:pt x="85" y="205"/>
                  <a:pt x="81" y="215"/>
                  <a:pt x="84" y="221"/>
                </a:cubicBezTo>
                <a:cubicBezTo>
                  <a:pt x="85" y="222"/>
                  <a:pt x="88" y="229"/>
                  <a:pt x="90" y="230"/>
                </a:cubicBezTo>
                <a:cubicBezTo>
                  <a:pt x="91" y="230"/>
                  <a:pt x="91" y="231"/>
                  <a:pt x="92" y="231"/>
                </a:cubicBezTo>
                <a:cubicBezTo>
                  <a:pt x="93" y="233"/>
                  <a:pt x="95" y="233"/>
                  <a:pt x="96" y="232"/>
                </a:cubicBezTo>
                <a:cubicBezTo>
                  <a:pt x="98" y="230"/>
                  <a:pt x="94" y="227"/>
                  <a:pt x="95" y="226"/>
                </a:cubicBezTo>
                <a:cubicBezTo>
                  <a:pt x="97" y="223"/>
                  <a:pt x="94" y="220"/>
                  <a:pt x="99" y="217"/>
                </a:cubicBezTo>
                <a:cubicBezTo>
                  <a:pt x="100" y="217"/>
                  <a:pt x="99" y="215"/>
                  <a:pt x="100" y="214"/>
                </a:cubicBezTo>
                <a:cubicBezTo>
                  <a:pt x="101" y="214"/>
                  <a:pt x="102" y="214"/>
                  <a:pt x="103" y="213"/>
                </a:cubicBezTo>
                <a:cubicBezTo>
                  <a:pt x="104" y="212"/>
                  <a:pt x="107" y="206"/>
                  <a:pt x="109" y="206"/>
                </a:cubicBezTo>
                <a:cubicBezTo>
                  <a:pt x="111" y="206"/>
                  <a:pt x="123" y="194"/>
                  <a:pt x="119" y="189"/>
                </a:cubicBezTo>
                <a:cubicBezTo>
                  <a:pt x="117" y="187"/>
                  <a:pt x="104" y="180"/>
                  <a:pt x="103" y="178"/>
                </a:cubicBezTo>
                <a:cubicBezTo>
                  <a:pt x="103" y="177"/>
                  <a:pt x="103" y="175"/>
                  <a:pt x="101" y="174"/>
                </a:cubicBezTo>
                <a:cubicBezTo>
                  <a:pt x="101" y="174"/>
                  <a:pt x="96" y="170"/>
                  <a:pt x="95" y="169"/>
                </a:cubicBezTo>
                <a:cubicBezTo>
                  <a:pt x="95" y="168"/>
                  <a:pt x="88" y="166"/>
                  <a:pt x="82" y="171"/>
                </a:cubicBezTo>
                <a:cubicBezTo>
                  <a:pt x="81" y="171"/>
                  <a:pt x="77" y="180"/>
                  <a:pt x="76" y="182"/>
                </a:cubicBezTo>
                <a:cubicBezTo>
                  <a:pt x="74" y="184"/>
                  <a:pt x="73" y="187"/>
                  <a:pt x="73" y="189"/>
                </a:cubicBezTo>
                <a:cubicBezTo>
                  <a:pt x="73" y="192"/>
                  <a:pt x="75" y="193"/>
                  <a:pt x="76" y="195"/>
                </a:cubicBezTo>
                <a:cubicBezTo>
                  <a:pt x="78" y="197"/>
                  <a:pt x="78" y="199"/>
                  <a:pt x="81" y="199"/>
                </a:cubicBezTo>
                <a:close/>
                <a:moveTo>
                  <a:pt x="271" y="142"/>
                </a:moveTo>
                <a:cubicBezTo>
                  <a:pt x="271" y="142"/>
                  <a:pt x="273" y="142"/>
                  <a:pt x="272" y="141"/>
                </a:cubicBezTo>
                <a:cubicBezTo>
                  <a:pt x="272" y="141"/>
                  <a:pt x="271" y="140"/>
                  <a:pt x="270" y="140"/>
                </a:cubicBezTo>
                <a:cubicBezTo>
                  <a:pt x="270" y="138"/>
                  <a:pt x="271" y="138"/>
                  <a:pt x="269" y="137"/>
                </a:cubicBezTo>
                <a:cubicBezTo>
                  <a:pt x="269" y="136"/>
                  <a:pt x="268" y="135"/>
                  <a:pt x="267" y="134"/>
                </a:cubicBezTo>
                <a:cubicBezTo>
                  <a:pt x="267" y="134"/>
                  <a:pt x="265" y="132"/>
                  <a:pt x="264" y="133"/>
                </a:cubicBezTo>
                <a:cubicBezTo>
                  <a:pt x="264" y="133"/>
                  <a:pt x="267" y="136"/>
                  <a:pt x="267" y="137"/>
                </a:cubicBezTo>
                <a:cubicBezTo>
                  <a:pt x="268" y="138"/>
                  <a:pt x="268" y="139"/>
                  <a:pt x="269" y="140"/>
                </a:cubicBezTo>
                <a:cubicBezTo>
                  <a:pt x="269" y="140"/>
                  <a:pt x="270" y="142"/>
                  <a:pt x="271" y="142"/>
                </a:cubicBezTo>
                <a:close/>
                <a:moveTo>
                  <a:pt x="276" y="152"/>
                </a:moveTo>
                <a:cubicBezTo>
                  <a:pt x="276" y="151"/>
                  <a:pt x="277" y="150"/>
                  <a:pt x="276" y="149"/>
                </a:cubicBezTo>
                <a:cubicBezTo>
                  <a:pt x="276" y="149"/>
                  <a:pt x="275" y="148"/>
                  <a:pt x="274" y="147"/>
                </a:cubicBezTo>
                <a:cubicBezTo>
                  <a:pt x="274" y="146"/>
                  <a:pt x="276" y="147"/>
                  <a:pt x="276" y="147"/>
                </a:cubicBezTo>
                <a:cubicBezTo>
                  <a:pt x="276" y="146"/>
                  <a:pt x="276" y="145"/>
                  <a:pt x="275" y="145"/>
                </a:cubicBezTo>
                <a:cubicBezTo>
                  <a:pt x="274" y="145"/>
                  <a:pt x="273" y="144"/>
                  <a:pt x="272" y="143"/>
                </a:cubicBezTo>
                <a:cubicBezTo>
                  <a:pt x="270" y="142"/>
                  <a:pt x="271" y="145"/>
                  <a:pt x="273" y="147"/>
                </a:cubicBezTo>
                <a:cubicBezTo>
                  <a:pt x="273" y="148"/>
                  <a:pt x="274" y="149"/>
                  <a:pt x="274" y="150"/>
                </a:cubicBezTo>
                <a:cubicBezTo>
                  <a:pt x="274" y="152"/>
                  <a:pt x="266" y="153"/>
                  <a:pt x="270" y="156"/>
                </a:cubicBezTo>
                <a:cubicBezTo>
                  <a:pt x="271" y="157"/>
                  <a:pt x="271" y="156"/>
                  <a:pt x="271" y="156"/>
                </a:cubicBezTo>
                <a:cubicBezTo>
                  <a:pt x="272" y="155"/>
                  <a:pt x="273" y="155"/>
                  <a:pt x="274" y="155"/>
                </a:cubicBezTo>
                <a:cubicBezTo>
                  <a:pt x="275" y="155"/>
                  <a:pt x="276" y="155"/>
                  <a:pt x="277" y="154"/>
                </a:cubicBezTo>
                <a:cubicBezTo>
                  <a:pt x="278" y="154"/>
                  <a:pt x="277" y="153"/>
                  <a:pt x="276" y="152"/>
                </a:cubicBezTo>
                <a:close/>
                <a:moveTo>
                  <a:pt x="69" y="110"/>
                </a:moveTo>
                <a:cubicBezTo>
                  <a:pt x="94" y="83"/>
                  <a:pt x="102" y="72"/>
                  <a:pt x="102" y="56"/>
                </a:cubicBezTo>
                <a:cubicBezTo>
                  <a:pt x="102" y="38"/>
                  <a:pt x="87" y="23"/>
                  <a:pt x="69" y="23"/>
                </a:cubicBezTo>
                <a:cubicBezTo>
                  <a:pt x="50" y="23"/>
                  <a:pt x="35" y="38"/>
                  <a:pt x="35" y="56"/>
                </a:cubicBezTo>
                <a:cubicBezTo>
                  <a:pt x="35" y="72"/>
                  <a:pt x="44" y="83"/>
                  <a:pt x="69" y="1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Freeform 69">
            <a:extLst>
              <a:ext uri="{FF2B5EF4-FFF2-40B4-BE49-F238E27FC236}">
                <a16:creationId xmlns:a16="http://schemas.microsoft.com/office/drawing/2014/main" id="{228B3740-27B3-4B56-9CF5-BB9047FF13A1}"/>
              </a:ext>
            </a:extLst>
          </p:cNvPr>
          <p:cNvSpPr>
            <a:spLocks/>
          </p:cNvSpPr>
          <p:nvPr/>
        </p:nvSpPr>
        <p:spPr bwMode="auto">
          <a:xfrm>
            <a:off x="3783314" y="3768906"/>
            <a:ext cx="144122" cy="230817"/>
          </a:xfrm>
          <a:custGeom>
            <a:avLst/>
            <a:gdLst/>
            <a:ahLst/>
            <a:cxnLst>
              <a:cxn ang="0">
                <a:pos x="21" y="57"/>
              </a:cxn>
              <a:cxn ang="0">
                <a:pos x="21" y="63"/>
              </a:cxn>
              <a:cxn ang="0">
                <a:pos x="20" y="64"/>
              </a:cxn>
              <a:cxn ang="0">
                <a:pos x="15" y="64"/>
              </a:cxn>
              <a:cxn ang="0">
                <a:pos x="14" y="63"/>
              </a:cxn>
              <a:cxn ang="0">
                <a:pos x="14" y="57"/>
              </a:cxn>
              <a:cxn ang="0">
                <a:pos x="1" y="50"/>
              </a:cxn>
              <a:cxn ang="0">
                <a:pos x="1" y="49"/>
              </a:cxn>
              <a:cxn ang="0">
                <a:pos x="4" y="44"/>
              </a:cxn>
              <a:cxn ang="0">
                <a:pos x="5" y="43"/>
              </a:cxn>
              <a:cxn ang="0">
                <a:pos x="6" y="44"/>
              </a:cxn>
              <a:cxn ang="0">
                <a:pos x="17" y="49"/>
              </a:cxn>
              <a:cxn ang="0">
                <a:pos x="25" y="43"/>
              </a:cxn>
              <a:cxn ang="0">
                <a:pos x="16" y="36"/>
              </a:cxn>
              <a:cxn ang="0">
                <a:pos x="1" y="21"/>
              </a:cxn>
              <a:cxn ang="0">
                <a:pos x="14" y="8"/>
              </a:cxn>
              <a:cxn ang="0">
                <a:pos x="14" y="1"/>
              </a:cxn>
              <a:cxn ang="0">
                <a:pos x="15" y="0"/>
              </a:cxn>
              <a:cxn ang="0">
                <a:pos x="20" y="0"/>
              </a:cxn>
              <a:cxn ang="0">
                <a:pos x="21" y="1"/>
              </a:cxn>
              <a:cxn ang="0">
                <a:pos x="21" y="7"/>
              </a:cxn>
              <a:cxn ang="0">
                <a:pos x="32" y="12"/>
              </a:cxn>
              <a:cxn ang="0">
                <a:pos x="32" y="14"/>
              </a:cxn>
              <a:cxn ang="0">
                <a:pos x="29" y="19"/>
              </a:cxn>
              <a:cxn ang="0">
                <a:pos x="29" y="19"/>
              </a:cxn>
              <a:cxn ang="0">
                <a:pos x="28" y="19"/>
              </a:cxn>
              <a:cxn ang="0">
                <a:pos x="18" y="15"/>
              </a:cxn>
              <a:cxn ang="0">
                <a:pos x="10" y="21"/>
              </a:cxn>
              <a:cxn ang="0">
                <a:pos x="20" y="28"/>
              </a:cxn>
              <a:cxn ang="0">
                <a:pos x="34" y="42"/>
              </a:cxn>
              <a:cxn ang="0">
                <a:pos x="21" y="57"/>
              </a:cxn>
            </a:cxnLst>
            <a:rect l="0" t="0" r="r" b="b"/>
            <a:pathLst>
              <a:path w="34" h="64">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bg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7" name="图形 16" descr="法槌">
            <a:extLst>
              <a:ext uri="{FF2B5EF4-FFF2-40B4-BE49-F238E27FC236}">
                <a16:creationId xmlns:a16="http://schemas.microsoft.com/office/drawing/2014/main" id="{582DC26B-0B5E-48CF-A3CC-4EC34ECC03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7115" y="3691302"/>
            <a:ext cx="310842" cy="310842"/>
          </a:xfrm>
          <a:prstGeom prst="rect">
            <a:avLst/>
          </a:prstGeom>
        </p:spPr>
      </p:pic>
      <p:sp>
        <p:nvSpPr>
          <p:cNvPr id="19" name="文本框 18">
            <a:extLst>
              <a:ext uri="{FF2B5EF4-FFF2-40B4-BE49-F238E27FC236}">
                <a16:creationId xmlns:a16="http://schemas.microsoft.com/office/drawing/2014/main" id="{483F2181-4A72-4308-AECD-11D9DF966249}"/>
              </a:ext>
            </a:extLst>
          </p:cNvPr>
          <p:cNvSpPr txBox="1"/>
          <p:nvPr/>
        </p:nvSpPr>
        <p:spPr>
          <a:xfrm>
            <a:off x="1340515" y="4390167"/>
            <a:ext cx="83444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机器学习</a:t>
            </a:r>
          </a:p>
        </p:txBody>
      </p:sp>
      <p:sp>
        <p:nvSpPr>
          <p:cNvPr id="20" name="文本框 19">
            <a:extLst>
              <a:ext uri="{FF2B5EF4-FFF2-40B4-BE49-F238E27FC236}">
                <a16:creationId xmlns:a16="http://schemas.microsoft.com/office/drawing/2014/main" id="{458D05DE-47BC-4F45-A685-13608FDF21F3}"/>
              </a:ext>
            </a:extLst>
          </p:cNvPr>
          <p:cNvSpPr txBox="1"/>
          <p:nvPr/>
        </p:nvSpPr>
        <p:spPr>
          <a:xfrm>
            <a:off x="3676422" y="4392661"/>
            <a:ext cx="91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大数据</a:t>
            </a:r>
          </a:p>
        </p:txBody>
      </p:sp>
      <p:grpSp>
        <p:nvGrpSpPr>
          <p:cNvPr id="21" name="Group 20">
            <a:extLst>
              <a:ext uri="{FF2B5EF4-FFF2-40B4-BE49-F238E27FC236}">
                <a16:creationId xmlns:a16="http://schemas.microsoft.com/office/drawing/2014/main" id="{15FEA421-5291-4588-8370-7CE5537A01C9}"/>
              </a:ext>
            </a:extLst>
          </p:cNvPr>
          <p:cNvGrpSpPr/>
          <p:nvPr/>
        </p:nvGrpSpPr>
        <p:grpSpPr>
          <a:xfrm>
            <a:off x="937810" y="6064717"/>
            <a:ext cx="3767249" cy="565094"/>
            <a:chOff x="882725" y="6069050"/>
            <a:chExt cx="3767249" cy="565094"/>
          </a:xfrm>
        </p:grpSpPr>
        <p:sp>
          <p:nvSpPr>
            <p:cNvPr id="8" name="矩形: 圆角 7">
              <a:extLst>
                <a:ext uri="{FF2B5EF4-FFF2-40B4-BE49-F238E27FC236}">
                  <a16:creationId xmlns:a16="http://schemas.microsoft.com/office/drawing/2014/main" id="{3F6352BC-0889-4CAC-8DAF-21C509A35357}"/>
                </a:ext>
              </a:extLst>
            </p:cNvPr>
            <p:cNvSpPr/>
            <p:nvPr/>
          </p:nvSpPr>
          <p:spPr>
            <a:xfrm>
              <a:off x="882725" y="6069050"/>
              <a:ext cx="3767249" cy="565094"/>
            </a:xfrm>
            <a:prstGeom prst="roundRect">
              <a:avLst/>
            </a:prstGeom>
            <a:solidFill>
              <a:schemeClr val="bg1">
                <a:lumMod val="75000"/>
              </a:schemeClr>
            </a:solidFill>
            <a:ln>
              <a:noFill/>
            </a:ln>
            <a:effectLst>
              <a:outerShdw blurRad="57785" dist="33020" dir="3180000" algn="ctr">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企业外部</a:t>
              </a:r>
              <a:endParaRPr kumimoji="0" lang="en-US" altLang="zh-CN" sz="14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数据</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 name="流程图: 文档 17">
              <a:extLst>
                <a:ext uri="{FF2B5EF4-FFF2-40B4-BE49-F238E27FC236}">
                  <a16:creationId xmlns:a16="http://schemas.microsoft.com/office/drawing/2014/main" id="{77B38104-33D8-451A-A74E-ED5F234CCA73}"/>
                </a:ext>
              </a:extLst>
            </p:cNvPr>
            <p:cNvSpPr/>
            <p:nvPr/>
          </p:nvSpPr>
          <p:spPr>
            <a:xfrm>
              <a:off x="1050680" y="6169787"/>
              <a:ext cx="284422" cy="421779"/>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专利</a:t>
              </a:r>
            </a:p>
          </p:txBody>
        </p:sp>
        <p:sp>
          <p:nvSpPr>
            <p:cNvPr id="23" name="流程图: 文档 22">
              <a:extLst>
                <a:ext uri="{FF2B5EF4-FFF2-40B4-BE49-F238E27FC236}">
                  <a16:creationId xmlns:a16="http://schemas.microsoft.com/office/drawing/2014/main" id="{C4F0210C-81FE-4256-AD54-377D2C4C97A8}"/>
                </a:ext>
              </a:extLst>
            </p:cNvPr>
            <p:cNvSpPr/>
            <p:nvPr/>
          </p:nvSpPr>
          <p:spPr>
            <a:xfrm>
              <a:off x="1478313" y="6169787"/>
              <a:ext cx="284422" cy="421779"/>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商标</a:t>
              </a:r>
            </a:p>
          </p:txBody>
        </p:sp>
        <p:sp>
          <p:nvSpPr>
            <p:cNvPr id="24" name="流程图: 文档 23">
              <a:extLst>
                <a:ext uri="{FF2B5EF4-FFF2-40B4-BE49-F238E27FC236}">
                  <a16:creationId xmlns:a16="http://schemas.microsoft.com/office/drawing/2014/main" id="{1D019175-8CAB-4FEE-94B4-981CA870FD32}"/>
                </a:ext>
              </a:extLst>
            </p:cNvPr>
            <p:cNvSpPr/>
            <p:nvPr/>
          </p:nvSpPr>
          <p:spPr>
            <a:xfrm>
              <a:off x="1932668" y="6167229"/>
              <a:ext cx="284422" cy="421779"/>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论文</a:t>
              </a:r>
            </a:p>
          </p:txBody>
        </p:sp>
        <p:sp>
          <p:nvSpPr>
            <p:cNvPr id="25" name="流程图: 文档 24">
              <a:extLst>
                <a:ext uri="{FF2B5EF4-FFF2-40B4-BE49-F238E27FC236}">
                  <a16:creationId xmlns:a16="http://schemas.microsoft.com/office/drawing/2014/main" id="{45B6265F-0279-44B0-892C-50556AE7F81E}"/>
                </a:ext>
              </a:extLst>
            </p:cNvPr>
            <p:cNvSpPr/>
            <p:nvPr/>
          </p:nvSpPr>
          <p:spPr>
            <a:xfrm>
              <a:off x="3336099" y="6185253"/>
              <a:ext cx="284422" cy="421779"/>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标准</a:t>
              </a:r>
            </a:p>
          </p:txBody>
        </p:sp>
        <p:sp>
          <p:nvSpPr>
            <p:cNvPr id="26" name="流程图: 文档 25">
              <a:extLst>
                <a:ext uri="{FF2B5EF4-FFF2-40B4-BE49-F238E27FC236}">
                  <a16:creationId xmlns:a16="http://schemas.microsoft.com/office/drawing/2014/main" id="{F9FBEFFF-56BE-4761-BF1A-E480B55F22DC}"/>
                </a:ext>
              </a:extLst>
            </p:cNvPr>
            <p:cNvSpPr/>
            <p:nvPr/>
          </p:nvSpPr>
          <p:spPr>
            <a:xfrm>
              <a:off x="3779392" y="6183051"/>
              <a:ext cx="284422" cy="421779"/>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市场</a:t>
              </a:r>
            </a:p>
          </p:txBody>
        </p:sp>
        <p:sp>
          <p:nvSpPr>
            <p:cNvPr id="30" name="流程图: 文档 29">
              <a:extLst>
                <a:ext uri="{FF2B5EF4-FFF2-40B4-BE49-F238E27FC236}">
                  <a16:creationId xmlns:a16="http://schemas.microsoft.com/office/drawing/2014/main" id="{2A4A0634-30B7-40B1-AE75-C1C663BD06EB}"/>
                </a:ext>
              </a:extLst>
            </p:cNvPr>
            <p:cNvSpPr/>
            <p:nvPr/>
          </p:nvSpPr>
          <p:spPr>
            <a:xfrm>
              <a:off x="4223952" y="6183051"/>
              <a:ext cx="284422" cy="421779"/>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新闻</a:t>
              </a:r>
            </a:p>
          </p:txBody>
        </p:sp>
      </p:grpSp>
      <p:sp>
        <p:nvSpPr>
          <p:cNvPr id="34" name="矩形 33">
            <a:extLst>
              <a:ext uri="{FF2B5EF4-FFF2-40B4-BE49-F238E27FC236}">
                <a16:creationId xmlns:a16="http://schemas.microsoft.com/office/drawing/2014/main" id="{C401DA7B-C89B-425E-BCBA-A3EA6CD9BC56}"/>
              </a:ext>
            </a:extLst>
          </p:cNvPr>
          <p:cNvSpPr/>
          <p:nvPr/>
        </p:nvSpPr>
        <p:spPr>
          <a:xfrm flipH="1">
            <a:off x="2513948" y="2870732"/>
            <a:ext cx="69482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API</a:t>
            </a:r>
            <a:endParaRPr kumimoji="0" lang="zh-CN" altLang="en-US"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46" name="矩形 45">
            <a:extLst>
              <a:ext uri="{FF2B5EF4-FFF2-40B4-BE49-F238E27FC236}">
                <a16:creationId xmlns:a16="http://schemas.microsoft.com/office/drawing/2014/main" id="{379AC445-7E3D-4708-BE1C-5E5B58C2A589}"/>
              </a:ext>
            </a:extLst>
          </p:cNvPr>
          <p:cNvSpPr/>
          <p:nvPr/>
        </p:nvSpPr>
        <p:spPr>
          <a:xfrm>
            <a:off x="5421364" y="5046257"/>
            <a:ext cx="162155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内部数据</a:t>
            </a:r>
          </a:p>
        </p:txBody>
      </p:sp>
      <p:sp>
        <p:nvSpPr>
          <p:cNvPr id="76" name="Freeform 34">
            <a:extLst>
              <a:ext uri="{FF2B5EF4-FFF2-40B4-BE49-F238E27FC236}">
                <a16:creationId xmlns:a16="http://schemas.microsoft.com/office/drawing/2014/main" id="{43EDC5BC-D402-4807-BA50-BE665AB6B9EB}"/>
              </a:ext>
            </a:extLst>
          </p:cNvPr>
          <p:cNvSpPr>
            <a:spLocks noEditPoints="1"/>
          </p:cNvSpPr>
          <p:nvPr/>
        </p:nvSpPr>
        <p:spPr bwMode="auto">
          <a:xfrm>
            <a:off x="4433119" y="3718774"/>
            <a:ext cx="255324" cy="311215"/>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7" name="Freeform 35">
            <a:extLst>
              <a:ext uri="{FF2B5EF4-FFF2-40B4-BE49-F238E27FC236}">
                <a16:creationId xmlns:a16="http://schemas.microsoft.com/office/drawing/2014/main" id="{E2CB1D92-33A9-4164-8B09-04232B3BEBCB}"/>
              </a:ext>
            </a:extLst>
          </p:cNvPr>
          <p:cNvSpPr>
            <a:spLocks noEditPoints="1"/>
          </p:cNvSpPr>
          <p:nvPr/>
        </p:nvSpPr>
        <p:spPr bwMode="auto">
          <a:xfrm>
            <a:off x="4463025" y="3786452"/>
            <a:ext cx="182745" cy="192140"/>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9" name="文本框 78">
            <a:extLst>
              <a:ext uri="{FF2B5EF4-FFF2-40B4-BE49-F238E27FC236}">
                <a16:creationId xmlns:a16="http://schemas.microsoft.com/office/drawing/2014/main" id="{B11553C2-06C3-4D67-9C11-F2136AD07A98}"/>
              </a:ext>
            </a:extLst>
          </p:cNvPr>
          <p:cNvSpPr txBox="1"/>
          <p:nvPr/>
        </p:nvSpPr>
        <p:spPr>
          <a:xfrm>
            <a:off x="3662088" y="4631038"/>
            <a:ext cx="914400"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图像识别</a:t>
            </a:r>
          </a:p>
        </p:txBody>
      </p:sp>
      <p:sp>
        <p:nvSpPr>
          <p:cNvPr id="80" name="文本框 79">
            <a:extLst>
              <a:ext uri="{FF2B5EF4-FFF2-40B4-BE49-F238E27FC236}">
                <a16:creationId xmlns:a16="http://schemas.microsoft.com/office/drawing/2014/main" id="{F80C18EC-BBC8-4527-8C46-D273AC980C9C}"/>
              </a:ext>
            </a:extLst>
          </p:cNvPr>
          <p:cNvSpPr txBox="1"/>
          <p:nvPr/>
        </p:nvSpPr>
        <p:spPr>
          <a:xfrm>
            <a:off x="1199032" y="4629430"/>
            <a:ext cx="110162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自然语言处理</a:t>
            </a:r>
          </a:p>
        </p:txBody>
      </p:sp>
      <p:sp>
        <p:nvSpPr>
          <p:cNvPr id="94" name="文本框 93">
            <a:extLst>
              <a:ext uri="{FF2B5EF4-FFF2-40B4-BE49-F238E27FC236}">
                <a16:creationId xmlns:a16="http://schemas.microsoft.com/office/drawing/2014/main" id="{565C140C-0AB7-4AC4-AA18-94907D05DF0C}"/>
              </a:ext>
            </a:extLst>
          </p:cNvPr>
          <p:cNvSpPr txBox="1"/>
          <p:nvPr/>
        </p:nvSpPr>
        <p:spPr>
          <a:xfrm>
            <a:off x="1132671" y="3466340"/>
            <a:ext cx="48916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技术</a:t>
            </a:r>
          </a:p>
        </p:txBody>
      </p:sp>
      <p:sp>
        <p:nvSpPr>
          <p:cNvPr id="95" name="文本框 94">
            <a:extLst>
              <a:ext uri="{FF2B5EF4-FFF2-40B4-BE49-F238E27FC236}">
                <a16:creationId xmlns:a16="http://schemas.microsoft.com/office/drawing/2014/main" id="{D7517CA9-E4FE-4B60-82F5-2226EE789662}"/>
              </a:ext>
            </a:extLst>
          </p:cNvPr>
          <p:cNvSpPr txBox="1"/>
          <p:nvPr/>
        </p:nvSpPr>
        <p:spPr>
          <a:xfrm>
            <a:off x="1914722" y="3468789"/>
            <a:ext cx="52887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风险</a:t>
            </a:r>
          </a:p>
        </p:txBody>
      </p:sp>
      <p:sp>
        <p:nvSpPr>
          <p:cNvPr id="96" name="文本框 95">
            <a:extLst>
              <a:ext uri="{FF2B5EF4-FFF2-40B4-BE49-F238E27FC236}">
                <a16:creationId xmlns:a16="http://schemas.microsoft.com/office/drawing/2014/main" id="{983E52D5-B626-4856-93DA-4944124EFDB3}"/>
              </a:ext>
            </a:extLst>
          </p:cNvPr>
          <p:cNvSpPr txBox="1"/>
          <p:nvPr/>
        </p:nvSpPr>
        <p:spPr>
          <a:xfrm>
            <a:off x="3618465" y="3475960"/>
            <a:ext cx="56694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价值</a:t>
            </a:r>
          </a:p>
        </p:txBody>
      </p:sp>
      <p:sp>
        <p:nvSpPr>
          <p:cNvPr id="97" name="文本框 96">
            <a:extLst>
              <a:ext uri="{FF2B5EF4-FFF2-40B4-BE49-F238E27FC236}">
                <a16:creationId xmlns:a16="http://schemas.microsoft.com/office/drawing/2014/main" id="{D0CAD962-43E9-4187-A896-DD84D3321A33}"/>
              </a:ext>
            </a:extLst>
          </p:cNvPr>
          <p:cNvSpPr txBox="1"/>
          <p:nvPr/>
        </p:nvSpPr>
        <p:spPr>
          <a:xfrm>
            <a:off x="4336627" y="3467762"/>
            <a:ext cx="61230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竞争</a:t>
            </a:r>
          </a:p>
        </p:txBody>
      </p:sp>
      <p:sp>
        <p:nvSpPr>
          <p:cNvPr id="155" name="箭头: 右 154">
            <a:extLst>
              <a:ext uri="{FF2B5EF4-FFF2-40B4-BE49-F238E27FC236}">
                <a16:creationId xmlns:a16="http://schemas.microsoft.com/office/drawing/2014/main" id="{857561B1-23E7-420D-BC8C-878722E5C7C8}"/>
              </a:ext>
            </a:extLst>
          </p:cNvPr>
          <p:cNvSpPr/>
          <p:nvPr/>
        </p:nvSpPr>
        <p:spPr>
          <a:xfrm rot="16200000">
            <a:off x="2363940" y="2977421"/>
            <a:ext cx="394651" cy="151106"/>
          </a:xfrm>
          <a:prstGeom prst="rightArrow">
            <a:avLst/>
          </a:prstGeom>
          <a:solidFill>
            <a:srgbClr val="74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6" name="箭头: 右 155">
            <a:extLst>
              <a:ext uri="{FF2B5EF4-FFF2-40B4-BE49-F238E27FC236}">
                <a16:creationId xmlns:a16="http://schemas.microsoft.com/office/drawing/2014/main" id="{A6C4EC72-9889-4B93-BBAA-F69846F2DBF4}"/>
              </a:ext>
            </a:extLst>
          </p:cNvPr>
          <p:cNvSpPr/>
          <p:nvPr/>
        </p:nvSpPr>
        <p:spPr>
          <a:xfrm rot="5400000">
            <a:off x="2949163" y="2993904"/>
            <a:ext cx="394651" cy="151106"/>
          </a:xfrm>
          <a:prstGeom prst="rightArrow">
            <a:avLst/>
          </a:prstGeom>
          <a:solidFill>
            <a:srgbClr val="74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37" name="Group 36">
            <a:extLst>
              <a:ext uri="{FF2B5EF4-FFF2-40B4-BE49-F238E27FC236}">
                <a16:creationId xmlns:a16="http://schemas.microsoft.com/office/drawing/2014/main" id="{7900AAD8-A9EC-4AF7-A812-F5AD5C901362}"/>
              </a:ext>
            </a:extLst>
          </p:cNvPr>
          <p:cNvGrpSpPr/>
          <p:nvPr/>
        </p:nvGrpSpPr>
        <p:grpSpPr>
          <a:xfrm>
            <a:off x="951507" y="2191565"/>
            <a:ext cx="3906094" cy="605734"/>
            <a:chOff x="951507" y="2191565"/>
            <a:chExt cx="3906094" cy="605734"/>
          </a:xfrm>
        </p:grpSpPr>
        <p:sp>
          <p:nvSpPr>
            <p:cNvPr id="118" name="矩形 117">
              <a:extLst>
                <a:ext uri="{FF2B5EF4-FFF2-40B4-BE49-F238E27FC236}">
                  <a16:creationId xmlns:a16="http://schemas.microsoft.com/office/drawing/2014/main" id="{0CBC4E05-03AA-4E4F-9A23-C684F1003190}"/>
                </a:ext>
              </a:extLst>
            </p:cNvPr>
            <p:cNvSpPr/>
            <p:nvPr/>
          </p:nvSpPr>
          <p:spPr>
            <a:xfrm>
              <a:off x="951507" y="2191565"/>
              <a:ext cx="3906094" cy="60573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 </a:t>
              </a:r>
              <a:r>
                <a:rPr kumimoji="0"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创新情报</a:t>
              </a:r>
              <a:endParaRPr kumimoji="0" lang="en-US" altLang="zh-CN"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 平台</a:t>
              </a:r>
            </a:p>
          </p:txBody>
        </p:sp>
        <p:sp>
          <p:nvSpPr>
            <p:cNvPr id="31" name="文本框 30">
              <a:extLst>
                <a:ext uri="{FF2B5EF4-FFF2-40B4-BE49-F238E27FC236}">
                  <a16:creationId xmlns:a16="http://schemas.microsoft.com/office/drawing/2014/main" id="{7E89DF11-4DB2-47E2-AA82-F013F8E6C5C6}"/>
                </a:ext>
              </a:extLst>
            </p:cNvPr>
            <p:cNvSpPr txBox="1"/>
            <p:nvPr/>
          </p:nvSpPr>
          <p:spPr>
            <a:xfrm>
              <a:off x="1536482" y="2387687"/>
              <a:ext cx="960859" cy="276999"/>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全面高效</a:t>
              </a:r>
            </a:p>
          </p:txBody>
        </p:sp>
        <p:sp>
          <p:nvSpPr>
            <p:cNvPr id="32" name="文本框 31">
              <a:extLst>
                <a:ext uri="{FF2B5EF4-FFF2-40B4-BE49-F238E27FC236}">
                  <a16:creationId xmlns:a16="http://schemas.microsoft.com/office/drawing/2014/main" id="{F12399FD-08B5-4E1A-9FD3-9A39F06BF1BD}"/>
                </a:ext>
              </a:extLst>
            </p:cNvPr>
            <p:cNvSpPr txBox="1"/>
            <p:nvPr/>
          </p:nvSpPr>
          <p:spPr>
            <a:xfrm>
              <a:off x="3505620" y="2391360"/>
              <a:ext cx="818072" cy="276999"/>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精准专业</a:t>
              </a:r>
              <a:endParaRPr kumimoji="0" lang="en-US" altLang="zh-CN"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pic>
          <p:nvPicPr>
            <p:cNvPr id="127" name="图形 126" descr="靶心">
              <a:extLst>
                <a:ext uri="{FF2B5EF4-FFF2-40B4-BE49-F238E27FC236}">
                  <a16:creationId xmlns:a16="http://schemas.microsoft.com/office/drawing/2014/main" id="{06E1F8F3-3091-4DA1-9F16-B8B33B3BF5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6838" y="2347026"/>
              <a:ext cx="392237" cy="367217"/>
            </a:xfrm>
            <a:prstGeom prst="rect">
              <a:avLst/>
            </a:prstGeom>
          </p:spPr>
        </p:pic>
        <p:sp>
          <p:nvSpPr>
            <p:cNvPr id="157" name="Freeform 29">
              <a:extLst>
                <a:ext uri="{FF2B5EF4-FFF2-40B4-BE49-F238E27FC236}">
                  <a16:creationId xmlns:a16="http://schemas.microsoft.com/office/drawing/2014/main" id="{AF5BC253-6F30-47E5-94F6-B461FBD96494}"/>
                </a:ext>
              </a:extLst>
            </p:cNvPr>
            <p:cNvSpPr>
              <a:spLocks noEditPoints="1"/>
            </p:cNvSpPr>
            <p:nvPr/>
          </p:nvSpPr>
          <p:spPr bwMode="auto">
            <a:xfrm>
              <a:off x="1127352" y="2289003"/>
              <a:ext cx="277564" cy="272399"/>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58" name="Freeform 30">
              <a:extLst>
                <a:ext uri="{FF2B5EF4-FFF2-40B4-BE49-F238E27FC236}">
                  <a16:creationId xmlns:a16="http://schemas.microsoft.com/office/drawing/2014/main" id="{0176642D-7C1D-4FCD-9097-78C73D072BA7}"/>
                </a:ext>
              </a:extLst>
            </p:cNvPr>
            <p:cNvSpPr>
              <a:spLocks noEditPoints="1"/>
            </p:cNvSpPr>
            <p:nvPr/>
          </p:nvSpPr>
          <p:spPr bwMode="auto">
            <a:xfrm>
              <a:off x="1295860" y="2561402"/>
              <a:ext cx="188971" cy="184129"/>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grpSp>
      <p:sp>
        <p:nvSpPr>
          <p:cNvPr id="163" name="矩形 162">
            <a:extLst>
              <a:ext uri="{FF2B5EF4-FFF2-40B4-BE49-F238E27FC236}">
                <a16:creationId xmlns:a16="http://schemas.microsoft.com/office/drawing/2014/main" id="{2D54ECC6-225E-4CCF-8C0B-A31017E2AC81}"/>
              </a:ext>
            </a:extLst>
          </p:cNvPr>
          <p:cNvSpPr/>
          <p:nvPr/>
        </p:nvSpPr>
        <p:spPr>
          <a:xfrm>
            <a:off x="947170" y="1082792"/>
            <a:ext cx="10662625" cy="502722"/>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全球化业务运营战略，颠覆式、开放式创新战略</a:t>
            </a:r>
            <a:endParaRPr kumimoji="0" lang="zh-CN" altLang="en-US" sz="18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285" name="Freeform 66">
            <a:extLst>
              <a:ext uri="{FF2B5EF4-FFF2-40B4-BE49-F238E27FC236}">
                <a16:creationId xmlns:a16="http://schemas.microsoft.com/office/drawing/2014/main" id="{A3354976-4B44-4124-9BC1-E88AA090FBC0}"/>
              </a:ext>
            </a:extLst>
          </p:cNvPr>
          <p:cNvSpPr>
            <a:spLocks noEditPoints="1"/>
          </p:cNvSpPr>
          <p:nvPr/>
        </p:nvSpPr>
        <p:spPr bwMode="auto">
          <a:xfrm>
            <a:off x="1557053" y="5257991"/>
            <a:ext cx="350536" cy="409599"/>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6" name="Freeform 66">
            <a:extLst>
              <a:ext uri="{FF2B5EF4-FFF2-40B4-BE49-F238E27FC236}">
                <a16:creationId xmlns:a16="http://schemas.microsoft.com/office/drawing/2014/main" id="{75998BD0-374F-49DD-BBF8-6A51316D6856}"/>
              </a:ext>
            </a:extLst>
          </p:cNvPr>
          <p:cNvSpPr>
            <a:spLocks noEditPoints="1"/>
          </p:cNvSpPr>
          <p:nvPr/>
        </p:nvSpPr>
        <p:spPr bwMode="auto">
          <a:xfrm>
            <a:off x="3991286" y="5252505"/>
            <a:ext cx="350536" cy="409599"/>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6" name="矩形 145">
            <a:extLst>
              <a:ext uri="{FF2B5EF4-FFF2-40B4-BE49-F238E27FC236}">
                <a16:creationId xmlns:a16="http://schemas.microsoft.com/office/drawing/2014/main" id="{098BEE0E-B15D-4FFB-8D9E-C149CB8416F0}"/>
              </a:ext>
            </a:extLst>
          </p:cNvPr>
          <p:cNvSpPr/>
          <p:nvPr/>
        </p:nvSpPr>
        <p:spPr>
          <a:xfrm>
            <a:off x="1484832" y="1671126"/>
            <a:ext cx="1317903" cy="432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情报全面</a:t>
            </a:r>
            <a:endParaRPr kumimoji="0" lang="zh-CN" altLang="en-US" sz="12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48" name="矩形 147">
            <a:extLst>
              <a:ext uri="{FF2B5EF4-FFF2-40B4-BE49-F238E27FC236}">
                <a16:creationId xmlns:a16="http://schemas.microsoft.com/office/drawing/2014/main" id="{1F155529-163C-4F28-A986-8D7EB7949B66}"/>
              </a:ext>
            </a:extLst>
          </p:cNvPr>
          <p:cNvSpPr/>
          <p:nvPr/>
        </p:nvSpPr>
        <p:spPr>
          <a:xfrm>
            <a:off x="5595451" y="1669929"/>
            <a:ext cx="1307924" cy="432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集中管理</a:t>
            </a:r>
            <a:endParaRPr kumimoji="0" lang="zh-CN" altLang="en-US" sz="16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50" name="矩形 149">
            <a:extLst>
              <a:ext uri="{FF2B5EF4-FFF2-40B4-BE49-F238E27FC236}">
                <a16:creationId xmlns:a16="http://schemas.microsoft.com/office/drawing/2014/main" id="{8FED079C-B2E1-4281-BF9F-7EED43E60A45}"/>
              </a:ext>
            </a:extLst>
          </p:cNvPr>
          <p:cNvSpPr/>
          <p:nvPr/>
        </p:nvSpPr>
        <p:spPr>
          <a:xfrm>
            <a:off x="9681058" y="1669325"/>
            <a:ext cx="1310300" cy="432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风险管控</a:t>
            </a:r>
            <a:endParaRPr kumimoji="0" lang="zh-CN" altLang="en-US" sz="12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10" name="Group 9">
            <a:extLst>
              <a:ext uri="{FF2B5EF4-FFF2-40B4-BE49-F238E27FC236}">
                <a16:creationId xmlns:a16="http://schemas.microsoft.com/office/drawing/2014/main" id="{BD9732EB-6808-4B31-9AE6-8EA5F6FFC7ED}"/>
              </a:ext>
            </a:extLst>
          </p:cNvPr>
          <p:cNvGrpSpPr/>
          <p:nvPr/>
        </p:nvGrpSpPr>
        <p:grpSpPr>
          <a:xfrm>
            <a:off x="7628899" y="2196172"/>
            <a:ext cx="3980896" cy="608435"/>
            <a:chOff x="7459378" y="2185898"/>
            <a:chExt cx="3980896" cy="608435"/>
          </a:xfrm>
        </p:grpSpPr>
        <p:sp>
          <p:nvSpPr>
            <p:cNvPr id="173" name="矩形 172">
              <a:extLst>
                <a:ext uri="{FF2B5EF4-FFF2-40B4-BE49-F238E27FC236}">
                  <a16:creationId xmlns:a16="http://schemas.microsoft.com/office/drawing/2014/main" id="{3C4D6DCA-9D67-4CD2-8458-478831A7C2D7}"/>
                </a:ext>
              </a:extLst>
            </p:cNvPr>
            <p:cNvSpPr/>
            <p:nvPr/>
          </p:nvSpPr>
          <p:spPr>
            <a:xfrm>
              <a:off x="7459378" y="2185898"/>
              <a:ext cx="3980896" cy="6084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创新管理</a:t>
              </a:r>
              <a:endParaRPr kumimoji="0" lang="en-US" altLang="zh-CN"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平台</a:t>
              </a:r>
              <a:endParaRPr kumimoji="0" lang="zh-CN" altLang="en-US" sz="2000" b="0"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54" name="文本框 53">
              <a:extLst>
                <a:ext uri="{FF2B5EF4-FFF2-40B4-BE49-F238E27FC236}">
                  <a16:creationId xmlns:a16="http://schemas.microsoft.com/office/drawing/2014/main" id="{EF5ECB67-D979-4573-8CCE-784E2EB5F111}"/>
                </a:ext>
              </a:extLst>
            </p:cNvPr>
            <p:cNvSpPr txBox="1"/>
            <p:nvPr/>
          </p:nvSpPr>
          <p:spPr>
            <a:xfrm>
              <a:off x="10091482" y="2343747"/>
              <a:ext cx="815531" cy="278664"/>
            </a:xfrm>
            <a:prstGeom prst="rect">
              <a:avLst/>
            </a:prstGeom>
            <a:solidFill>
              <a:schemeClr val="accent4">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协同互联</a:t>
              </a:r>
            </a:p>
          </p:txBody>
        </p:sp>
        <p:sp>
          <p:nvSpPr>
            <p:cNvPr id="59" name="矩形 58">
              <a:extLst>
                <a:ext uri="{FF2B5EF4-FFF2-40B4-BE49-F238E27FC236}">
                  <a16:creationId xmlns:a16="http://schemas.microsoft.com/office/drawing/2014/main" id="{37A4947B-AE35-40F8-ABFA-D27A9502EEB5}"/>
                </a:ext>
              </a:extLst>
            </p:cNvPr>
            <p:cNvSpPr/>
            <p:nvPr/>
          </p:nvSpPr>
          <p:spPr>
            <a:xfrm>
              <a:off x="8040708" y="2343747"/>
              <a:ext cx="795141" cy="278664"/>
            </a:xfrm>
            <a:prstGeom prst="rect">
              <a:avLst/>
            </a:prstGeom>
            <a:solidFill>
              <a:schemeClr val="accent4">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数据共享</a:t>
              </a:r>
              <a:endParaRPr kumimoji="0" lang="zh-CN" altLang="en-US" sz="12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60" name="组合 59">
              <a:extLst>
                <a:ext uri="{FF2B5EF4-FFF2-40B4-BE49-F238E27FC236}">
                  <a16:creationId xmlns:a16="http://schemas.microsoft.com/office/drawing/2014/main" id="{CCE383B4-86C8-4AE7-A3BB-C3D940233436}"/>
                </a:ext>
              </a:extLst>
            </p:cNvPr>
            <p:cNvGrpSpPr>
              <a:grpSpLocks noChangeAspect="1"/>
            </p:cNvGrpSpPr>
            <p:nvPr/>
          </p:nvGrpSpPr>
          <p:grpSpPr>
            <a:xfrm>
              <a:off x="7610209" y="2338801"/>
              <a:ext cx="335383" cy="315361"/>
              <a:chOff x="5724525" y="3079752"/>
              <a:chExt cx="739775" cy="703262"/>
            </a:xfrm>
            <a:solidFill>
              <a:schemeClr val="accent1"/>
            </a:solidFill>
          </p:grpSpPr>
          <p:sp>
            <p:nvSpPr>
              <p:cNvPr id="61" name="Oval 5">
                <a:extLst>
                  <a:ext uri="{FF2B5EF4-FFF2-40B4-BE49-F238E27FC236}">
                    <a16:creationId xmlns:a16="http://schemas.microsoft.com/office/drawing/2014/main" id="{E774FFAF-448B-4FD3-AB07-E9A27BFBA992}"/>
                  </a:ext>
                </a:extLst>
              </p:cNvPr>
              <p:cNvSpPr>
                <a:spLocks noChangeArrowheads="1"/>
              </p:cNvSpPr>
              <p:nvPr/>
            </p:nvSpPr>
            <p:spPr bwMode="auto">
              <a:xfrm>
                <a:off x="6238875" y="3516313"/>
                <a:ext cx="84138" cy="1000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2" name="Oval 6">
                <a:extLst>
                  <a:ext uri="{FF2B5EF4-FFF2-40B4-BE49-F238E27FC236}">
                    <a16:creationId xmlns:a16="http://schemas.microsoft.com/office/drawing/2014/main" id="{DF870FF9-A04A-414B-9658-54FD4087074C}"/>
                  </a:ext>
                </a:extLst>
              </p:cNvPr>
              <p:cNvSpPr>
                <a:spLocks noChangeArrowheads="1"/>
              </p:cNvSpPr>
              <p:nvPr/>
            </p:nvSpPr>
            <p:spPr bwMode="auto">
              <a:xfrm>
                <a:off x="5911850" y="3486150"/>
                <a:ext cx="101599" cy="130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3" name="Oval 7">
                <a:extLst>
                  <a:ext uri="{FF2B5EF4-FFF2-40B4-BE49-F238E27FC236}">
                    <a16:creationId xmlns:a16="http://schemas.microsoft.com/office/drawing/2014/main" id="{3C1DE8D7-C8F9-44E5-B6DC-C0D13D0AF1C0}"/>
                  </a:ext>
                </a:extLst>
              </p:cNvPr>
              <p:cNvSpPr>
                <a:spLocks noChangeArrowheads="1"/>
              </p:cNvSpPr>
              <p:nvPr/>
            </p:nvSpPr>
            <p:spPr bwMode="auto">
              <a:xfrm>
                <a:off x="6048375" y="3463927"/>
                <a:ext cx="133350" cy="1524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4" name="Freeform 8">
                <a:extLst>
                  <a:ext uri="{FF2B5EF4-FFF2-40B4-BE49-F238E27FC236}">
                    <a16:creationId xmlns:a16="http://schemas.microsoft.com/office/drawing/2014/main" id="{355C49B0-FE00-427A-AB10-98A5ECB2773E}"/>
                  </a:ext>
                </a:extLst>
              </p:cNvPr>
              <p:cNvSpPr>
                <a:spLocks noEditPoints="1"/>
              </p:cNvSpPr>
              <p:nvPr/>
            </p:nvSpPr>
            <p:spPr bwMode="auto">
              <a:xfrm>
                <a:off x="5980113" y="3622676"/>
                <a:ext cx="274638" cy="160338"/>
              </a:xfrm>
              <a:custGeom>
                <a:avLst/>
                <a:gdLst>
                  <a:gd name="T0" fmla="*/ 71 w 72"/>
                  <a:gd name="T1" fmla="*/ 30 h 42"/>
                  <a:gd name="T2" fmla="*/ 70 w 72"/>
                  <a:gd name="T3" fmla="*/ 12 h 42"/>
                  <a:gd name="T4" fmla="*/ 60 w 72"/>
                  <a:gd name="T5" fmla="*/ 1 h 42"/>
                  <a:gd name="T6" fmla="*/ 51 w 72"/>
                  <a:gd name="T7" fmla="*/ 0 h 42"/>
                  <a:gd name="T8" fmla="*/ 51 w 72"/>
                  <a:gd name="T9" fmla="*/ 0 h 42"/>
                  <a:gd name="T10" fmla="*/ 50 w 72"/>
                  <a:gd name="T11" fmla="*/ 0 h 42"/>
                  <a:gd name="T12" fmla="*/ 50 w 72"/>
                  <a:gd name="T13" fmla="*/ 0 h 42"/>
                  <a:gd name="T14" fmla="*/ 57 w 72"/>
                  <a:gd name="T15" fmla="*/ 6 h 42"/>
                  <a:gd name="T16" fmla="*/ 48 w 72"/>
                  <a:gd name="T17" fmla="*/ 10 h 42"/>
                  <a:gd name="T18" fmla="*/ 53 w 72"/>
                  <a:gd name="T19" fmla="*/ 17 h 42"/>
                  <a:gd name="T20" fmla="*/ 41 w 72"/>
                  <a:gd name="T21" fmla="*/ 41 h 42"/>
                  <a:gd name="T22" fmla="*/ 41 w 72"/>
                  <a:gd name="T23" fmla="*/ 41 h 42"/>
                  <a:gd name="T24" fmla="*/ 39 w 72"/>
                  <a:gd name="T25" fmla="*/ 8 h 42"/>
                  <a:gd name="T26" fmla="*/ 41 w 72"/>
                  <a:gd name="T27" fmla="*/ 7 h 42"/>
                  <a:gd name="T28" fmla="*/ 39 w 72"/>
                  <a:gd name="T29" fmla="*/ 0 h 42"/>
                  <a:gd name="T30" fmla="*/ 32 w 72"/>
                  <a:gd name="T31" fmla="*/ 0 h 42"/>
                  <a:gd name="T32" fmla="*/ 30 w 72"/>
                  <a:gd name="T33" fmla="*/ 7 h 42"/>
                  <a:gd name="T34" fmla="*/ 32 w 72"/>
                  <a:gd name="T35" fmla="*/ 8 h 42"/>
                  <a:gd name="T36" fmla="*/ 30 w 72"/>
                  <a:gd name="T37" fmla="*/ 41 h 42"/>
                  <a:gd name="T38" fmla="*/ 30 w 72"/>
                  <a:gd name="T39" fmla="*/ 41 h 42"/>
                  <a:gd name="T40" fmla="*/ 30 w 72"/>
                  <a:gd name="T41" fmla="*/ 41 h 42"/>
                  <a:gd name="T42" fmla="*/ 18 w 72"/>
                  <a:gd name="T43" fmla="*/ 17 h 42"/>
                  <a:gd name="T44" fmla="*/ 23 w 72"/>
                  <a:gd name="T45" fmla="*/ 10 h 42"/>
                  <a:gd name="T46" fmla="*/ 14 w 72"/>
                  <a:gd name="T47" fmla="*/ 6 h 42"/>
                  <a:gd name="T48" fmla="*/ 21 w 72"/>
                  <a:gd name="T49" fmla="*/ 0 h 42"/>
                  <a:gd name="T50" fmla="*/ 21 w 72"/>
                  <a:gd name="T51" fmla="*/ 0 h 42"/>
                  <a:gd name="T52" fmla="*/ 20 w 72"/>
                  <a:gd name="T53" fmla="*/ 0 h 42"/>
                  <a:gd name="T54" fmla="*/ 20 w 72"/>
                  <a:gd name="T55" fmla="*/ 0 h 42"/>
                  <a:gd name="T56" fmla="*/ 12 w 72"/>
                  <a:gd name="T57" fmla="*/ 1 h 42"/>
                  <a:gd name="T58" fmla="*/ 12 w 72"/>
                  <a:gd name="T59" fmla="*/ 1 h 42"/>
                  <a:gd name="T60" fmla="*/ 1 w 72"/>
                  <a:gd name="T61" fmla="*/ 12 h 42"/>
                  <a:gd name="T62" fmla="*/ 0 w 72"/>
                  <a:gd name="T63" fmla="*/ 30 h 42"/>
                  <a:gd name="T64" fmla="*/ 0 w 72"/>
                  <a:gd name="T65" fmla="*/ 35 h 42"/>
                  <a:gd name="T66" fmla="*/ 36 w 72"/>
                  <a:gd name="T67" fmla="*/ 42 h 42"/>
                  <a:gd name="T68" fmla="*/ 72 w 72"/>
                  <a:gd name="T69" fmla="*/ 35 h 42"/>
                  <a:gd name="T70" fmla="*/ 72 w 72"/>
                  <a:gd name="T71" fmla="*/ 32 h 42"/>
                  <a:gd name="T72" fmla="*/ 71 w 72"/>
                  <a:gd name="T73" fmla="*/ 30 h 42"/>
                  <a:gd name="T74" fmla="*/ 34 w 72"/>
                  <a:gd name="T75" fmla="*/ 42 h 42"/>
                  <a:gd name="T76" fmla="*/ 35 w 72"/>
                  <a:gd name="T77" fmla="*/ 42 h 42"/>
                  <a:gd name="T78" fmla="*/ 35 w 72"/>
                  <a:gd name="T79" fmla="*/ 42 h 42"/>
                  <a:gd name="T80" fmla="*/ 34 w 72"/>
                  <a:gd name="T8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2" h="42">
                    <a:moveTo>
                      <a:pt x="71" y="30"/>
                    </a:moveTo>
                    <a:cubicBezTo>
                      <a:pt x="70" y="12"/>
                      <a:pt x="70" y="12"/>
                      <a:pt x="70" y="12"/>
                    </a:cubicBezTo>
                    <a:cubicBezTo>
                      <a:pt x="70" y="5"/>
                      <a:pt x="65" y="2"/>
                      <a:pt x="60" y="1"/>
                    </a:cubicBezTo>
                    <a:cubicBezTo>
                      <a:pt x="60" y="1"/>
                      <a:pt x="55" y="0"/>
                      <a:pt x="51" y="0"/>
                    </a:cubicBezTo>
                    <a:cubicBezTo>
                      <a:pt x="51" y="0"/>
                      <a:pt x="51" y="0"/>
                      <a:pt x="51" y="0"/>
                    </a:cubicBezTo>
                    <a:cubicBezTo>
                      <a:pt x="51" y="0"/>
                      <a:pt x="50" y="0"/>
                      <a:pt x="50" y="0"/>
                    </a:cubicBezTo>
                    <a:cubicBezTo>
                      <a:pt x="50" y="0"/>
                      <a:pt x="50" y="0"/>
                      <a:pt x="50" y="0"/>
                    </a:cubicBezTo>
                    <a:cubicBezTo>
                      <a:pt x="57" y="6"/>
                      <a:pt x="57" y="6"/>
                      <a:pt x="57" y="6"/>
                    </a:cubicBezTo>
                    <a:cubicBezTo>
                      <a:pt x="48" y="10"/>
                      <a:pt x="48" y="10"/>
                      <a:pt x="48" y="10"/>
                    </a:cubicBezTo>
                    <a:cubicBezTo>
                      <a:pt x="53" y="17"/>
                      <a:pt x="53" y="17"/>
                      <a:pt x="53" y="17"/>
                    </a:cubicBezTo>
                    <a:cubicBezTo>
                      <a:pt x="41" y="41"/>
                      <a:pt x="41" y="41"/>
                      <a:pt x="41" y="41"/>
                    </a:cubicBezTo>
                    <a:cubicBezTo>
                      <a:pt x="41" y="41"/>
                      <a:pt x="41" y="41"/>
                      <a:pt x="41" y="41"/>
                    </a:cubicBezTo>
                    <a:cubicBezTo>
                      <a:pt x="39" y="8"/>
                      <a:pt x="39" y="8"/>
                      <a:pt x="39" y="8"/>
                    </a:cubicBezTo>
                    <a:cubicBezTo>
                      <a:pt x="41" y="7"/>
                      <a:pt x="41" y="7"/>
                      <a:pt x="41" y="7"/>
                    </a:cubicBezTo>
                    <a:cubicBezTo>
                      <a:pt x="39" y="0"/>
                      <a:pt x="39" y="0"/>
                      <a:pt x="39" y="0"/>
                    </a:cubicBezTo>
                    <a:cubicBezTo>
                      <a:pt x="32" y="0"/>
                      <a:pt x="32" y="0"/>
                      <a:pt x="32" y="0"/>
                    </a:cubicBezTo>
                    <a:cubicBezTo>
                      <a:pt x="30" y="7"/>
                      <a:pt x="30" y="7"/>
                      <a:pt x="30" y="7"/>
                    </a:cubicBezTo>
                    <a:cubicBezTo>
                      <a:pt x="32" y="8"/>
                      <a:pt x="32" y="8"/>
                      <a:pt x="32" y="8"/>
                    </a:cubicBezTo>
                    <a:cubicBezTo>
                      <a:pt x="30" y="41"/>
                      <a:pt x="30" y="41"/>
                      <a:pt x="30" y="41"/>
                    </a:cubicBezTo>
                    <a:cubicBezTo>
                      <a:pt x="30" y="41"/>
                      <a:pt x="30" y="41"/>
                      <a:pt x="30" y="41"/>
                    </a:cubicBezTo>
                    <a:cubicBezTo>
                      <a:pt x="30" y="41"/>
                      <a:pt x="30" y="41"/>
                      <a:pt x="30" y="41"/>
                    </a:cubicBezTo>
                    <a:cubicBezTo>
                      <a:pt x="18" y="17"/>
                      <a:pt x="18" y="17"/>
                      <a:pt x="18" y="17"/>
                    </a:cubicBezTo>
                    <a:cubicBezTo>
                      <a:pt x="23" y="10"/>
                      <a:pt x="23" y="10"/>
                      <a:pt x="23" y="10"/>
                    </a:cubicBezTo>
                    <a:cubicBezTo>
                      <a:pt x="14" y="6"/>
                      <a:pt x="14" y="6"/>
                      <a:pt x="14" y="6"/>
                    </a:cubicBezTo>
                    <a:cubicBezTo>
                      <a:pt x="21" y="0"/>
                      <a:pt x="21" y="0"/>
                      <a:pt x="21" y="0"/>
                    </a:cubicBezTo>
                    <a:cubicBezTo>
                      <a:pt x="21" y="0"/>
                      <a:pt x="21" y="0"/>
                      <a:pt x="21" y="0"/>
                    </a:cubicBezTo>
                    <a:cubicBezTo>
                      <a:pt x="21" y="0"/>
                      <a:pt x="20" y="0"/>
                      <a:pt x="20" y="0"/>
                    </a:cubicBezTo>
                    <a:cubicBezTo>
                      <a:pt x="20" y="0"/>
                      <a:pt x="20" y="0"/>
                      <a:pt x="20" y="0"/>
                    </a:cubicBezTo>
                    <a:cubicBezTo>
                      <a:pt x="17" y="0"/>
                      <a:pt x="12" y="1"/>
                      <a:pt x="12" y="1"/>
                    </a:cubicBezTo>
                    <a:cubicBezTo>
                      <a:pt x="12" y="1"/>
                      <a:pt x="12" y="1"/>
                      <a:pt x="12" y="1"/>
                    </a:cubicBezTo>
                    <a:cubicBezTo>
                      <a:pt x="6" y="2"/>
                      <a:pt x="2" y="5"/>
                      <a:pt x="1" y="12"/>
                    </a:cubicBezTo>
                    <a:cubicBezTo>
                      <a:pt x="0" y="30"/>
                      <a:pt x="0" y="30"/>
                      <a:pt x="0" y="30"/>
                    </a:cubicBezTo>
                    <a:cubicBezTo>
                      <a:pt x="0" y="35"/>
                      <a:pt x="0" y="35"/>
                      <a:pt x="0" y="35"/>
                    </a:cubicBezTo>
                    <a:cubicBezTo>
                      <a:pt x="11" y="40"/>
                      <a:pt x="23" y="42"/>
                      <a:pt x="36" y="42"/>
                    </a:cubicBezTo>
                    <a:cubicBezTo>
                      <a:pt x="49" y="42"/>
                      <a:pt x="61" y="40"/>
                      <a:pt x="72" y="35"/>
                    </a:cubicBezTo>
                    <a:cubicBezTo>
                      <a:pt x="72" y="32"/>
                      <a:pt x="72" y="32"/>
                      <a:pt x="72" y="32"/>
                    </a:cubicBezTo>
                    <a:lnTo>
                      <a:pt x="71" y="30"/>
                    </a:lnTo>
                    <a:close/>
                    <a:moveTo>
                      <a:pt x="34" y="42"/>
                    </a:moveTo>
                    <a:cubicBezTo>
                      <a:pt x="34" y="42"/>
                      <a:pt x="35" y="42"/>
                      <a:pt x="35" y="42"/>
                    </a:cubicBezTo>
                    <a:cubicBezTo>
                      <a:pt x="35" y="42"/>
                      <a:pt x="35" y="42"/>
                      <a:pt x="35" y="42"/>
                    </a:cubicBezTo>
                    <a:cubicBezTo>
                      <a:pt x="35" y="42"/>
                      <a:pt x="34" y="42"/>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5" name="Freeform 9">
                <a:extLst>
                  <a:ext uri="{FF2B5EF4-FFF2-40B4-BE49-F238E27FC236}">
                    <a16:creationId xmlns:a16="http://schemas.microsoft.com/office/drawing/2014/main" id="{41AD76DA-689E-4E9F-869B-36D4931E47A7}"/>
                  </a:ext>
                </a:extLst>
              </p:cNvPr>
              <p:cNvSpPr>
                <a:spLocks noEditPoints="1"/>
              </p:cNvSpPr>
              <p:nvPr/>
            </p:nvSpPr>
            <p:spPr bwMode="auto">
              <a:xfrm>
                <a:off x="5922963" y="3216276"/>
                <a:ext cx="133350" cy="133350"/>
              </a:xfrm>
              <a:custGeom>
                <a:avLst/>
                <a:gdLst>
                  <a:gd name="T0" fmla="*/ 17 w 35"/>
                  <a:gd name="T1" fmla="*/ 35 h 35"/>
                  <a:gd name="T2" fmla="*/ 0 w 35"/>
                  <a:gd name="T3" fmla="*/ 17 h 35"/>
                  <a:gd name="T4" fmla="*/ 17 w 35"/>
                  <a:gd name="T5" fmla="*/ 0 h 35"/>
                  <a:gd name="T6" fmla="*/ 35 w 35"/>
                  <a:gd name="T7" fmla="*/ 17 h 35"/>
                  <a:gd name="T8" fmla="*/ 17 w 35"/>
                  <a:gd name="T9" fmla="*/ 35 h 35"/>
                  <a:gd name="T10" fmla="*/ 17 w 35"/>
                  <a:gd name="T11" fmla="*/ 8 h 35"/>
                  <a:gd name="T12" fmla="*/ 8 w 35"/>
                  <a:gd name="T13" fmla="*/ 17 h 35"/>
                  <a:gd name="T14" fmla="*/ 17 w 35"/>
                  <a:gd name="T15" fmla="*/ 27 h 35"/>
                  <a:gd name="T16" fmla="*/ 27 w 35"/>
                  <a:gd name="T17" fmla="*/ 17 h 35"/>
                  <a:gd name="T18" fmla="*/ 17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7" y="35"/>
                    </a:moveTo>
                    <a:cubicBezTo>
                      <a:pt x="8" y="35"/>
                      <a:pt x="0" y="27"/>
                      <a:pt x="0" y="17"/>
                    </a:cubicBezTo>
                    <a:cubicBezTo>
                      <a:pt x="0" y="8"/>
                      <a:pt x="8" y="0"/>
                      <a:pt x="17" y="0"/>
                    </a:cubicBezTo>
                    <a:cubicBezTo>
                      <a:pt x="27" y="0"/>
                      <a:pt x="35" y="8"/>
                      <a:pt x="35" y="17"/>
                    </a:cubicBezTo>
                    <a:cubicBezTo>
                      <a:pt x="35" y="27"/>
                      <a:pt x="27" y="35"/>
                      <a:pt x="17" y="35"/>
                    </a:cubicBezTo>
                    <a:close/>
                    <a:moveTo>
                      <a:pt x="17" y="8"/>
                    </a:moveTo>
                    <a:cubicBezTo>
                      <a:pt x="12" y="8"/>
                      <a:pt x="8" y="12"/>
                      <a:pt x="8" y="17"/>
                    </a:cubicBezTo>
                    <a:cubicBezTo>
                      <a:pt x="8" y="23"/>
                      <a:pt x="12" y="27"/>
                      <a:pt x="17" y="27"/>
                    </a:cubicBezTo>
                    <a:cubicBezTo>
                      <a:pt x="22" y="27"/>
                      <a:pt x="27" y="23"/>
                      <a:pt x="27" y="17"/>
                    </a:cubicBezTo>
                    <a:cubicBezTo>
                      <a:pt x="27" y="12"/>
                      <a:pt x="22"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6" name="Freeform 10">
                <a:extLst>
                  <a:ext uri="{FF2B5EF4-FFF2-40B4-BE49-F238E27FC236}">
                    <a16:creationId xmlns:a16="http://schemas.microsoft.com/office/drawing/2014/main" id="{C1A45065-71EC-404C-852A-461E17F910CB}"/>
                  </a:ext>
                </a:extLst>
              </p:cNvPr>
              <p:cNvSpPr>
                <a:spLocks noEditPoints="1"/>
              </p:cNvSpPr>
              <p:nvPr/>
            </p:nvSpPr>
            <p:spPr bwMode="auto">
              <a:xfrm>
                <a:off x="6330950" y="3178176"/>
                <a:ext cx="133350" cy="133350"/>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6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7"/>
                      <a:pt x="8" y="0"/>
                      <a:pt x="18" y="0"/>
                    </a:cubicBezTo>
                    <a:cubicBezTo>
                      <a:pt x="27" y="0"/>
                      <a:pt x="35" y="7"/>
                      <a:pt x="35" y="17"/>
                    </a:cubicBezTo>
                    <a:cubicBezTo>
                      <a:pt x="35" y="27"/>
                      <a:pt x="27" y="35"/>
                      <a:pt x="18" y="35"/>
                    </a:cubicBezTo>
                    <a:close/>
                    <a:moveTo>
                      <a:pt x="18" y="8"/>
                    </a:moveTo>
                    <a:cubicBezTo>
                      <a:pt x="13" y="8"/>
                      <a:pt x="8" y="12"/>
                      <a:pt x="8" y="17"/>
                    </a:cubicBezTo>
                    <a:cubicBezTo>
                      <a:pt x="8" y="22"/>
                      <a:pt x="13" y="26"/>
                      <a:pt x="18" y="26"/>
                    </a:cubicBezTo>
                    <a:cubicBezTo>
                      <a:pt x="23" y="26"/>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7" name="Freeform 11">
                <a:extLst>
                  <a:ext uri="{FF2B5EF4-FFF2-40B4-BE49-F238E27FC236}">
                    <a16:creationId xmlns:a16="http://schemas.microsoft.com/office/drawing/2014/main" id="{51C42BF5-65F6-4F99-BDAF-3CFAAE8DBE88}"/>
                  </a:ext>
                </a:extLst>
              </p:cNvPr>
              <p:cNvSpPr>
                <a:spLocks noEditPoints="1"/>
              </p:cNvSpPr>
              <p:nvPr/>
            </p:nvSpPr>
            <p:spPr bwMode="auto">
              <a:xfrm>
                <a:off x="5724525" y="3360738"/>
                <a:ext cx="136525" cy="133350"/>
              </a:xfrm>
              <a:custGeom>
                <a:avLst/>
                <a:gdLst>
                  <a:gd name="T0" fmla="*/ 18 w 36"/>
                  <a:gd name="T1" fmla="*/ 35 h 35"/>
                  <a:gd name="T2" fmla="*/ 0 w 36"/>
                  <a:gd name="T3" fmla="*/ 17 h 35"/>
                  <a:gd name="T4" fmla="*/ 18 w 36"/>
                  <a:gd name="T5" fmla="*/ 0 h 35"/>
                  <a:gd name="T6" fmla="*/ 36 w 36"/>
                  <a:gd name="T7" fmla="*/ 17 h 35"/>
                  <a:gd name="T8" fmla="*/ 18 w 36"/>
                  <a:gd name="T9" fmla="*/ 35 h 35"/>
                  <a:gd name="T10" fmla="*/ 18 w 36"/>
                  <a:gd name="T11" fmla="*/ 8 h 35"/>
                  <a:gd name="T12" fmla="*/ 9 w 36"/>
                  <a:gd name="T13" fmla="*/ 17 h 35"/>
                  <a:gd name="T14" fmla="*/ 18 w 36"/>
                  <a:gd name="T15" fmla="*/ 27 h 35"/>
                  <a:gd name="T16" fmla="*/ 27 w 36"/>
                  <a:gd name="T17" fmla="*/ 17 h 35"/>
                  <a:gd name="T18" fmla="*/ 18 w 36"/>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8" y="35"/>
                    </a:moveTo>
                    <a:cubicBezTo>
                      <a:pt x="8" y="35"/>
                      <a:pt x="0" y="27"/>
                      <a:pt x="0" y="17"/>
                    </a:cubicBezTo>
                    <a:cubicBezTo>
                      <a:pt x="0" y="8"/>
                      <a:pt x="8" y="0"/>
                      <a:pt x="18" y="0"/>
                    </a:cubicBezTo>
                    <a:cubicBezTo>
                      <a:pt x="28" y="0"/>
                      <a:pt x="36" y="8"/>
                      <a:pt x="36" y="17"/>
                    </a:cubicBezTo>
                    <a:cubicBezTo>
                      <a:pt x="36" y="27"/>
                      <a:pt x="28" y="35"/>
                      <a:pt x="18" y="35"/>
                    </a:cubicBezTo>
                    <a:close/>
                    <a:moveTo>
                      <a:pt x="18" y="8"/>
                    </a:moveTo>
                    <a:cubicBezTo>
                      <a:pt x="13" y="8"/>
                      <a:pt x="9" y="12"/>
                      <a:pt x="9" y="17"/>
                    </a:cubicBezTo>
                    <a:cubicBezTo>
                      <a:pt x="9"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8" name="Freeform 12">
                <a:extLst>
                  <a:ext uri="{FF2B5EF4-FFF2-40B4-BE49-F238E27FC236}">
                    <a16:creationId xmlns:a16="http://schemas.microsoft.com/office/drawing/2014/main" id="{733FAF61-DBB7-4493-8456-5171E55EB76B}"/>
                  </a:ext>
                </a:extLst>
              </p:cNvPr>
              <p:cNvSpPr>
                <a:spLocks/>
              </p:cNvSpPr>
              <p:nvPr/>
            </p:nvSpPr>
            <p:spPr bwMode="auto">
              <a:xfrm>
                <a:off x="5835650" y="3325813"/>
                <a:ext cx="373063" cy="125413"/>
              </a:xfrm>
              <a:custGeom>
                <a:avLst/>
                <a:gdLst>
                  <a:gd name="T0" fmla="*/ 98 w 98"/>
                  <a:gd name="T1" fmla="*/ 33 h 33"/>
                  <a:gd name="T2" fmla="*/ 96 w 98"/>
                  <a:gd name="T3" fmla="*/ 26 h 33"/>
                  <a:gd name="T4" fmla="*/ 97 w 98"/>
                  <a:gd name="T5" fmla="*/ 22 h 33"/>
                  <a:gd name="T6" fmla="*/ 43 w 98"/>
                  <a:gd name="T7" fmla="*/ 22 h 33"/>
                  <a:gd name="T8" fmla="*/ 45 w 98"/>
                  <a:gd name="T9" fmla="*/ 1 h 33"/>
                  <a:gd name="T10" fmla="*/ 40 w 98"/>
                  <a:gd name="T11" fmla="*/ 2 h 33"/>
                  <a:gd name="T12" fmla="*/ 34 w 98"/>
                  <a:gd name="T13" fmla="*/ 0 h 33"/>
                  <a:gd name="T14" fmla="*/ 33 w 98"/>
                  <a:gd name="T15" fmla="*/ 22 h 33"/>
                  <a:gd name="T16" fmla="*/ 2 w 98"/>
                  <a:gd name="T17" fmla="*/ 22 h 33"/>
                  <a:gd name="T18" fmla="*/ 2 w 98"/>
                  <a:gd name="T19" fmla="*/ 26 h 33"/>
                  <a:gd name="T20" fmla="*/ 0 w 98"/>
                  <a:gd name="T21" fmla="*/ 33 h 33"/>
                  <a:gd name="T22" fmla="*/ 98 w 98"/>
                  <a:gd name="T2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3">
                    <a:moveTo>
                      <a:pt x="98" y="33"/>
                    </a:moveTo>
                    <a:cubicBezTo>
                      <a:pt x="97" y="31"/>
                      <a:pt x="96" y="29"/>
                      <a:pt x="96" y="26"/>
                    </a:cubicBezTo>
                    <a:cubicBezTo>
                      <a:pt x="96" y="25"/>
                      <a:pt x="96" y="24"/>
                      <a:pt x="97" y="22"/>
                    </a:cubicBezTo>
                    <a:cubicBezTo>
                      <a:pt x="43" y="22"/>
                      <a:pt x="43" y="22"/>
                      <a:pt x="43" y="22"/>
                    </a:cubicBezTo>
                    <a:cubicBezTo>
                      <a:pt x="44" y="15"/>
                      <a:pt x="44" y="8"/>
                      <a:pt x="45" y="1"/>
                    </a:cubicBezTo>
                    <a:cubicBezTo>
                      <a:pt x="44" y="2"/>
                      <a:pt x="42" y="2"/>
                      <a:pt x="40" y="2"/>
                    </a:cubicBezTo>
                    <a:cubicBezTo>
                      <a:pt x="38" y="2"/>
                      <a:pt x="36" y="1"/>
                      <a:pt x="34" y="0"/>
                    </a:cubicBezTo>
                    <a:cubicBezTo>
                      <a:pt x="33" y="7"/>
                      <a:pt x="33" y="15"/>
                      <a:pt x="33" y="22"/>
                    </a:cubicBezTo>
                    <a:cubicBezTo>
                      <a:pt x="2" y="22"/>
                      <a:pt x="2" y="22"/>
                      <a:pt x="2" y="22"/>
                    </a:cubicBezTo>
                    <a:cubicBezTo>
                      <a:pt x="2" y="24"/>
                      <a:pt x="2" y="25"/>
                      <a:pt x="2" y="26"/>
                    </a:cubicBezTo>
                    <a:cubicBezTo>
                      <a:pt x="2" y="29"/>
                      <a:pt x="2" y="31"/>
                      <a:pt x="0" y="33"/>
                    </a:cubicBez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69" name="Freeform 13">
                <a:extLst>
                  <a:ext uri="{FF2B5EF4-FFF2-40B4-BE49-F238E27FC236}">
                    <a16:creationId xmlns:a16="http://schemas.microsoft.com/office/drawing/2014/main" id="{EFF45680-44C9-4F27-87EA-011CBA95329A}"/>
                  </a:ext>
                </a:extLst>
              </p:cNvPr>
              <p:cNvSpPr>
                <a:spLocks/>
              </p:cNvSpPr>
              <p:nvPr/>
            </p:nvSpPr>
            <p:spPr bwMode="auto">
              <a:xfrm>
                <a:off x="5770562" y="3079752"/>
                <a:ext cx="604839" cy="300038"/>
              </a:xfrm>
              <a:custGeom>
                <a:avLst/>
                <a:gdLst>
                  <a:gd name="T0" fmla="*/ 6 w 159"/>
                  <a:gd name="T1" fmla="*/ 78 h 79"/>
                  <a:gd name="T2" fmla="*/ 11 w 159"/>
                  <a:gd name="T3" fmla="*/ 79 h 79"/>
                  <a:gd name="T4" fmla="*/ 21 w 159"/>
                  <a:gd name="T5" fmla="*/ 51 h 79"/>
                  <a:gd name="T6" fmla="*/ 44 w 159"/>
                  <a:gd name="T7" fmla="*/ 56 h 79"/>
                  <a:gd name="T8" fmla="*/ 44 w 159"/>
                  <a:gd name="T9" fmla="*/ 53 h 79"/>
                  <a:gd name="T10" fmla="*/ 46 w 159"/>
                  <a:gd name="T11" fmla="*/ 46 h 79"/>
                  <a:gd name="T12" fmla="*/ 27 w 159"/>
                  <a:gd name="T13" fmla="*/ 42 h 79"/>
                  <a:gd name="T14" fmla="*/ 71 w 159"/>
                  <a:gd name="T15" fmla="*/ 14 h 79"/>
                  <a:gd name="T16" fmla="*/ 57 w 159"/>
                  <a:gd name="T17" fmla="*/ 40 h 79"/>
                  <a:gd name="T18" fmla="*/ 57 w 159"/>
                  <a:gd name="T19" fmla="*/ 40 h 79"/>
                  <a:gd name="T20" fmla="*/ 67 w 159"/>
                  <a:gd name="T21" fmla="*/ 44 h 79"/>
                  <a:gd name="T22" fmla="*/ 91 w 159"/>
                  <a:gd name="T23" fmla="*/ 13 h 79"/>
                  <a:gd name="T24" fmla="*/ 116 w 159"/>
                  <a:gd name="T25" fmla="*/ 48 h 79"/>
                  <a:gd name="T26" fmla="*/ 70 w 159"/>
                  <a:gd name="T27" fmla="*/ 49 h 79"/>
                  <a:gd name="T28" fmla="*/ 71 w 159"/>
                  <a:gd name="T29" fmla="*/ 53 h 79"/>
                  <a:gd name="T30" fmla="*/ 69 w 159"/>
                  <a:gd name="T31" fmla="*/ 59 h 79"/>
                  <a:gd name="T32" fmla="*/ 91 w 159"/>
                  <a:gd name="T33" fmla="*/ 60 h 79"/>
                  <a:gd name="T34" fmla="*/ 118 w 159"/>
                  <a:gd name="T35" fmla="*/ 59 h 79"/>
                  <a:gd name="T36" fmla="*/ 121 w 159"/>
                  <a:gd name="T37" fmla="*/ 79 h 79"/>
                  <a:gd name="T38" fmla="*/ 127 w 159"/>
                  <a:gd name="T39" fmla="*/ 78 h 79"/>
                  <a:gd name="T40" fmla="*/ 132 w 159"/>
                  <a:gd name="T41" fmla="*/ 79 h 79"/>
                  <a:gd name="T42" fmla="*/ 129 w 159"/>
                  <a:gd name="T43" fmla="*/ 58 h 79"/>
                  <a:gd name="T44" fmla="*/ 155 w 159"/>
                  <a:gd name="T45" fmla="*/ 53 h 79"/>
                  <a:gd name="T46" fmla="*/ 151 w 159"/>
                  <a:gd name="T47" fmla="*/ 43 h 79"/>
                  <a:gd name="T48" fmla="*/ 151 w 159"/>
                  <a:gd name="T49" fmla="*/ 43 h 79"/>
                  <a:gd name="T50" fmla="*/ 127 w 159"/>
                  <a:gd name="T51" fmla="*/ 47 h 79"/>
                  <a:gd name="T52" fmla="*/ 111 w 159"/>
                  <a:gd name="T53" fmla="*/ 13 h 79"/>
                  <a:gd name="T54" fmla="*/ 152 w 159"/>
                  <a:gd name="T55" fmla="*/ 39 h 79"/>
                  <a:gd name="T56" fmla="*/ 159 w 159"/>
                  <a:gd name="T57" fmla="*/ 31 h 79"/>
                  <a:gd name="T58" fmla="*/ 91 w 159"/>
                  <a:gd name="T59" fmla="*/ 0 h 79"/>
                  <a:gd name="T60" fmla="*/ 0 w 159"/>
                  <a:gd name="T61" fmla="*/ 79 h 79"/>
                  <a:gd name="T62" fmla="*/ 6 w 159"/>
                  <a:gd name="T63" fmla="*/ 7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79">
                    <a:moveTo>
                      <a:pt x="6" y="78"/>
                    </a:moveTo>
                    <a:cubicBezTo>
                      <a:pt x="8" y="78"/>
                      <a:pt x="10" y="78"/>
                      <a:pt x="11" y="79"/>
                    </a:cubicBezTo>
                    <a:cubicBezTo>
                      <a:pt x="13" y="69"/>
                      <a:pt x="16" y="60"/>
                      <a:pt x="21" y="51"/>
                    </a:cubicBezTo>
                    <a:cubicBezTo>
                      <a:pt x="29" y="53"/>
                      <a:pt x="37" y="55"/>
                      <a:pt x="44" y="56"/>
                    </a:cubicBezTo>
                    <a:cubicBezTo>
                      <a:pt x="44" y="55"/>
                      <a:pt x="44" y="54"/>
                      <a:pt x="44" y="53"/>
                    </a:cubicBezTo>
                    <a:cubicBezTo>
                      <a:pt x="44" y="51"/>
                      <a:pt x="45" y="48"/>
                      <a:pt x="46" y="46"/>
                    </a:cubicBezTo>
                    <a:cubicBezTo>
                      <a:pt x="40" y="45"/>
                      <a:pt x="34" y="43"/>
                      <a:pt x="27" y="42"/>
                    </a:cubicBezTo>
                    <a:cubicBezTo>
                      <a:pt x="38" y="28"/>
                      <a:pt x="53" y="18"/>
                      <a:pt x="71" y="14"/>
                    </a:cubicBezTo>
                    <a:cubicBezTo>
                      <a:pt x="65" y="20"/>
                      <a:pt x="60" y="29"/>
                      <a:pt x="57" y="40"/>
                    </a:cubicBezTo>
                    <a:cubicBezTo>
                      <a:pt x="57" y="40"/>
                      <a:pt x="57" y="40"/>
                      <a:pt x="57" y="40"/>
                    </a:cubicBezTo>
                    <a:cubicBezTo>
                      <a:pt x="61" y="40"/>
                      <a:pt x="65" y="42"/>
                      <a:pt x="67" y="44"/>
                    </a:cubicBezTo>
                    <a:cubicBezTo>
                      <a:pt x="73" y="25"/>
                      <a:pt x="82" y="13"/>
                      <a:pt x="91" y="13"/>
                    </a:cubicBezTo>
                    <a:cubicBezTo>
                      <a:pt x="100" y="13"/>
                      <a:pt x="110" y="27"/>
                      <a:pt x="116" y="48"/>
                    </a:cubicBezTo>
                    <a:cubicBezTo>
                      <a:pt x="101" y="50"/>
                      <a:pt x="85" y="50"/>
                      <a:pt x="70" y="49"/>
                    </a:cubicBezTo>
                    <a:cubicBezTo>
                      <a:pt x="71" y="50"/>
                      <a:pt x="71" y="52"/>
                      <a:pt x="71" y="53"/>
                    </a:cubicBezTo>
                    <a:cubicBezTo>
                      <a:pt x="71" y="56"/>
                      <a:pt x="70" y="58"/>
                      <a:pt x="69" y="59"/>
                    </a:cubicBezTo>
                    <a:cubicBezTo>
                      <a:pt x="77" y="60"/>
                      <a:pt x="84" y="60"/>
                      <a:pt x="91" y="60"/>
                    </a:cubicBezTo>
                    <a:cubicBezTo>
                      <a:pt x="100" y="60"/>
                      <a:pt x="109" y="60"/>
                      <a:pt x="118" y="59"/>
                    </a:cubicBezTo>
                    <a:cubicBezTo>
                      <a:pt x="120" y="65"/>
                      <a:pt x="120" y="72"/>
                      <a:pt x="121" y="79"/>
                    </a:cubicBezTo>
                    <a:cubicBezTo>
                      <a:pt x="123" y="78"/>
                      <a:pt x="125" y="78"/>
                      <a:pt x="127" y="78"/>
                    </a:cubicBezTo>
                    <a:cubicBezTo>
                      <a:pt x="128" y="78"/>
                      <a:pt x="130" y="78"/>
                      <a:pt x="132" y="79"/>
                    </a:cubicBezTo>
                    <a:cubicBezTo>
                      <a:pt x="131" y="72"/>
                      <a:pt x="130" y="64"/>
                      <a:pt x="129" y="58"/>
                    </a:cubicBezTo>
                    <a:cubicBezTo>
                      <a:pt x="138" y="56"/>
                      <a:pt x="146" y="55"/>
                      <a:pt x="155" y="53"/>
                    </a:cubicBezTo>
                    <a:cubicBezTo>
                      <a:pt x="153" y="50"/>
                      <a:pt x="151" y="47"/>
                      <a:pt x="151" y="43"/>
                    </a:cubicBezTo>
                    <a:cubicBezTo>
                      <a:pt x="151" y="43"/>
                      <a:pt x="151" y="43"/>
                      <a:pt x="151" y="43"/>
                    </a:cubicBezTo>
                    <a:cubicBezTo>
                      <a:pt x="143" y="44"/>
                      <a:pt x="135" y="46"/>
                      <a:pt x="127" y="47"/>
                    </a:cubicBezTo>
                    <a:cubicBezTo>
                      <a:pt x="123" y="33"/>
                      <a:pt x="117" y="21"/>
                      <a:pt x="111" y="13"/>
                    </a:cubicBezTo>
                    <a:cubicBezTo>
                      <a:pt x="127" y="18"/>
                      <a:pt x="141" y="27"/>
                      <a:pt x="152" y="39"/>
                    </a:cubicBezTo>
                    <a:cubicBezTo>
                      <a:pt x="153" y="36"/>
                      <a:pt x="156" y="33"/>
                      <a:pt x="159" y="31"/>
                    </a:cubicBezTo>
                    <a:cubicBezTo>
                      <a:pt x="142" y="12"/>
                      <a:pt x="118" y="0"/>
                      <a:pt x="91" y="0"/>
                    </a:cubicBezTo>
                    <a:cubicBezTo>
                      <a:pt x="45" y="0"/>
                      <a:pt x="7" y="35"/>
                      <a:pt x="0" y="79"/>
                    </a:cubicBezTo>
                    <a:cubicBezTo>
                      <a:pt x="2" y="78"/>
                      <a:pt x="4" y="78"/>
                      <a:pt x="6"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70" name="Freeform 14">
                <a:extLst>
                  <a:ext uri="{FF2B5EF4-FFF2-40B4-BE49-F238E27FC236}">
                    <a16:creationId xmlns:a16="http://schemas.microsoft.com/office/drawing/2014/main" id="{D295B080-3DA5-45C2-969F-76A4E200B3B6}"/>
                  </a:ext>
                </a:extLst>
              </p:cNvPr>
              <p:cNvSpPr>
                <a:spLocks/>
              </p:cNvSpPr>
              <p:nvPr/>
            </p:nvSpPr>
            <p:spPr bwMode="auto">
              <a:xfrm>
                <a:off x="6223000" y="3281363"/>
                <a:ext cx="241300" cy="466725"/>
              </a:xfrm>
              <a:custGeom>
                <a:avLst/>
                <a:gdLst>
                  <a:gd name="T0" fmla="*/ 55 w 63"/>
                  <a:gd name="T1" fmla="*/ 0 h 123"/>
                  <a:gd name="T2" fmla="*/ 46 w 63"/>
                  <a:gd name="T3" fmla="*/ 4 h 123"/>
                  <a:gd name="T4" fmla="*/ 44 w 63"/>
                  <a:gd name="T5" fmla="*/ 4 h 123"/>
                  <a:gd name="T6" fmla="*/ 52 w 63"/>
                  <a:gd name="T7" fmla="*/ 34 h 123"/>
                  <a:gd name="T8" fmla="*/ 20 w 63"/>
                  <a:gd name="T9" fmla="*/ 34 h 123"/>
                  <a:gd name="T10" fmla="*/ 21 w 63"/>
                  <a:gd name="T11" fmla="*/ 38 h 123"/>
                  <a:gd name="T12" fmla="*/ 19 w 63"/>
                  <a:gd name="T13" fmla="*/ 45 h 123"/>
                  <a:gd name="T14" fmla="*/ 52 w 63"/>
                  <a:gd name="T15" fmla="*/ 45 h 123"/>
                  <a:gd name="T16" fmla="*/ 33 w 63"/>
                  <a:gd name="T17" fmla="*/ 93 h 123"/>
                  <a:gd name="T18" fmla="*/ 30 w 63"/>
                  <a:gd name="T19" fmla="*/ 92 h 123"/>
                  <a:gd name="T20" fmla="*/ 23 w 63"/>
                  <a:gd name="T21" fmla="*/ 91 h 123"/>
                  <a:gd name="T22" fmla="*/ 15 w 63"/>
                  <a:gd name="T23" fmla="*/ 91 h 123"/>
                  <a:gd name="T24" fmla="*/ 9 w 63"/>
                  <a:gd name="T25" fmla="*/ 91 h 123"/>
                  <a:gd name="T26" fmla="*/ 1 w 63"/>
                  <a:gd name="T27" fmla="*/ 91 h 123"/>
                  <a:gd name="T28" fmla="*/ 0 w 63"/>
                  <a:gd name="T29" fmla="*/ 91 h 123"/>
                  <a:gd name="T30" fmla="*/ 10 w 63"/>
                  <a:gd name="T31" fmla="*/ 102 h 123"/>
                  <a:gd name="T32" fmla="*/ 11 w 63"/>
                  <a:gd name="T33" fmla="*/ 123 h 123"/>
                  <a:gd name="T34" fmla="*/ 63 w 63"/>
                  <a:gd name="T35" fmla="*/ 40 h 123"/>
                  <a:gd name="T36" fmla="*/ 55 w 63"/>
                  <a:gd name="T37"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123">
                    <a:moveTo>
                      <a:pt x="55" y="0"/>
                    </a:moveTo>
                    <a:cubicBezTo>
                      <a:pt x="52" y="2"/>
                      <a:pt x="49" y="4"/>
                      <a:pt x="46" y="4"/>
                    </a:cubicBezTo>
                    <a:cubicBezTo>
                      <a:pt x="45" y="4"/>
                      <a:pt x="45" y="4"/>
                      <a:pt x="44" y="4"/>
                    </a:cubicBezTo>
                    <a:cubicBezTo>
                      <a:pt x="49" y="13"/>
                      <a:pt x="52" y="23"/>
                      <a:pt x="52" y="34"/>
                    </a:cubicBezTo>
                    <a:cubicBezTo>
                      <a:pt x="20" y="34"/>
                      <a:pt x="20" y="34"/>
                      <a:pt x="20" y="34"/>
                    </a:cubicBezTo>
                    <a:cubicBezTo>
                      <a:pt x="21" y="36"/>
                      <a:pt x="21" y="37"/>
                      <a:pt x="21" y="38"/>
                    </a:cubicBezTo>
                    <a:cubicBezTo>
                      <a:pt x="21" y="41"/>
                      <a:pt x="20" y="43"/>
                      <a:pt x="19" y="45"/>
                    </a:cubicBezTo>
                    <a:cubicBezTo>
                      <a:pt x="52" y="45"/>
                      <a:pt x="52" y="45"/>
                      <a:pt x="52" y="45"/>
                    </a:cubicBezTo>
                    <a:cubicBezTo>
                      <a:pt x="51" y="63"/>
                      <a:pt x="44" y="80"/>
                      <a:pt x="33" y="93"/>
                    </a:cubicBezTo>
                    <a:cubicBezTo>
                      <a:pt x="32" y="92"/>
                      <a:pt x="31" y="92"/>
                      <a:pt x="30" y="92"/>
                    </a:cubicBezTo>
                    <a:cubicBezTo>
                      <a:pt x="30" y="92"/>
                      <a:pt x="25" y="91"/>
                      <a:pt x="23" y="91"/>
                    </a:cubicBezTo>
                    <a:cubicBezTo>
                      <a:pt x="15" y="91"/>
                      <a:pt x="15" y="91"/>
                      <a:pt x="15" y="91"/>
                    </a:cubicBezTo>
                    <a:cubicBezTo>
                      <a:pt x="9" y="91"/>
                      <a:pt x="9" y="91"/>
                      <a:pt x="9" y="91"/>
                    </a:cubicBezTo>
                    <a:cubicBezTo>
                      <a:pt x="1" y="91"/>
                      <a:pt x="1" y="91"/>
                      <a:pt x="1" y="91"/>
                    </a:cubicBezTo>
                    <a:cubicBezTo>
                      <a:pt x="1" y="91"/>
                      <a:pt x="0" y="91"/>
                      <a:pt x="0" y="91"/>
                    </a:cubicBezTo>
                    <a:cubicBezTo>
                      <a:pt x="5" y="92"/>
                      <a:pt x="9" y="96"/>
                      <a:pt x="10" y="102"/>
                    </a:cubicBezTo>
                    <a:cubicBezTo>
                      <a:pt x="11" y="123"/>
                      <a:pt x="11" y="123"/>
                      <a:pt x="11" y="123"/>
                    </a:cubicBezTo>
                    <a:cubicBezTo>
                      <a:pt x="42" y="108"/>
                      <a:pt x="63" y="77"/>
                      <a:pt x="63" y="40"/>
                    </a:cubicBezTo>
                    <a:cubicBezTo>
                      <a:pt x="63" y="26"/>
                      <a:pt x="60" y="12"/>
                      <a:pt x="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71" name="Freeform 15">
                <a:extLst>
                  <a:ext uri="{FF2B5EF4-FFF2-40B4-BE49-F238E27FC236}">
                    <a16:creationId xmlns:a16="http://schemas.microsoft.com/office/drawing/2014/main" id="{96BD5BB3-1797-43BB-B509-C27A5F544ADE}"/>
                  </a:ext>
                </a:extLst>
              </p:cNvPr>
              <p:cNvSpPr>
                <a:spLocks/>
              </p:cNvSpPr>
              <p:nvPr/>
            </p:nvSpPr>
            <p:spPr bwMode="auto">
              <a:xfrm>
                <a:off x="5770562" y="3470276"/>
                <a:ext cx="239713" cy="277812"/>
              </a:xfrm>
              <a:custGeom>
                <a:avLst/>
                <a:gdLst>
                  <a:gd name="T0" fmla="*/ 53 w 63"/>
                  <a:gd name="T1" fmla="*/ 41 h 73"/>
                  <a:gd name="T2" fmla="*/ 48 w 63"/>
                  <a:gd name="T3" fmla="*/ 41 h 73"/>
                  <a:gd name="T4" fmla="*/ 40 w 63"/>
                  <a:gd name="T5" fmla="*/ 41 h 73"/>
                  <a:gd name="T6" fmla="*/ 32 w 63"/>
                  <a:gd name="T7" fmla="*/ 42 h 73"/>
                  <a:gd name="T8" fmla="*/ 29 w 63"/>
                  <a:gd name="T9" fmla="*/ 43 h 73"/>
                  <a:gd name="T10" fmla="*/ 11 w 63"/>
                  <a:gd name="T11" fmla="*/ 1 h 73"/>
                  <a:gd name="T12" fmla="*/ 6 w 63"/>
                  <a:gd name="T13" fmla="*/ 2 h 73"/>
                  <a:gd name="T14" fmla="*/ 0 w 63"/>
                  <a:gd name="T15" fmla="*/ 0 h 73"/>
                  <a:gd name="T16" fmla="*/ 51 w 63"/>
                  <a:gd name="T17" fmla="*/ 73 h 73"/>
                  <a:gd name="T18" fmla="*/ 53 w 63"/>
                  <a:gd name="T19" fmla="*/ 52 h 73"/>
                  <a:gd name="T20" fmla="*/ 63 w 63"/>
                  <a:gd name="T21" fmla="*/ 41 h 73"/>
                  <a:gd name="T22" fmla="*/ 61 w 63"/>
                  <a:gd name="T23" fmla="*/ 41 h 73"/>
                  <a:gd name="T24" fmla="*/ 53 w 63"/>
                  <a:gd name="T25"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73">
                    <a:moveTo>
                      <a:pt x="53" y="41"/>
                    </a:moveTo>
                    <a:cubicBezTo>
                      <a:pt x="48" y="41"/>
                      <a:pt x="48" y="41"/>
                      <a:pt x="48" y="41"/>
                    </a:cubicBezTo>
                    <a:cubicBezTo>
                      <a:pt x="40" y="41"/>
                      <a:pt x="40" y="41"/>
                      <a:pt x="40" y="41"/>
                    </a:cubicBezTo>
                    <a:cubicBezTo>
                      <a:pt x="38" y="41"/>
                      <a:pt x="33" y="42"/>
                      <a:pt x="32" y="42"/>
                    </a:cubicBezTo>
                    <a:cubicBezTo>
                      <a:pt x="31" y="42"/>
                      <a:pt x="30" y="42"/>
                      <a:pt x="29" y="43"/>
                    </a:cubicBezTo>
                    <a:cubicBezTo>
                      <a:pt x="19" y="31"/>
                      <a:pt x="13" y="17"/>
                      <a:pt x="11" y="1"/>
                    </a:cubicBezTo>
                    <a:cubicBezTo>
                      <a:pt x="9" y="2"/>
                      <a:pt x="8" y="2"/>
                      <a:pt x="6" y="2"/>
                    </a:cubicBezTo>
                    <a:cubicBezTo>
                      <a:pt x="4" y="2"/>
                      <a:pt x="2" y="1"/>
                      <a:pt x="0" y="0"/>
                    </a:cubicBezTo>
                    <a:cubicBezTo>
                      <a:pt x="4" y="33"/>
                      <a:pt x="24" y="60"/>
                      <a:pt x="51" y="73"/>
                    </a:cubicBezTo>
                    <a:cubicBezTo>
                      <a:pt x="53" y="52"/>
                      <a:pt x="53" y="52"/>
                      <a:pt x="53" y="52"/>
                    </a:cubicBezTo>
                    <a:cubicBezTo>
                      <a:pt x="53" y="46"/>
                      <a:pt x="58" y="42"/>
                      <a:pt x="63" y="41"/>
                    </a:cubicBezTo>
                    <a:cubicBezTo>
                      <a:pt x="62" y="41"/>
                      <a:pt x="62" y="41"/>
                      <a:pt x="61" y="41"/>
                    </a:cubicBezTo>
                    <a:lnTo>
                      <a:pt x="5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sp>
            <p:nvSpPr>
              <p:cNvPr id="72" name="Freeform 16">
                <a:extLst>
                  <a:ext uri="{FF2B5EF4-FFF2-40B4-BE49-F238E27FC236}">
                    <a16:creationId xmlns:a16="http://schemas.microsoft.com/office/drawing/2014/main" id="{5F03EEAD-ADC6-47B2-8CF9-5BB56E8027A8}"/>
                  </a:ext>
                </a:extLst>
              </p:cNvPr>
              <p:cNvSpPr>
                <a:spLocks noEditPoints="1"/>
              </p:cNvSpPr>
              <p:nvPr/>
            </p:nvSpPr>
            <p:spPr bwMode="auto">
              <a:xfrm>
                <a:off x="6184900" y="3360738"/>
                <a:ext cx="133350" cy="133350"/>
              </a:xfrm>
              <a:custGeom>
                <a:avLst/>
                <a:gdLst>
                  <a:gd name="T0" fmla="*/ 18 w 35"/>
                  <a:gd name="T1" fmla="*/ 35 h 35"/>
                  <a:gd name="T2" fmla="*/ 0 w 35"/>
                  <a:gd name="T3" fmla="*/ 17 h 35"/>
                  <a:gd name="T4" fmla="*/ 18 w 35"/>
                  <a:gd name="T5" fmla="*/ 0 h 35"/>
                  <a:gd name="T6" fmla="*/ 35 w 35"/>
                  <a:gd name="T7" fmla="*/ 17 h 35"/>
                  <a:gd name="T8" fmla="*/ 18 w 35"/>
                  <a:gd name="T9" fmla="*/ 35 h 35"/>
                  <a:gd name="T10" fmla="*/ 18 w 35"/>
                  <a:gd name="T11" fmla="*/ 8 h 35"/>
                  <a:gd name="T12" fmla="*/ 8 w 35"/>
                  <a:gd name="T13" fmla="*/ 17 h 35"/>
                  <a:gd name="T14" fmla="*/ 18 w 35"/>
                  <a:gd name="T15" fmla="*/ 27 h 35"/>
                  <a:gd name="T16" fmla="*/ 27 w 35"/>
                  <a:gd name="T17" fmla="*/ 17 h 35"/>
                  <a:gd name="T18" fmla="*/ 18 w 35"/>
                  <a:gd name="T19" fmla="*/ 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5">
                    <a:moveTo>
                      <a:pt x="18" y="35"/>
                    </a:moveTo>
                    <a:cubicBezTo>
                      <a:pt x="8" y="35"/>
                      <a:pt x="0" y="27"/>
                      <a:pt x="0" y="17"/>
                    </a:cubicBezTo>
                    <a:cubicBezTo>
                      <a:pt x="0" y="8"/>
                      <a:pt x="8" y="0"/>
                      <a:pt x="18" y="0"/>
                    </a:cubicBezTo>
                    <a:cubicBezTo>
                      <a:pt x="27" y="0"/>
                      <a:pt x="35" y="8"/>
                      <a:pt x="35" y="17"/>
                    </a:cubicBezTo>
                    <a:cubicBezTo>
                      <a:pt x="35" y="27"/>
                      <a:pt x="27" y="35"/>
                      <a:pt x="18" y="35"/>
                    </a:cubicBezTo>
                    <a:close/>
                    <a:moveTo>
                      <a:pt x="18" y="8"/>
                    </a:moveTo>
                    <a:cubicBezTo>
                      <a:pt x="13" y="8"/>
                      <a:pt x="8" y="12"/>
                      <a:pt x="8" y="17"/>
                    </a:cubicBezTo>
                    <a:cubicBezTo>
                      <a:pt x="8" y="22"/>
                      <a:pt x="13" y="27"/>
                      <a:pt x="18" y="27"/>
                    </a:cubicBezTo>
                    <a:cubicBezTo>
                      <a:pt x="23" y="27"/>
                      <a:pt x="27" y="22"/>
                      <a:pt x="27" y="17"/>
                    </a:cubicBezTo>
                    <a:cubicBezTo>
                      <a:pt x="27" y="12"/>
                      <a:pt x="23" y="8"/>
                      <a:pt x="1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C000">
                      <a:lumMod val="50000"/>
                    </a:srgbClr>
                  </a:solidFill>
                  <a:effectLst/>
                  <a:highlight>
                    <a:srgbClr val="FFFF00"/>
                  </a:highlight>
                  <a:uLnTx/>
                  <a:uFillTx/>
                  <a:latin typeface="微软雅黑" panose="020B0503020204020204" pitchFamily="34" charset="-122"/>
                  <a:ea typeface="微软雅黑" panose="020B0503020204020204" pitchFamily="34" charset="-122"/>
                  <a:cs typeface="+mn-cs"/>
                </a:endParaRPr>
              </a:p>
            </p:txBody>
          </p:sp>
        </p:grpSp>
        <p:pic>
          <p:nvPicPr>
            <p:cNvPr id="128" name="图形 127" descr="链接">
              <a:extLst>
                <a:ext uri="{FF2B5EF4-FFF2-40B4-BE49-F238E27FC236}">
                  <a16:creationId xmlns:a16="http://schemas.microsoft.com/office/drawing/2014/main" id="{0CFF1A4C-955C-4EFD-954D-7711CF3311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492274">
              <a:off x="10915341" y="2350522"/>
              <a:ext cx="386762" cy="285768"/>
            </a:xfrm>
            <a:prstGeom prst="rect">
              <a:avLst/>
            </a:prstGeom>
          </p:spPr>
        </p:pic>
      </p:grpSp>
      <p:sp>
        <p:nvSpPr>
          <p:cNvPr id="218" name="矩形 217">
            <a:extLst>
              <a:ext uri="{FF2B5EF4-FFF2-40B4-BE49-F238E27FC236}">
                <a16:creationId xmlns:a16="http://schemas.microsoft.com/office/drawing/2014/main" id="{CD85EA9C-BA28-4348-96BD-E3106AEF1E6A}"/>
              </a:ext>
            </a:extLst>
          </p:cNvPr>
          <p:cNvSpPr/>
          <p:nvPr/>
        </p:nvSpPr>
        <p:spPr>
          <a:xfrm flipH="1">
            <a:off x="8334931" y="2890497"/>
            <a:ext cx="6316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API</a:t>
            </a:r>
            <a:endParaRPr kumimoji="0" lang="zh-CN" altLang="en-US"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219" name="箭头: 右 218">
            <a:extLst>
              <a:ext uri="{FF2B5EF4-FFF2-40B4-BE49-F238E27FC236}">
                <a16:creationId xmlns:a16="http://schemas.microsoft.com/office/drawing/2014/main" id="{A5BFA156-E296-409D-80BE-8B92D7CB5A6A}"/>
              </a:ext>
            </a:extLst>
          </p:cNvPr>
          <p:cNvSpPr/>
          <p:nvPr/>
        </p:nvSpPr>
        <p:spPr>
          <a:xfrm rot="16200000">
            <a:off x="8156813" y="3010834"/>
            <a:ext cx="394651" cy="151106"/>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0" name="箭头: 右 219">
            <a:extLst>
              <a:ext uri="{FF2B5EF4-FFF2-40B4-BE49-F238E27FC236}">
                <a16:creationId xmlns:a16="http://schemas.microsoft.com/office/drawing/2014/main" id="{EA8E59D0-1675-4936-B1F0-8CD7A226C78E}"/>
              </a:ext>
            </a:extLst>
          </p:cNvPr>
          <p:cNvSpPr/>
          <p:nvPr/>
        </p:nvSpPr>
        <p:spPr>
          <a:xfrm rot="5400000">
            <a:off x="8747173" y="3027317"/>
            <a:ext cx="394651" cy="151106"/>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9" name="Group 8">
            <a:extLst>
              <a:ext uri="{FF2B5EF4-FFF2-40B4-BE49-F238E27FC236}">
                <a16:creationId xmlns:a16="http://schemas.microsoft.com/office/drawing/2014/main" id="{439AE39A-CD17-4F10-83D7-D0386475FC7D}"/>
              </a:ext>
            </a:extLst>
          </p:cNvPr>
          <p:cNvGrpSpPr/>
          <p:nvPr/>
        </p:nvGrpSpPr>
        <p:grpSpPr>
          <a:xfrm>
            <a:off x="5469232" y="3470968"/>
            <a:ext cx="1546248" cy="1536759"/>
            <a:chOff x="4418491" y="3653819"/>
            <a:chExt cx="1856586" cy="1856381"/>
          </a:xfrm>
        </p:grpSpPr>
        <p:grpSp>
          <p:nvGrpSpPr>
            <p:cNvPr id="231" name="Group 13">
              <a:extLst>
                <a:ext uri="{FF2B5EF4-FFF2-40B4-BE49-F238E27FC236}">
                  <a16:creationId xmlns:a16="http://schemas.microsoft.com/office/drawing/2014/main" id="{451B0192-0EF4-4E71-9BC0-927351F06BF2}"/>
                </a:ext>
              </a:extLst>
            </p:cNvPr>
            <p:cNvGrpSpPr/>
            <p:nvPr/>
          </p:nvGrpSpPr>
          <p:grpSpPr>
            <a:xfrm>
              <a:off x="4418491" y="3653819"/>
              <a:ext cx="1856586" cy="1856381"/>
              <a:chOff x="953424" y="1486519"/>
              <a:chExt cx="2228412" cy="2228408"/>
            </a:xfrm>
            <a:solidFill>
              <a:schemeClr val="bg2">
                <a:lumMod val="50000"/>
              </a:schemeClr>
            </a:solidFill>
          </p:grpSpPr>
          <p:sp>
            <p:nvSpPr>
              <p:cNvPr id="232" name="Freeform 14">
                <a:extLst>
                  <a:ext uri="{FF2B5EF4-FFF2-40B4-BE49-F238E27FC236}">
                    <a16:creationId xmlns:a16="http://schemas.microsoft.com/office/drawing/2014/main" id="{DCBBEFB2-AFE4-44FC-A6DD-C10400739936}"/>
                  </a:ext>
                </a:extLst>
              </p:cNvPr>
              <p:cNvSpPr/>
              <p:nvPr/>
            </p:nvSpPr>
            <p:spPr>
              <a:xfrm>
                <a:off x="953424" y="1486519"/>
                <a:ext cx="2228412" cy="2228408"/>
              </a:xfrm>
              <a:custGeom>
                <a:avLst/>
                <a:gdLst>
                  <a:gd name="connsiteX0" fmla="*/ 1124074 w 1583637"/>
                  <a:gd name="connsiteY0" fmla="*/ 252493 h 1583637"/>
                  <a:gd name="connsiteX1" fmla="*/ 1247256 w 1583637"/>
                  <a:gd name="connsiteY1" fmla="*/ 149126 h 1583637"/>
                  <a:gd name="connsiteX2" fmla="*/ 1345663 w 1583637"/>
                  <a:gd name="connsiteY2" fmla="*/ 231701 h 1583637"/>
                  <a:gd name="connsiteX3" fmla="*/ 1265256 w 1583637"/>
                  <a:gd name="connsiteY3" fmla="*/ 370961 h 1583637"/>
                  <a:gd name="connsiteX4" fmla="*/ 1393012 w 1583637"/>
                  <a:gd name="connsiteY4" fmla="*/ 592241 h 1583637"/>
                  <a:gd name="connsiteX5" fmla="*/ 1553818 w 1583637"/>
                  <a:gd name="connsiteY5" fmla="*/ 592237 h 1583637"/>
                  <a:gd name="connsiteX6" fmla="*/ 1576125 w 1583637"/>
                  <a:gd name="connsiteY6" fmla="*/ 718748 h 1583637"/>
                  <a:gd name="connsiteX7" fmla="*/ 1425015 w 1583637"/>
                  <a:gd name="connsiteY7" fmla="*/ 773743 h 1583637"/>
                  <a:gd name="connsiteX8" fmla="*/ 1380646 w 1583637"/>
                  <a:gd name="connsiteY8" fmla="*/ 1025372 h 1583637"/>
                  <a:gd name="connsiteX9" fmla="*/ 1503833 w 1583637"/>
                  <a:gd name="connsiteY9" fmla="*/ 1128733 h 1583637"/>
                  <a:gd name="connsiteX10" fmla="*/ 1439602 w 1583637"/>
                  <a:gd name="connsiteY10" fmla="*/ 1239984 h 1583637"/>
                  <a:gd name="connsiteX11" fmla="*/ 1288495 w 1583637"/>
                  <a:gd name="connsiteY11" fmla="*/ 1184982 h 1583637"/>
                  <a:gd name="connsiteX12" fmla="*/ 1092761 w 1583637"/>
                  <a:gd name="connsiteY12" fmla="*/ 1349222 h 1583637"/>
                  <a:gd name="connsiteX13" fmla="*/ 1120689 w 1583637"/>
                  <a:gd name="connsiteY13" fmla="*/ 1507584 h 1583637"/>
                  <a:gd name="connsiteX14" fmla="*/ 999974 w 1583637"/>
                  <a:gd name="connsiteY14" fmla="*/ 1551521 h 1583637"/>
                  <a:gd name="connsiteX15" fmla="*/ 919574 w 1583637"/>
                  <a:gd name="connsiteY15" fmla="*/ 1412257 h 1583637"/>
                  <a:gd name="connsiteX16" fmla="*/ 664062 w 1583637"/>
                  <a:gd name="connsiteY16" fmla="*/ 1412257 h 1583637"/>
                  <a:gd name="connsiteX17" fmla="*/ 583663 w 1583637"/>
                  <a:gd name="connsiteY17" fmla="*/ 1551521 h 1583637"/>
                  <a:gd name="connsiteX18" fmla="*/ 462948 w 1583637"/>
                  <a:gd name="connsiteY18" fmla="*/ 1507584 h 1583637"/>
                  <a:gd name="connsiteX19" fmla="*/ 490876 w 1583637"/>
                  <a:gd name="connsiteY19" fmla="*/ 1349222 h 1583637"/>
                  <a:gd name="connsiteX20" fmla="*/ 295142 w 1583637"/>
                  <a:gd name="connsiteY20" fmla="*/ 1184981 h 1583637"/>
                  <a:gd name="connsiteX21" fmla="*/ 144035 w 1583637"/>
                  <a:gd name="connsiteY21" fmla="*/ 1239984 h 1583637"/>
                  <a:gd name="connsiteX22" fmla="*/ 79804 w 1583637"/>
                  <a:gd name="connsiteY22" fmla="*/ 1128733 h 1583637"/>
                  <a:gd name="connsiteX23" fmla="*/ 202991 w 1583637"/>
                  <a:gd name="connsiteY23" fmla="*/ 1025372 h 1583637"/>
                  <a:gd name="connsiteX24" fmla="*/ 158622 w 1583637"/>
                  <a:gd name="connsiteY24" fmla="*/ 773743 h 1583637"/>
                  <a:gd name="connsiteX25" fmla="*/ 7512 w 1583637"/>
                  <a:gd name="connsiteY25" fmla="*/ 718748 h 1583637"/>
                  <a:gd name="connsiteX26" fmla="*/ 29819 w 1583637"/>
                  <a:gd name="connsiteY26" fmla="*/ 592237 h 1583637"/>
                  <a:gd name="connsiteX27" fmla="*/ 190625 w 1583637"/>
                  <a:gd name="connsiteY27" fmla="*/ 592241 h 1583637"/>
                  <a:gd name="connsiteX28" fmla="*/ 318381 w 1583637"/>
                  <a:gd name="connsiteY28" fmla="*/ 370961 h 1583637"/>
                  <a:gd name="connsiteX29" fmla="*/ 237974 w 1583637"/>
                  <a:gd name="connsiteY29" fmla="*/ 231701 h 1583637"/>
                  <a:gd name="connsiteX30" fmla="*/ 336381 w 1583637"/>
                  <a:gd name="connsiteY30" fmla="*/ 149126 h 1583637"/>
                  <a:gd name="connsiteX31" fmla="*/ 459563 w 1583637"/>
                  <a:gd name="connsiteY31" fmla="*/ 252493 h 1583637"/>
                  <a:gd name="connsiteX32" fmla="*/ 699666 w 1583637"/>
                  <a:gd name="connsiteY32" fmla="*/ 165103 h 1583637"/>
                  <a:gd name="connsiteX33" fmla="*/ 727586 w 1583637"/>
                  <a:gd name="connsiteY33" fmla="*/ 6739 h 1583637"/>
                  <a:gd name="connsiteX34" fmla="*/ 856051 w 1583637"/>
                  <a:gd name="connsiteY34" fmla="*/ 6739 h 1583637"/>
                  <a:gd name="connsiteX35" fmla="*/ 883970 w 1583637"/>
                  <a:gd name="connsiteY35" fmla="*/ 165102 h 1583637"/>
                  <a:gd name="connsiteX36" fmla="*/ 1124073 w 1583637"/>
                  <a:gd name="connsiteY36" fmla="*/ 252493 h 1583637"/>
                  <a:gd name="connsiteX37" fmla="*/ 1124074 w 1583637"/>
                  <a:gd name="connsiteY37" fmla="*/ 252493 h 158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583637" h="1583637">
                    <a:moveTo>
                      <a:pt x="1124074" y="252493"/>
                    </a:moveTo>
                    <a:lnTo>
                      <a:pt x="1247256" y="149126"/>
                    </a:lnTo>
                    <a:lnTo>
                      <a:pt x="1345663" y="231701"/>
                    </a:lnTo>
                    <a:lnTo>
                      <a:pt x="1265256" y="370961"/>
                    </a:lnTo>
                    <a:cubicBezTo>
                      <a:pt x="1322430" y="435278"/>
                      <a:pt x="1365899" y="510569"/>
                      <a:pt x="1393012" y="592241"/>
                    </a:cubicBezTo>
                    <a:lnTo>
                      <a:pt x="1553818" y="592237"/>
                    </a:lnTo>
                    <a:lnTo>
                      <a:pt x="1576125" y="718748"/>
                    </a:lnTo>
                    <a:lnTo>
                      <a:pt x="1425015" y="773743"/>
                    </a:lnTo>
                    <a:cubicBezTo>
                      <a:pt x="1427471" y="859762"/>
                      <a:pt x="1412374" y="945380"/>
                      <a:pt x="1380646" y="1025372"/>
                    </a:cubicBezTo>
                    <a:lnTo>
                      <a:pt x="1503833" y="1128733"/>
                    </a:lnTo>
                    <a:lnTo>
                      <a:pt x="1439602" y="1239984"/>
                    </a:lnTo>
                    <a:lnTo>
                      <a:pt x="1288495" y="1184982"/>
                    </a:lnTo>
                    <a:cubicBezTo>
                      <a:pt x="1235084" y="1252456"/>
                      <a:pt x="1168484" y="1308339"/>
                      <a:pt x="1092761" y="1349222"/>
                    </a:cubicBezTo>
                    <a:lnTo>
                      <a:pt x="1120689" y="1507584"/>
                    </a:lnTo>
                    <a:lnTo>
                      <a:pt x="999974" y="1551521"/>
                    </a:lnTo>
                    <a:lnTo>
                      <a:pt x="919574" y="1412257"/>
                    </a:lnTo>
                    <a:cubicBezTo>
                      <a:pt x="835287" y="1429613"/>
                      <a:pt x="748348" y="1429613"/>
                      <a:pt x="664062" y="1412257"/>
                    </a:cubicBezTo>
                    <a:lnTo>
                      <a:pt x="583663" y="1551521"/>
                    </a:lnTo>
                    <a:lnTo>
                      <a:pt x="462948" y="1507584"/>
                    </a:lnTo>
                    <a:lnTo>
                      <a:pt x="490876" y="1349222"/>
                    </a:lnTo>
                    <a:cubicBezTo>
                      <a:pt x="415153" y="1308339"/>
                      <a:pt x="348553" y="1252455"/>
                      <a:pt x="295142" y="1184981"/>
                    </a:cubicBezTo>
                    <a:lnTo>
                      <a:pt x="144035" y="1239984"/>
                    </a:lnTo>
                    <a:lnTo>
                      <a:pt x="79804" y="1128733"/>
                    </a:lnTo>
                    <a:lnTo>
                      <a:pt x="202991" y="1025372"/>
                    </a:lnTo>
                    <a:cubicBezTo>
                      <a:pt x="171263" y="945380"/>
                      <a:pt x="156166" y="859762"/>
                      <a:pt x="158622" y="773743"/>
                    </a:cubicBezTo>
                    <a:lnTo>
                      <a:pt x="7512" y="718748"/>
                    </a:lnTo>
                    <a:lnTo>
                      <a:pt x="29819" y="592237"/>
                    </a:lnTo>
                    <a:lnTo>
                      <a:pt x="190625" y="592241"/>
                    </a:lnTo>
                    <a:cubicBezTo>
                      <a:pt x="217738" y="510569"/>
                      <a:pt x="261208" y="435277"/>
                      <a:pt x="318381" y="370961"/>
                    </a:cubicBezTo>
                    <a:lnTo>
                      <a:pt x="237974" y="231701"/>
                    </a:lnTo>
                    <a:lnTo>
                      <a:pt x="336381" y="149126"/>
                    </a:lnTo>
                    <a:lnTo>
                      <a:pt x="459563" y="252493"/>
                    </a:lnTo>
                    <a:cubicBezTo>
                      <a:pt x="532831" y="207356"/>
                      <a:pt x="614527" y="177621"/>
                      <a:pt x="699666" y="165103"/>
                    </a:cubicBezTo>
                    <a:lnTo>
                      <a:pt x="727586" y="6739"/>
                    </a:lnTo>
                    <a:lnTo>
                      <a:pt x="856051" y="6739"/>
                    </a:lnTo>
                    <a:lnTo>
                      <a:pt x="883970" y="165102"/>
                    </a:lnTo>
                    <a:cubicBezTo>
                      <a:pt x="969110" y="177621"/>
                      <a:pt x="1050806" y="207356"/>
                      <a:pt x="1124073" y="252493"/>
                    </a:cubicBezTo>
                    <a:lnTo>
                      <a:pt x="1124074" y="252493"/>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6481" tIns="548640" rIns="356481" bIns="436755" numCol="1" spcCol="1270" anchor="ctr" anchorCtr="0">
                <a:noAutofit/>
              </a:bodyPr>
              <a:lstStyle/>
              <a:p>
                <a:pPr marL="0" marR="0" lvl="0" indent="0" algn="ctr" defTabSz="1777956" rtl="0" eaLnBrk="1" fontAlgn="auto" latinLnBrk="0" hangingPunct="1">
                  <a:lnSpc>
                    <a:spcPct val="90000"/>
                  </a:lnSpc>
                  <a:spcBef>
                    <a:spcPct val="0"/>
                  </a:spcBef>
                  <a:spcAft>
                    <a:spcPct val="3500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3" name="Oval 15">
                <a:extLst>
                  <a:ext uri="{FF2B5EF4-FFF2-40B4-BE49-F238E27FC236}">
                    <a16:creationId xmlns:a16="http://schemas.microsoft.com/office/drawing/2014/main" id="{AB3CE653-FC8C-4588-A44A-97DC32A39ECA}"/>
                  </a:ext>
                </a:extLst>
              </p:cNvPr>
              <p:cNvSpPr>
                <a:spLocks noChangeAspect="1"/>
              </p:cNvSpPr>
              <p:nvPr/>
            </p:nvSpPr>
            <p:spPr>
              <a:xfrm>
                <a:off x="1337837" y="1851669"/>
                <a:ext cx="1469295" cy="1469295"/>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7" name="矩形 176">
              <a:extLst>
                <a:ext uri="{FF2B5EF4-FFF2-40B4-BE49-F238E27FC236}">
                  <a16:creationId xmlns:a16="http://schemas.microsoft.com/office/drawing/2014/main" id="{7A7E8C3F-3A0B-45D3-AE72-06CC88B5A67C}"/>
                </a:ext>
              </a:extLst>
            </p:cNvPr>
            <p:cNvSpPr/>
            <p:nvPr/>
          </p:nvSpPr>
          <p:spPr>
            <a:xfrm>
              <a:off x="4813407" y="4132846"/>
              <a:ext cx="1097726" cy="9480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EIIPM</a:t>
              </a:r>
              <a:r>
                <a:rPr kumimoji="0" lang="zh-CN" altLang="en-US" sz="9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的开放接口能力实现互联互通，支撑全球化，驱动创新发展</a:t>
              </a:r>
              <a:endParaRPr kumimoji="0" lang="zh-CN" altLang="en-US"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cxnSp>
        <p:nvCxnSpPr>
          <p:cNvPr id="249" name="直接箭头连接符 248">
            <a:extLst>
              <a:ext uri="{FF2B5EF4-FFF2-40B4-BE49-F238E27FC236}">
                <a16:creationId xmlns:a16="http://schemas.microsoft.com/office/drawing/2014/main" id="{D2A80561-E402-4731-8DE1-D36348E80918}"/>
              </a:ext>
            </a:extLst>
          </p:cNvPr>
          <p:cNvCxnSpPr>
            <a:cxnSpLocks/>
            <a:endCxn id="115" idx="2"/>
          </p:cNvCxnSpPr>
          <p:nvPr/>
        </p:nvCxnSpPr>
        <p:spPr>
          <a:xfrm flipV="1">
            <a:off x="2932208" y="5786673"/>
            <a:ext cx="0" cy="245391"/>
          </a:xfrm>
          <a:prstGeom prst="straightConnector1">
            <a:avLst/>
          </a:prstGeom>
          <a:ln w="38100">
            <a:solidFill>
              <a:srgbClr val="71B900"/>
            </a:solidFill>
            <a:tailEnd type="stealth"/>
          </a:ln>
        </p:spPr>
        <p:style>
          <a:lnRef idx="1">
            <a:schemeClr val="accent1"/>
          </a:lnRef>
          <a:fillRef idx="0">
            <a:schemeClr val="accent1"/>
          </a:fillRef>
          <a:effectRef idx="0">
            <a:schemeClr val="accent1"/>
          </a:effectRef>
          <a:fontRef idx="minor">
            <a:schemeClr val="tx1"/>
          </a:fontRef>
        </p:style>
      </p:cxnSp>
      <p:cxnSp>
        <p:nvCxnSpPr>
          <p:cNvPr id="250" name="直接箭头连接符 249">
            <a:extLst>
              <a:ext uri="{FF2B5EF4-FFF2-40B4-BE49-F238E27FC236}">
                <a16:creationId xmlns:a16="http://schemas.microsoft.com/office/drawing/2014/main" id="{FF611493-888C-4BD2-8A99-9A14CE1BBDB3}"/>
              </a:ext>
            </a:extLst>
          </p:cNvPr>
          <p:cNvCxnSpPr>
            <a:cxnSpLocks/>
            <a:endCxn id="116" idx="2"/>
          </p:cNvCxnSpPr>
          <p:nvPr/>
        </p:nvCxnSpPr>
        <p:spPr>
          <a:xfrm flipH="1" flipV="1">
            <a:off x="2946140" y="4936482"/>
            <a:ext cx="2958" cy="246158"/>
          </a:xfrm>
          <a:prstGeom prst="straightConnector1">
            <a:avLst/>
          </a:prstGeom>
          <a:ln w="38100">
            <a:solidFill>
              <a:srgbClr val="74BB00"/>
            </a:solidFill>
            <a:tailEnd type="stealth"/>
          </a:ln>
        </p:spPr>
        <p:style>
          <a:lnRef idx="1">
            <a:schemeClr val="accent1"/>
          </a:lnRef>
          <a:fillRef idx="0">
            <a:schemeClr val="accent1"/>
          </a:fillRef>
          <a:effectRef idx="0">
            <a:schemeClr val="accent1"/>
          </a:effectRef>
          <a:fontRef idx="minor">
            <a:schemeClr val="tx1"/>
          </a:fontRef>
        </p:style>
      </p:cxnSp>
      <p:cxnSp>
        <p:nvCxnSpPr>
          <p:cNvPr id="251" name="直接箭头连接符 250">
            <a:extLst>
              <a:ext uri="{FF2B5EF4-FFF2-40B4-BE49-F238E27FC236}">
                <a16:creationId xmlns:a16="http://schemas.microsoft.com/office/drawing/2014/main" id="{9259162B-5C64-45B4-B45E-B81C58F8DCC6}"/>
              </a:ext>
            </a:extLst>
          </p:cNvPr>
          <p:cNvCxnSpPr>
            <a:cxnSpLocks/>
            <a:stCxn id="116" idx="0"/>
            <a:endCxn id="117" idx="2"/>
          </p:cNvCxnSpPr>
          <p:nvPr/>
        </p:nvCxnSpPr>
        <p:spPr>
          <a:xfrm flipV="1">
            <a:off x="2946140" y="4064184"/>
            <a:ext cx="96" cy="275223"/>
          </a:xfrm>
          <a:prstGeom prst="straightConnector1">
            <a:avLst/>
          </a:prstGeom>
          <a:ln w="38100">
            <a:solidFill>
              <a:srgbClr val="74BB00"/>
            </a:solidFill>
            <a:tailEnd type="stealth"/>
          </a:ln>
        </p:spPr>
        <p:style>
          <a:lnRef idx="1">
            <a:schemeClr val="accent1"/>
          </a:lnRef>
          <a:fillRef idx="0">
            <a:schemeClr val="accent1"/>
          </a:fillRef>
          <a:effectRef idx="0">
            <a:schemeClr val="accent1"/>
          </a:effectRef>
          <a:fontRef idx="minor">
            <a:schemeClr val="tx1"/>
          </a:fontRef>
        </p:style>
      </p:cxnSp>
      <p:sp>
        <p:nvSpPr>
          <p:cNvPr id="258" name="矩形 257">
            <a:extLst>
              <a:ext uri="{FF2B5EF4-FFF2-40B4-BE49-F238E27FC236}">
                <a16:creationId xmlns:a16="http://schemas.microsoft.com/office/drawing/2014/main" id="{5299C178-60FD-4E29-AA5C-E1C80DD0CE7B}"/>
              </a:ext>
            </a:extLst>
          </p:cNvPr>
          <p:cNvSpPr/>
          <p:nvPr/>
        </p:nvSpPr>
        <p:spPr>
          <a:xfrm flipH="1">
            <a:off x="8014800" y="2857513"/>
            <a:ext cx="29848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流</a:t>
            </a:r>
            <a:endParaRPr kumimoji="0" lang="en-US" altLang="zh-CN"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程</a:t>
            </a:r>
          </a:p>
        </p:txBody>
      </p:sp>
      <p:cxnSp>
        <p:nvCxnSpPr>
          <p:cNvPr id="261" name="直接箭头连接符 260">
            <a:extLst>
              <a:ext uri="{FF2B5EF4-FFF2-40B4-BE49-F238E27FC236}">
                <a16:creationId xmlns:a16="http://schemas.microsoft.com/office/drawing/2014/main" id="{9AA47C62-C37C-4959-AF69-4777BC588326}"/>
              </a:ext>
            </a:extLst>
          </p:cNvPr>
          <p:cNvCxnSpPr>
            <a:cxnSpLocks/>
          </p:cNvCxnSpPr>
          <p:nvPr/>
        </p:nvCxnSpPr>
        <p:spPr>
          <a:xfrm>
            <a:off x="4861608" y="2470050"/>
            <a:ext cx="497740" cy="5026"/>
          </a:xfrm>
          <a:prstGeom prst="straightConnector1">
            <a:avLst/>
          </a:prstGeom>
          <a:ln w="38100">
            <a:solidFill>
              <a:schemeClr val="accent4">
                <a:lumMod val="40000"/>
                <a:lumOff val="6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65" name="箭头: 右 264">
            <a:extLst>
              <a:ext uri="{FF2B5EF4-FFF2-40B4-BE49-F238E27FC236}">
                <a16:creationId xmlns:a16="http://schemas.microsoft.com/office/drawing/2014/main" id="{2F34B3C4-B361-426F-80DF-EDDEE344FA55}"/>
              </a:ext>
            </a:extLst>
          </p:cNvPr>
          <p:cNvSpPr/>
          <p:nvPr/>
        </p:nvSpPr>
        <p:spPr>
          <a:xfrm rot="10800000">
            <a:off x="4901686" y="5270641"/>
            <a:ext cx="2659255" cy="166685"/>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1" name="矩形 160">
            <a:extLst>
              <a:ext uri="{FF2B5EF4-FFF2-40B4-BE49-F238E27FC236}">
                <a16:creationId xmlns:a16="http://schemas.microsoft.com/office/drawing/2014/main" id="{818CB096-8E0E-49D2-99D8-C6D6C194BF9F}"/>
              </a:ext>
            </a:extLst>
          </p:cNvPr>
          <p:cNvSpPr/>
          <p:nvPr/>
        </p:nvSpPr>
        <p:spPr>
          <a:xfrm>
            <a:off x="7636186" y="1675092"/>
            <a:ext cx="1312544" cy="432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效率提升</a:t>
            </a:r>
            <a:endParaRPr kumimoji="0" lang="zh-CN" altLang="en-US" sz="16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65" name="矩形 164">
            <a:extLst>
              <a:ext uri="{FF2B5EF4-FFF2-40B4-BE49-F238E27FC236}">
                <a16:creationId xmlns:a16="http://schemas.microsoft.com/office/drawing/2014/main" id="{DE22ED15-3BBB-4F48-AFE7-4F1A2344A9F9}"/>
              </a:ext>
            </a:extLst>
          </p:cNvPr>
          <p:cNvSpPr/>
          <p:nvPr/>
        </p:nvSpPr>
        <p:spPr>
          <a:xfrm flipH="1">
            <a:off x="8964350" y="2858568"/>
            <a:ext cx="3069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数</a:t>
            </a:r>
            <a:endParaRPr kumimoji="0" lang="en-US" altLang="zh-CN"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据</a:t>
            </a:r>
          </a:p>
        </p:txBody>
      </p:sp>
      <p:grpSp>
        <p:nvGrpSpPr>
          <p:cNvPr id="13" name="Group 12">
            <a:extLst>
              <a:ext uri="{FF2B5EF4-FFF2-40B4-BE49-F238E27FC236}">
                <a16:creationId xmlns:a16="http://schemas.microsoft.com/office/drawing/2014/main" id="{38D7C14D-0CD1-49EC-AC83-CCA2479E701C}"/>
              </a:ext>
            </a:extLst>
          </p:cNvPr>
          <p:cNvGrpSpPr/>
          <p:nvPr/>
        </p:nvGrpSpPr>
        <p:grpSpPr>
          <a:xfrm>
            <a:off x="7627474" y="3451038"/>
            <a:ext cx="1916587" cy="2341734"/>
            <a:chOff x="7457953" y="3435192"/>
            <a:chExt cx="1916587" cy="2405947"/>
          </a:xfrm>
        </p:grpSpPr>
        <p:sp>
          <p:nvSpPr>
            <p:cNvPr id="121" name="矩形 120">
              <a:extLst>
                <a:ext uri="{FF2B5EF4-FFF2-40B4-BE49-F238E27FC236}">
                  <a16:creationId xmlns:a16="http://schemas.microsoft.com/office/drawing/2014/main" id="{0FE89F59-5C06-4BC2-9814-9E4BD499E26B}"/>
                </a:ext>
              </a:extLst>
            </p:cNvPr>
            <p:cNvSpPr/>
            <p:nvPr/>
          </p:nvSpPr>
          <p:spPr>
            <a:xfrm>
              <a:off x="7457953" y="3435192"/>
              <a:ext cx="1916587" cy="239668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599602AA-940A-44EB-9DF3-D72EC9DF7C08}"/>
                </a:ext>
              </a:extLst>
            </p:cNvPr>
            <p:cNvSpPr txBox="1"/>
            <p:nvPr/>
          </p:nvSpPr>
          <p:spPr>
            <a:xfrm>
              <a:off x="7536457" y="3551279"/>
              <a:ext cx="1720562" cy="853784"/>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zh-CN" sz="1600" b="1" i="0" u="none" strike="noStrike" kern="1200" cap="none" spc="0" normalizeH="0" baseline="0" noProof="0" dirty="0" err="1">
                  <a:ln w="0"/>
                  <a:solidFill>
                    <a:prstClr val="white"/>
                  </a:solidFill>
                  <a:effectLst/>
                  <a:uLnTx/>
                  <a:uFillTx/>
                  <a:latin typeface="微软雅黑" panose="020B0503020204020204" pitchFamily="34" charset="-122"/>
                  <a:ea typeface="微软雅黑" panose="020B0503020204020204" pitchFamily="34" charset="-122"/>
                  <a:cs typeface="+mn-cs"/>
                </a:rPr>
                <a:t>Innosnap</a:t>
              </a:r>
              <a:endParaRPr kumimoji="1" lang="zh-CN" altLang="en-US" sz="1600" b="1" i="0" u="none" strike="noStrike" kern="1200" cap="none" spc="0" normalizeH="0" baseline="0" noProof="0" dirty="0">
                <a:ln w="0"/>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知识产权</a:t>
              </a:r>
              <a:endParaRPr kumimoji="0" lang="en-US" altLang="zh-CN"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全生命周期管理系统</a:t>
              </a:r>
            </a:p>
          </p:txBody>
        </p:sp>
        <p:grpSp>
          <p:nvGrpSpPr>
            <p:cNvPr id="11" name="Group 10">
              <a:extLst>
                <a:ext uri="{FF2B5EF4-FFF2-40B4-BE49-F238E27FC236}">
                  <a16:creationId xmlns:a16="http://schemas.microsoft.com/office/drawing/2014/main" id="{A98F53BA-E1D5-4517-B7C4-B6337122FC54}"/>
                </a:ext>
              </a:extLst>
            </p:cNvPr>
            <p:cNvGrpSpPr/>
            <p:nvPr/>
          </p:nvGrpSpPr>
          <p:grpSpPr>
            <a:xfrm>
              <a:off x="7611218" y="4449165"/>
              <a:ext cx="1614598" cy="1391974"/>
              <a:chOff x="7611218" y="4449165"/>
              <a:chExt cx="1614598" cy="1391974"/>
            </a:xfrm>
          </p:grpSpPr>
          <p:sp>
            <p:nvSpPr>
              <p:cNvPr id="33" name="流程图: 文档 32">
                <a:extLst>
                  <a:ext uri="{FF2B5EF4-FFF2-40B4-BE49-F238E27FC236}">
                    <a16:creationId xmlns:a16="http://schemas.microsoft.com/office/drawing/2014/main" id="{32A0E600-5471-40B8-9AE4-0B97B4C5ED23}"/>
                  </a:ext>
                </a:extLst>
              </p:cNvPr>
              <p:cNvSpPr/>
              <p:nvPr/>
            </p:nvSpPr>
            <p:spPr>
              <a:xfrm>
                <a:off x="7611218" y="4449165"/>
                <a:ext cx="1614598" cy="1391974"/>
              </a:xfrm>
              <a:prstGeom prst="flowChartDocumen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9" name="流程图: 文档 168">
                <a:extLst>
                  <a:ext uri="{FF2B5EF4-FFF2-40B4-BE49-F238E27FC236}">
                    <a16:creationId xmlns:a16="http://schemas.microsoft.com/office/drawing/2014/main" id="{BD58EF30-EE1D-46AD-B9CC-F9819E7AD265}"/>
                  </a:ext>
                </a:extLst>
              </p:cNvPr>
              <p:cNvSpPr/>
              <p:nvPr/>
            </p:nvSpPr>
            <p:spPr>
              <a:xfrm>
                <a:off x="7802684" y="4543733"/>
                <a:ext cx="328054" cy="383996"/>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IP</a:t>
                </a:r>
                <a:endParaRPr kumimoji="0" lang="zh-CN" altLang="en-US"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72" name="流程图: 文档 171">
                <a:extLst>
                  <a:ext uri="{FF2B5EF4-FFF2-40B4-BE49-F238E27FC236}">
                    <a16:creationId xmlns:a16="http://schemas.microsoft.com/office/drawing/2014/main" id="{4337F770-E6AB-4360-82A9-AD29C036A986}"/>
                  </a:ext>
                </a:extLst>
              </p:cNvPr>
              <p:cNvSpPr/>
              <p:nvPr/>
            </p:nvSpPr>
            <p:spPr>
              <a:xfrm>
                <a:off x="8719681" y="4543733"/>
                <a:ext cx="333699" cy="383996"/>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项目</a:t>
                </a:r>
              </a:p>
            </p:txBody>
          </p:sp>
          <p:sp>
            <p:nvSpPr>
              <p:cNvPr id="174" name="流程图: 文档 173">
                <a:extLst>
                  <a:ext uri="{FF2B5EF4-FFF2-40B4-BE49-F238E27FC236}">
                    <a16:creationId xmlns:a16="http://schemas.microsoft.com/office/drawing/2014/main" id="{D27AD1B7-82EA-42A4-9BB8-ECD817DF2E75}"/>
                  </a:ext>
                </a:extLst>
              </p:cNvPr>
              <p:cNvSpPr/>
              <p:nvPr/>
            </p:nvSpPr>
            <p:spPr>
              <a:xfrm>
                <a:off x="8253826" y="4543733"/>
                <a:ext cx="348026" cy="383996"/>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产品</a:t>
                </a:r>
              </a:p>
            </p:txBody>
          </p:sp>
          <p:sp>
            <p:nvSpPr>
              <p:cNvPr id="175" name="流程图: 文档 174">
                <a:extLst>
                  <a:ext uri="{FF2B5EF4-FFF2-40B4-BE49-F238E27FC236}">
                    <a16:creationId xmlns:a16="http://schemas.microsoft.com/office/drawing/2014/main" id="{57A0B787-2601-40CD-B114-BBFC4F09122B}"/>
                  </a:ext>
                </a:extLst>
              </p:cNvPr>
              <p:cNvSpPr/>
              <p:nvPr/>
            </p:nvSpPr>
            <p:spPr>
              <a:xfrm>
                <a:off x="7809947" y="4973111"/>
                <a:ext cx="328054" cy="383996"/>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人员</a:t>
                </a:r>
              </a:p>
            </p:txBody>
          </p:sp>
          <p:sp>
            <p:nvSpPr>
              <p:cNvPr id="176" name="流程图: 文档 175">
                <a:extLst>
                  <a:ext uri="{FF2B5EF4-FFF2-40B4-BE49-F238E27FC236}">
                    <a16:creationId xmlns:a16="http://schemas.microsoft.com/office/drawing/2014/main" id="{3F469C4E-715C-47A2-BE68-B2A8D06E9353}"/>
                  </a:ext>
                </a:extLst>
              </p:cNvPr>
              <p:cNvSpPr/>
              <p:nvPr/>
            </p:nvSpPr>
            <p:spPr>
              <a:xfrm>
                <a:off x="8717943" y="4973111"/>
                <a:ext cx="328054" cy="383996"/>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技术</a:t>
                </a:r>
              </a:p>
            </p:txBody>
          </p:sp>
          <p:sp>
            <p:nvSpPr>
              <p:cNvPr id="178" name="流程图: 文档 177">
                <a:extLst>
                  <a:ext uri="{FF2B5EF4-FFF2-40B4-BE49-F238E27FC236}">
                    <a16:creationId xmlns:a16="http://schemas.microsoft.com/office/drawing/2014/main" id="{96008283-B809-457B-91CB-1FEBBAE79757}"/>
                  </a:ext>
                </a:extLst>
              </p:cNvPr>
              <p:cNvSpPr/>
              <p:nvPr/>
            </p:nvSpPr>
            <p:spPr>
              <a:xfrm>
                <a:off x="8248343" y="4973111"/>
                <a:ext cx="350781" cy="383996"/>
              </a:xfrm>
              <a:prstGeom prst="flowChart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财务</a:t>
                </a:r>
              </a:p>
            </p:txBody>
          </p:sp>
        </p:grpSp>
      </p:grpSp>
      <p:sp>
        <p:nvSpPr>
          <p:cNvPr id="179" name="矩形 178">
            <a:extLst>
              <a:ext uri="{FF2B5EF4-FFF2-40B4-BE49-F238E27FC236}">
                <a16:creationId xmlns:a16="http://schemas.microsoft.com/office/drawing/2014/main" id="{3F412297-B6A6-4CC3-89D1-B1942AC977C1}"/>
              </a:ext>
            </a:extLst>
          </p:cNvPr>
          <p:cNvSpPr/>
          <p:nvPr/>
        </p:nvSpPr>
        <p:spPr>
          <a:xfrm>
            <a:off x="10421892" y="4952319"/>
            <a:ext cx="1186665" cy="83144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a:ln>
                  <a:noFill/>
                </a:ln>
                <a:solidFill>
                  <a:srgbClr val="4472C4">
                    <a:lumMod val="60000"/>
                    <a:lumOff val="40000"/>
                  </a:srgbClr>
                </a:solidFill>
                <a:effectLst/>
                <a:uLnTx/>
                <a:uFillTx/>
                <a:latin typeface="微软雅黑" panose="020B0503020204020204" pitchFamily="34" charset="-122"/>
                <a:ea typeface="微软雅黑" panose="020B0503020204020204" pitchFamily="34" charset="-122"/>
                <a:cs typeface="+mn-cs"/>
              </a:rPr>
              <a:t>第三方服务机构</a:t>
            </a:r>
            <a:endParaRPr kumimoji="0" lang="en-US" altLang="zh-CN" sz="1100" b="1" i="0" u="none" strike="noStrike" kern="1200" cap="none" spc="0" normalizeH="0" baseline="0" noProof="0" dirty="0">
              <a:ln>
                <a:noFill/>
              </a:ln>
              <a:solidFill>
                <a:srgbClr val="4472C4">
                  <a:lumMod val="60000"/>
                  <a:lumOff val="4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1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政府、代理所等</a:t>
            </a:r>
          </a:p>
        </p:txBody>
      </p:sp>
      <p:sp>
        <p:nvSpPr>
          <p:cNvPr id="183" name="矩形 182">
            <a:extLst>
              <a:ext uri="{FF2B5EF4-FFF2-40B4-BE49-F238E27FC236}">
                <a16:creationId xmlns:a16="http://schemas.microsoft.com/office/drawing/2014/main" id="{38D2B110-4936-4EC9-BD8C-03611C94F9CC}"/>
              </a:ext>
            </a:extLst>
          </p:cNvPr>
          <p:cNvSpPr/>
          <p:nvPr/>
        </p:nvSpPr>
        <p:spPr>
          <a:xfrm flipH="1">
            <a:off x="9760012" y="4430386"/>
            <a:ext cx="631609"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API</a:t>
            </a:r>
            <a:endParaRPr kumimoji="0" lang="zh-CN" altLang="en-US" sz="18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endParaRPr>
          </a:p>
        </p:txBody>
      </p:sp>
      <p:sp>
        <p:nvSpPr>
          <p:cNvPr id="184" name="箭头: 右 183">
            <a:extLst>
              <a:ext uri="{FF2B5EF4-FFF2-40B4-BE49-F238E27FC236}">
                <a16:creationId xmlns:a16="http://schemas.microsoft.com/office/drawing/2014/main" id="{074478B2-6AAC-4ACC-B145-8E4D7C817136}"/>
              </a:ext>
            </a:extLst>
          </p:cNvPr>
          <p:cNvSpPr/>
          <p:nvPr/>
        </p:nvSpPr>
        <p:spPr>
          <a:xfrm>
            <a:off x="9866873" y="4353943"/>
            <a:ext cx="468000" cy="151106"/>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8" name="箭头: 右 187">
            <a:extLst>
              <a:ext uri="{FF2B5EF4-FFF2-40B4-BE49-F238E27FC236}">
                <a16:creationId xmlns:a16="http://schemas.microsoft.com/office/drawing/2014/main" id="{6ED11726-71C1-4D47-9749-A8CD7AF03575}"/>
              </a:ext>
            </a:extLst>
          </p:cNvPr>
          <p:cNvSpPr/>
          <p:nvPr/>
        </p:nvSpPr>
        <p:spPr>
          <a:xfrm rot="10800000">
            <a:off x="9846912" y="4713471"/>
            <a:ext cx="468000" cy="151106"/>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1" name="矩形 190">
            <a:extLst>
              <a:ext uri="{FF2B5EF4-FFF2-40B4-BE49-F238E27FC236}">
                <a16:creationId xmlns:a16="http://schemas.microsoft.com/office/drawing/2014/main" id="{BF346CC7-504E-4571-A18F-4BF81655A282}"/>
              </a:ext>
            </a:extLst>
          </p:cNvPr>
          <p:cNvSpPr/>
          <p:nvPr/>
        </p:nvSpPr>
        <p:spPr>
          <a:xfrm flipH="1">
            <a:off x="9822203" y="4113168"/>
            <a:ext cx="56512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流程</a:t>
            </a:r>
          </a:p>
        </p:txBody>
      </p:sp>
      <p:sp>
        <p:nvSpPr>
          <p:cNvPr id="192" name="矩形 191">
            <a:extLst>
              <a:ext uri="{FF2B5EF4-FFF2-40B4-BE49-F238E27FC236}">
                <a16:creationId xmlns:a16="http://schemas.microsoft.com/office/drawing/2014/main" id="{7FE7D4D8-AFE0-4A6E-A7EF-C476FA87E225}"/>
              </a:ext>
            </a:extLst>
          </p:cNvPr>
          <p:cNvSpPr/>
          <p:nvPr/>
        </p:nvSpPr>
        <p:spPr>
          <a:xfrm flipH="1">
            <a:off x="9837180" y="4813819"/>
            <a:ext cx="565125"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数据</a:t>
            </a:r>
          </a:p>
        </p:txBody>
      </p:sp>
      <p:sp>
        <p:nvSpPr>
          <p:cNvPr id="111" name="Bent Arrow 38">
            <a:extLst>
              <a:ext uri="{FF2B5EF4-FFF2-40B4-BE49-F238E27FC236}">
                <a16:creationId xmlns:a16="http://schemas.microsoft.com/office/drawing/2014/main" id="{46D2DB56-050F-4A50-B605-E47D071BD396}"/>
              </a:ext>
            </a:extLst>
          </p:cNvPr>
          <p:cNvSpPr/>
          <p:nvPr/>
        </p:nvSpPr>
        <p:spPr>
          <a:xfrm rot="16200000" flipH="1" flipV="1">
            <a:off x="11000534" y="1845268"/>
            <a:ext cx="341647" cy="360000"/>
          </a:xfrm>
          <a:prstGeom prst="bentArrow">
            <a:avLst>
              <a:gd name="adj1" fmla="val 12379"/>
              <a:gd name="adj2" fmla="val 14760"/>
              <a:gd name="adj3" fmla="val 20722"/>
              <a:gd name="adj4" fmla="val 2949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12" name="Bent Arrow 34">
            <a:extLst>
              <a:ext uri="{FF2B5EF4-FFF2-40B4-BE49-F238E27FC236}">
                <a16:creationId xmlns:a16="http://schemas.microsoft.com/office/drawing/2014/main" id="{A5FBA372-8ED3-4D89-861F-8E2D7906597A}"/>
              </a:ext>
            </a:extLst>
          </p:cNvPr>
          <p:cNvSpPr/>
          <p:nvPr/>
        </p:nvSpPr>
        <p:spPr>
          <a:xfrm rot="16200000" flipH="1">
            <a:off x="1144495" y="1841488"/>
            <a:ext cx="323460" cy="360000"/>
          </a:xfrm>
          <a:prstGeom prst="bentArrow">
            <a:avLst>
              <a:gd name="adj1" fmla="val 12379"/>
              <a:gd name="adj2" fmla="val 14760"/>
              <a:gd name="adj3" fmla="val 20722"/>
              <a:gd name="adj4" fmla="val 29493"/>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14" name="Freeform 5">
            <a:extLst>
              <a:ext uri="{FF2B5EF4-FFF2-40B4-BE49-F238E27FC236}">
                <a16:creationId xmlns:a16="http://schemas.microsoft.com/office/drawing/2014/main" id="{8505F584-8937-4664-A4DE-98678C89D60B}"/>
              </a:ext>
            </a:extLst>
          </p:cNvPr>
          <p:cNvSpPr>
            <a:spLocks noEditPoints="1"/>
          </p:cNvSpPr>
          <p:nvPr/>
        </p:nvSpPr>
        <p:spPr bwMode="auto">
          <a:xfrm>
            <a:off x="2787579" y="1856632"/>
            <a:ext cx="752103" cy="45719"/>
          </a:xfrm>
          <a:custGeom>
            <a:avLst/>
            <a:gdLst/>
            <a:ahLst/>
            <a:cxnLst>
              <a:cxn ang="0">
                <a:pos x="687" y="0"/>
              </a:cxn>
              <a:cxn ang="0">
                <a:pos x="33" y="0"/>
              </a:cxn>
              <a:cxn ang="0">
                <a:pos x="0" y="33"/>
              </a:cxn>
              <a:cxn ang="0">
                <a:pos x="0" y="53"/>
              </a:cxn>
              <a:cxn ang="0">
                <a:pos x="33" y="87"/>
              </a:cxn>
              <a:cxn ang="0">
                <a:pos x="797" y="87"/>
              </a:cxn>
              <a:cxn ang="0">
                <a:pos x="797" y="0"/>
              </a:cxn>
              <a:cxn ang="0">
                <a:pos x="687" y="0"/>
              </a:cxn>
              <a:cxn ang="0">
                <a:pos x="687" y="0"/>
              </a:cxn>
              <a:cxn ang="0">
                <a:pos x="687" y="0"/>
              </a:cxn>
            </a:cxnLst>
            <a:rect l="0" t="0" r="r" b="b"/>
            <a:pathLst>
              <a:path w="797" h="87">
                <a:moveTo>
                  <a:pt x="687" y="0"/>
                </a:moveTo>
                <a:cubicBezTo>
                  <a:pt x="33" y="0"/>
                  <a:pt x="33" y="0"/>
                  <a:pt x="33" y="0"/>
                </a:cubicBezTo>
                <a:cubicBezTo>
                  <a:pt x="15" y="0"/>
                  <a:pt x="0" y="15"/>
                  <a:pt x="0" y="33"/>
                </a:cubicBezTo>
                <a:cubicBezTo>
                  <a:pt x="0" y="53"/>
                  <a:pt x="0" y="53"/>
                  <a:pt x="0" y="53"/>
                </a:cubicBezTo>
                <a:cubicBezTo>
                  <a:pt x="0" y="72"/>
                  <a:pt x="15" y="87"/>
                  <a:pt x="33" y="87"/>
                </a:cubicBezTo>
                <a:cubicBezTo>
                  <a:pt x="797" y="87"/>
                  <a:pt x="797" y="87"/>
                  <a:pt x="797" y="87"/>
                </a:cubicBezTo>
                <a:cubicBezTo>
                  <a:pt x="797" y="0"/>
                  <a:pt x="797" y="0"/>
                  <a:pt x="797" y="0"/>
                </a:cubicBezTo>
                <a:lnTo>
                  <a:pt x="687" y="0"/>
                </a:lnTo>
                <a:close/>
                <a:moveTo>
                  <a:pt x="687" y="0"/>
                </a:moveTo>
                <a:cubicBezTo>
                  <a:pt x="687" y="0"/>
                  <a:pt x="687" y="0"/>
                  <a:pt x="687" y="0"/>
                </a:cubicBezTo>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26" name="Freeform 5">
            <a:extLst>
              <a:ext uri="{FF2B5EF4-FFF2-40B4-BE49-F238E27FC236}">
                <a16:creationId xmlns:a16="http://schemas.microsoft.com/office/drawing/2014/main" id="{9E6A3973-6220-4CDF-91BA-D589DAE0707E}"/>
              </a:ext>
            </a:extLst>
          </p:cNvPr>
          <p:cNvSpPr>
            <a:spLocks noEditPoints="1"/>
          </p:cNvSpPr>
          <p:nvPr/>
        </p:nvSpPr>
        <p:spPr bwMode="auto">
          <a:xfrm rot="5400000">
            <a:off x="6159413" y="1606623"/>
            <a:ext cx="180000" cy="54000"/>
          </a:xfrm>
          <a:custGeom>
            <a:avLst/>
            <a:gdLst/>
            <a:ahLst/>
            <a:cxnLst>
              <a:cxn ang="0">
                <a:pos x="687" y="0"/>
              </a:cxn>
              <a:cxn ang="0">
                <a:pos x="33" y="0"/>
              </a:cxn>
              <a:cxn ang="0">
                <a:pos x="0" y="33"/>
              </a:cxn>
              <a:cxn ang="0">
                <a:pos x="0" y="53"/>
              </a:cxn>
              <a:cxn ang="0">
                <a:pos x="33" y="87"/>
              </a:cxn>
              <a:cxn ang="0">
                <a:pos x="797" y="87"/>
              </a:cxn>
              <a:cxn ang="0">
                <a:pos x="797" y="0"/>
              </a:cxn>
              <a:cxn ang="0">
                <a:pos x="687" y="0"/>
              </a:cxn>
              <a:cxn ang="0">
                <a:pos x="687" y="0"/>
              </a:cxn>
              <a:cxn ang="0">
                <a:pos x="687" y="0"/>
              </a:cxn>
            </a:cxnLst>
            <a:rect l="0" t="0" r="r" b="b"/>
            <a:pathLst>
              <a:path w="797" h="87">
                <a:moveTo>
                  <a:pt x="687" y="0"/>
                </a:moveTo>
                <a:cubicBezTo>
                  <a:pt x="33" y="0"/>
                  <a:pt x="33" y="0"/>
                  <a:pt x="33" y="0"/>
                </a:cubicBezTo>
                <a:cubicBezTo>
                  <a:pt x="15" y="0"/>
                  <a:pt x="0" y="15"/>
                  <a:pt x="0" y="33"/>
                </a:cubicBezTo>
                <a:cubicBezTo>
                  <a:pt x="0" y="53"/>
                  <a:pt x="0" y="53"/>
                  <a:pt x="0" y="53"/>
                </a:cubicBezTo>
                <a:cubicBezTo>
                  <a:pt x="0" y="72"/>
                  <a:pt x="15" y="87"/>
                  <a:pt x="33" y="87"/>
                </a:cubicBezTo>
                <a:cubicBezTo>
                  <a:pt x="797" y="87"/>
                  <a:pt x="797" y="87"/>
                  <a:pt x="797" y="87"/>
                </a:cubicBezTo>
                <a:cubicBezTo>
                  <a:pt x="797" y="0"/>
                  <a:pt x="797" y="0"/>
                  <a:pt x="797" y="0"/>
                </a:cubicBezTo>
                <a:lnTo>
                  <a:pt x="687" y="0"/>
                </a:lnTo>
                <a:close/>
                <a:moveTo>
                  <a:pt x="687" y="0"/>
                </a:moveTo>
                <a:cubicBezTo>
                  <a:pt x="687" y="0"/>
                  <a:pt x="687" y="0"/>
                  <a:pt x="687" y="0"/>
                </a:cubicBezTo>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9" name="object 7">
            <a:extLst>
              <a:ext uri="{FF2B5EF4-FFF2-40B4-BE49-F238E27FC236}">
                <a16:creationId xmlns:a16="http://schemas.microsoft.com/office/drawing/2014/main" id="{DB359817-181A-4C18-B421-89DB891F9932}"/>
              </a:ext>
            </a:extLst>
          </p:cNvPr>
          <p:cNvSpPr txBox="1"/>
          <p:nvPr/>
        </p:nvSpPr>
        <p:spPr>
          <a:xfrm>
            <a:off x="777649" y="475773"/>
            <a:ext cx="7824140" cy="430887"/>
          </a:xfrm>
          <a:prstGeom prst="rect">
            <a:avLst/>
          </a:prstGeom>
          <a:solidFill>
            <a:schemeClr val="bg1"/>
          </a:solidFill>
        </p:spPr>
        <p:txBody>
          <a:bodyPr vert="horz" wrap="square" lIns="0" tIns="0" rIns="0" bIns="0" rtlCol="0">
            <a:spAutoFit/>
          </a:bodyPr>
          <a:lstStyle/>
          <a:p>
            <a:pPr marL="7701"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华文黑体" panose="02010600040101010101" pitchFamily="2" charset="-122"/>
              </a:rPr>
              <a:t>企业创新与知识产权管理信息化平台</a:t>
            </a:r>
            <a:endParaRPr kumimoji="0" sz="28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cs typeface="华文黑体" panose="02010600040101010101" pitchFamily="2" charset="-122"/>
            </a:endParaRPr>
          </a:p>
        </p:txBody>
      </p:sp>
      <p:sp>
        <p:nvSpPr>
          <p:cNvPr id="110" name="矩形 145">
            <a:extLst>
              <a:ext uri="{FF2B5EF4-FFF2-40B4-BE49-F238E27FC236}">
                <a16:creationId xmlns:a16="http://schemas.microsoft.com/office/drawing/2014/main" id="{1BF11291-6B8E-41B6-BC62-94A5C89BAB33}"/>
              </a:ext>
            </a:extLst>
          </p:cNvPr>
          <p:cNvSpPr/>
          <p:nvPr/>
        </p:nvSpPr>
        <p:spPr>
          <a:xfrm>
            <a:off x="3540600" y="1670659"/>
            <a:ext cx="1317903" cy="43200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rPr>
              <a:t>信息互联</a:t>
            </a:r>
            <a:endParaRPr kumimoji="0" lang="zh-CN" altLang="en-US" sz="1200" b="0" i="0" u="none" strike="noStrike" kern="1200" cap="none" spc="0" normalizeH="0" baseline="0" noProof="0" dirty="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13" name="Freeform 5">
            <a:extLst>
              <a:ext uri="{FF2B5EF4-FFF2-40B4-BE49-F238E27FC236}">
                <a16:creationId xmlns:a16="http://schemas.microsoft.com/office/drawing/2014/main" id="{00F644CC-AA57-4D05-9B4D-E4876364EEA6}"/>
              </a:ext>
            </a:extLst>
          </p:cNvPr>
          <p:cNvSpPr>
            <a:spLocks noEditPoints="1"/>
          </p:cNvSpPr>
          <p:nvPr/>
        </p:nvSpPr>
        <p:spPr bwMode="auto">
          <a:xfrm>
            <a:off x="4842092" y="1856631"/>
            <a:ext cx="752103" cy="45719"/>
          </a:xfrm>
          <a:custGeom>
            <a:avLst/>
            <a:gdLst/>
            <a:ahLst/>
            <a:cxnLst>
              <a:cxn ang="0">
                <a:pos x="687" y="0"/>
              </a:cxn>
              <a:cxn ang="0">
                <a:pos x="33" y="0"/>
              </a:cxn>
              <a:cxn ang="0">
                <a:pos x="0" y="33"/>
              </a:cxn>
              <a:cxn ang="0">
                <a:pos x="0" y="53"/>
              </a:cxn>
              <a:cxn ang="0">
                <a:pos x="33" y="87"/>
              </a:cxn>
              <a:cxn ang="0">
                <a:pos x="797" y="87"/>
              </a:cxn>
              <a:cxn ang="0">
                <a:pos x="797" y="0"/>
              </a:cxn>
              <a:cxn ang="0">
                <a:pos x="687" y="0"/>
              </a:cxn>
              <a:cxn ang="0">
                <a:pos x="687" y="0"/>
              </a:cxn>
              <a:cxn ang="0">
                <a:pos x="687" y="0"/>
              </a:cxn>
            </a:cxnLst>
            <a:rect l="0" t="0" r="r" b="b"/>
            <a:pathLst>
              <a:path w="797" h="87">
                <a:moveTo>
                  <a:pt x="687" y="0"/>
                </a:moveTo>
                <a:cubicBezTo>
                  <a:pt x="33" y="0"/>
                  <a:pt x="33" y="0"/>
                  <a:pt x="33" y="0"/>
                </a:cubicBezTo>
                <a:cubicBezTo>
                  <a:pt x="15" y="0"/>
                  <a:pt x="0" y="15"/>
                  <a:pt x="0" y="33"/>
                </a:cubicBezTo>
                <a:cubicBezTo>
                  <a:pt x="0" y="53"/>
                  <a:pt x="0" y="53"/>
                  <a:pt x="0" y="53"/>
                </a:cubicBezTo>
                <a:cubicBezTo>
                  <a:pt x="0" y="72"/>
                  <a:pt x="15" y="87"/>
                  <a:pt x="33" y="87"/>
                </a:cubicBezTo>
                <a:cubicBezTo>
                  <a:pt x="797" y="87"/>
                  <a:pt x="797" y="87"/>
                  <a:pt x="797" y="87"/>
                </a:cubicBezTo>
                <a:cubicBezTo>
                  <a:pt x="797" y="0"/>
                  <a:pt x="797" y="0"/>
                  <a:pt x="797" y="0"/>
                </a:cubicBezTo>
                <a:lnTo>
                  <a:pt x="687" y="0"/>
                </a:lnTo>
                <a:close/>
                <a:moveTo>
                  <a:pt x="687" y="0"/>
                </a:moveTo>
                <a:cubicBezTo>
                  <a:pt x="687" y="0"/>
                  <a:pt x="687" y="0"/>
                  <a:pt x="687" y="0"/>
                </a:cubicBezTo>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29" name="Freeform 5">
            <a:extLst>
              <a:ext uri="{FF2B5EF4-FFF2-40B4-BE49-F238E27FC236}">
                <a16:creationId xmlns:a16="http://schemas.microsoft.com/office/drawing/2014/main" id="{522FD0E4-768A-4E63-BF1E-6D20C61DB37A}"/>
              </a:ext>
            </a:extLst>
          </p:cNvPr>
          <p:cNvSpPr>
            <a:spLocks noEditPoints="1"/>
          </p:cNvSpPr>
          <p:nvPr/>
        </p:nvSpPr>
        <p:spPr bwMode="auto">
          <a:xfrm>
            <a:off x="6878072" y="1855769"/>
            <a:ext cx="752103" cy="45719"/>
          </a:xfrm>
          <a:custGeom>
            <a:avLst/>
            <a:gdLst/>
            <a:ahLst/>
            <a:cxnLst>
              <a:cxn ang="0">
                <a:pos x="687" y="0"/>
              </a:cxn>
              <a:cxn ang="0">
                <a:pos x="33" y="0"/>
              </a:cxn>
              <a:cxn ang="0">
                <a:pos x="0" y="33"/>
              </a:cxn>
              <a:cxn ang="0">
                <a:pos x="0" y="53"/>
              </a:cxn>
              <a:cxn ang="0">
                <a:pos x="33" y="87"/>
              </a:cxn>
              <a:cxn ang="0">
                <a:pos x="797" y="87"/>
              </a:cxn>
              <a:cxn ang="0">
                <a:pos x="797" y="0"/>
              </a:cxn>
              <a:cxn ang="0">
                <a:pos x="687" y="0"/>
              </a:cxn>
              <a:cxn ang="0">
                <a:pos x="687" y="0"/>
              </a:cxn>
              <a:cxn ang="0">
                <a:pos x="687" y="0"/>
              </a:cxn>
            </a:cxnLst>
            <a:rect l="0" t="0" r="r" b="b"/>
            <a:pathLst>
              <a:path w="797" h="87">
                <a:moveTo>
                  <a:pt x="687" y="0"/>
                </a:moveTo>
                <a:cubicBezTo>
                  <a:pt x="33" y="0"/>
                  <a:pt x="33" y="0"/>
                  <a:pt x="33" y="0"/>
                </a:cubicBezTo>
                <a:cubicBezTo>
                  <a:pt x="15" y="0"/>
                  <a:pt x="0" y="15"/>
                  <a:pt x="0" y="33"/>
                </a:cubicBezTo>
                <a:cubicBezTo>
                  <a:pt x="0" y="53"/>
                  <a:pt x="0" y="53"/>
                  <a:pt x="0" y="53"/>
                </a:cubicBezTo>
                <a:cubicBezTo>
                  <a:pt x="0" y="72"/>
                  <a:pt x="15" y="87"/>
                  <a:pt x="33" y="87"/>
                </a:cubicBezTo>
                <a:cubicBezTo>
                  <a:pt x="797" y="87"/>
                  <a:pt x="797" y="87"/>
                  <a:pt x="797" y="87"/>
                </a:cubicBezTo>
                <a:cubicBezTo>
                  <a:pt x="797" y="0"/>
                  <a:pt x="797" y="0"/>
                  <a:pt x="797" y="0"/>
                </a:cubicBezTo>
                <a:lnTo>
                  <a:pt x="687" y="0"/>
                </a:lnTo>
                <a:close/>
                <a:moveTo>
                  <a:pt x="687" y="0"/>
                </a:moveTo>
                <a:cubicBezTo>
                  <a:pt x="687" y="0"/>
                  <a:pt x="687" y="0"/>
                  <a:pt x="687" y="0"/>
                </a:cubicBezTo>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30" name="Freeform 5">
            <a:extLst>
              <a:ext uri="{FF2B5EF4-FFF2-40B4-BE49-F238E27FC236}">
                <a16:creationId xmlns:a16="http://schemas.microsoft.com/office/drawing/2014/main" id="{9D32C224-49DC-4CDE-B412-22A067B6A007}"/>
              </a:ext>
            </a:extLst>
          </p:cNvPr>
          <p:cNvSpPr>
            <a:spLocks noEditPoints="1"/>
          </p:cNvSpPr>
          <p:nvPr/>
        </p:nvSpPr>
        <p:spPr bwMode="auto">
          <a:xfrm>
            <a:off x="8930671" y="1861732"/>
            <a:ext cx="752103" cy="45719"/>
          </a:xfrm>
          <a:custGeom>
            <a:avLst/>
            <a:gdLst/>
            <a:ahLst/>
            <a:cxnLst>
              <a:cxn ang="0">
                <a:pos x="687" y="0"/>
              </a:cxn>
              <a:cxn ang="0">
                <a:pos x="33" y="0"/>
              </a:cxn>
              <a:cxn ang="0">
                <a:pos x="0" y="33"/>
              </a:cxn>
              <a:cxn ang="0">
                <a:pos x="0" y="53"/>
              </a:cxn>
              <a:cxn ang="0">
                <a:pos x="33" y="87"/>
              </a:cxn>
              <a:cxn ang="0">
                <a:pos x="797" y="87"/>
              </a:cxn>
              <a:cxn ang="0">
                <a:pos x="797" y="0"/>
              </a:cxn>
              <a:cxn ang="0">
                <a:pos x="687" y="0"/>
              </a:cxn>
              <a:cxn ang="0">
                <a:pos x="687" y="0"/>
              </a:cxn>
              <a:cxn ang="0">
                <a:pos x="687" y="0"/>
              </a:cxn>
            </a:cxnLst>
            <a:rect l="0" t="0" r="r" b="b"/>
            <a:pathLst>
              <a:path w="797" h="87">
                <a:moveTo>
                  <a:pt x="687" y="0"/>
                </a:moveTo>
                <a:cubicBezTo>
                  <a:pt x="33" y="0"/>
                  <a:pt x="33" y="0"/>
                  <a:pt x="33" y="0"/>
                </a:cubicBezTo>
                <a:cubicBezTo>
                  <a:pt x="15" y="0"/>
                  <a:pt x="0" y="15"/>
                  <a:pt x="0" y="33"/>
                </a:cubicBezTo>
                <a:cubicBezTo>
                  <a:pt x="0" y="53"/>
                  <a:pt x="0" y="53"/>
                  <a:pt x="0" y="53"/>
                </a:cubicBezTo>
                <a:cubicBezTo>
                  <a:pt x="0" y="72"/>
                  <a:pt x="15" y="87"/>
                  <a:pt x="33" y="87"/>
                </a:cubicBezTo>
                <a:cubicBezTo>
                  <a:pt x="797" y="87"/>
                  <a:pt x="797" y="87"/>
                  <a:pt x="797" y="87"/>
                </a:cubicBezTo>
                <a:cubicBezTo>
                  <a:pt x="797" y="0"/>
                  <a:pt x="797" y="0"/>
                  <a:pt x="797" y="0"/>
                </a:cubicBezTo>
                <a:lnTo>
                  <a:pt x="687" y="0"/>
                </a:lnTo>
                <a:close/>
                <a:moveTo>
                  <a:pt x="687" y="0"/>
                </a:moveTo>
                <a:cubicBezTo>
                  <a:pt x="687" y="0"/>
                  <a:pt x="687" y="0"/>
                  <a:pt x="687" y="0"/>
                </a:cubicBezTo>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C000">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31" name="矩形 257">
            <a:extLst>
              <a:ext uri="{FF2B5EF4-FFF2-40B4-BE49-F238E27FC236}">
                <a16:creationId xmlns:a16="http://schemas.microsoft.com/office/drawing/2014/main" id="{51B7810F-D0F5-4D6C-872E-A056B544E6E8}"/>
              </a:ext>
            </a:extLst>
          </p:cNvPr>
          <p:cNvSpPr/>
          <p:nvPr/>
        </p:nvSpPr>
        <p:spPr>
          <a:xfrm flipH="1">
            <a:off x="2206458" y="2824369"/>
            <a:ext cx="29848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流</a:t>
            </a:r>
            <a:endParaRPr kumimoji="0" lang="en-US" altLang="zh-CN"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程</a:t>
            </a:r>
          </a:p>
        </p:txBody>
      </p:sp>
      <p:sp>
        <p:nvSpPr>
          <p:cNvPr id="132" name="矩形 164">
            <a:extLst>
              <a:ext uri="{FF2B5EF4-FFF2-40B4-BE49-F238E27FC236}">
                <a16:creationId xmlns:a16="http://schemas.microsoft.com/office/drawing/2014/main" id="{DDCD8F21-7E25-4731-98A0-3D17319A46C1}"/>
              </a:ext>
            </a:extLst>
          </p:cNvPr>
          <p:cNvSpPr/>
          <p:nvPr/>
        </p:nvSpPr>
        <p:spPr>
          <a:xfrm flipH="1">
            <a:off x="3150871" y="2825424"/>
            <a:ext cx="30690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数</a:t>
            </a:r>
            <a:endParaRPr kumimoji="0" lang="en-US" altLang="zh-CN"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10000"/>
                  </a:srgbClr>
                </a:solidFill>
                <a:effectLst/>
                <a:uLnTx/>
                <a:uFillTx/>
                <a:latin typeface="微软雅黑" panose="020B0503020204020204" pitchFamily="34" charset="-122"/>
                <a:ea typeface="微软雅黑" panose="020B0503020204020204" pitchFamily="34" charset="-122"/>
                <a:cs typeface="+mn-cs"/>
              </a:rPr>
              <a:t>据</a:t>
            </a:r>
          </a:p>
        </p:txBody>
      </p:sp>
      <p:sp>
        <p:nvSpPr>
          <p:cNvPr id="15" name="Rectangle: Rounded Corners 14">
            <a:extLst>
              <a:ext uri="{FF2B5EF4-FFF2-40B4-BE49-F238E27FC236}">
                <a16:creationId xmlns:a16="http://schemas.microsoft.com/office/drawing/2014/main" id="{23DCEEB6-7399-47C1-9375-D08B2D5DB597}"/>
              </a:ext>
            </a:extLst>
          </p:cNvPr>
          <p:cNvSpPr/>
          <p:nvPr/>
        </p:nvSpPr>
        <p:spPr>
          <a:xfrm>
            <a:off x="947171" y="3361651"/>
            <a:ext cx="8772180" cy="2525442"/>
          </a:xfrm>
          <a:prstGeom prst="roundRect">
            <a:avLst>
              <a:gd name="adj" fmla="val 3205"/>
            </a:avLst>
          </a:prstGeom>
          <a:noFill/>
          <a:ln w="28575">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4" name="箭头: 右 264">
            <a:extLst>
              <a:ext uri="{FF2B5EF4-FFF2-40B4-BE49-F238E27FC236}">
                <a16:creationId xmlns:a16="http://schemas.microsoft.com/office/drawing/2014/main" id="{544BE9CD-BD00-402D-AB61-A74BD75265E8}"/>
              </a:ext>
            </a:extLst>
          </p:cNvPr>
          <p:cNvSpPr/>
          <p:nvPr/>
        </p:nvSpPr>
        <p:spPr>
          <a:xfrm>
            <a:off x="4906155" y="5437327"/>
            <a:ext cx="2654787" cy="139889"/>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5" name="矩形 45">
            <a:extLst>
              <a:ext uri="{FF2B5EF4-FFF2-40B4-BE49-F238E27FC236}">
                <a16:creationId xmlns:a16="http://schemas.microsoft.com/office/drawing/2014/main" id="{89958753-750B-4B0A-B915-F07B0A6F1783}"/>
              </a:ext>
            </a:extLst>
          </p:cNvPr>
          <p:cNvSpPr/>
          <p:nvPr/>
        </p:nvSpPr>
        <p:spPr>
          <a:xfrm>
            <a:off x="5421593" y="5517529"/>
            <a:ext cx="162155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外部数据</a:t>
            </a:r>
          </a:p>
        </p:txBody>
      </p:sp>
      <p:cxnSp>
        <p:nvCxnSpPr>
          <p:cNvPr id="137" name="直接箭头连接符 260">
            <a:extLst>
              <a:ext uri="{FF2B5EF4-FFF2-40B4-BE49-F238E27FC236}">
                <a16:creationId xmlns:a16="http://schemas.microsoft.com/office/drawing/2014/main" id="{D5D664C3-098B-42C0-B3CE-8E7EBE8C4C06}"/>
              </a:ext>
            </a:extLst>
          </p:cNvPr>
          <p:cNvCxnSpPr>
            <a:cxnSpLocks/>
          </p:cNvCxnSpPr>
          <p:nvPr/>
        </p:nvCxnSpPr>
        <p:spPr>
          <a:xfrm flipH="1" flipV="1">
            <a:off x="7141973" y="2493353"/>
            <a:ext cx="485195" cy="4"/>
          </a:xfrm>
          <a:prstGeom prst="straightConnector1">
            <a:avLst/>
          </a:prstGeom>
          <a:ln w="38100">
            <a:solidFill>
              <a:schemeClr val="accent4">
                <a:lumMod val="40000"/>
                <a:lumOff val="6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42" name="文本框 31">
            <a:extLst>
              <a:ext uri="{FF2B5EF4-FFF2-40B4-BE49-F238E27FC236}">
                <a16:creationId xmlns:a16="http://schemas.microsoft.com/office/drawing/2014/main" id="{3B632493-84FF-42F1-A606-59C892CD408A}"/>
              </a:ext>
            </a:extLst>
          </p:cNvPr>
          <p:cNvSpPr txBox="1"/>
          <p:nvPr/>
        </p:nvSpPr>
        <p:spPr>
          <a:xfrm>
            <a:off x="5296241" y="2212524"/>
            <a:ext cx="188361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创新</a:t>
            </a:r>
            <a:endParaRPr kumimoji="0" lang="en-US" altLang="zh-CN"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rPr>
              <a:t>决策、管控、评价</a:t>
            </a:r>
            <a:endParaRPr kumimoji="0" lang="en-US" altLang="zh-CN" sz="16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p:txBody>
      </p:sp>
      <p:sp>
        <p:nvSpPr>
          <p:cNvPr id="143" name="矩形 45">
            <a:extLst>
              <a:ext uri="{FF2B5EF4-FFF2-40B4-BE49-F238E27FC236}">
                <a16:creationId xmlns:a16="http://schemas.microsoft.com/office/drawing/2014/main" id="{CFE6B8A0-797C-42DB-8CD8-A634AA377659}"/>
              </a:ext>
            </a:extLst>
          </p:cNvPr>
          <p:cNvSpPr/>
          <p:nvPr/>
        </p:nvSpPr>
        <p:spPr>
          <a:xfrm>
            <a:off x="5110478" y="5927312"/>
            <a:ext cx="482172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Enterprise Innovation &amp; IP Management Platform</a:t>
            </a:r>
            <a:r>
              <a:rPr kumimoji="0" lang="zh-CN" altLang="en-US" sz="1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a:t>
            </a:r>
            <a:r>
              <a:rPr kumimoji="0" lang="en-US" altLang="zh-CN" sz="1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EIIPM</a:t>
            </a:r>
            <a:r>
              <a:rPr kumimoji="0" lang="zh-CN" altLang="en-US" sz="1200" b="1" i="0" u="none" strike="noStrike" kern="1200" cap="none" spc="0" normalizeH="0" baseline="0" noProof="0" dirty="0">
                <a:ln>
                  <a:noFill/>
                </a:ln>
                <a:solidFill>
                  <a:srgbClr val="ED7D31"/>
                </a:solidFill>
                <a:effectLst/>
                <a:uLnTx/>
                <a:uFillTx/>
                <a:latin typeface="微软雅黑" panose="020B0503020204020204" pitchFamily="34" charset="-122"/>
                <a:ea typeface="微软雅黑" panose="020B0503020204020204" pitchFamily="34" charset="-122"/>
                <a:cs typeface="+mn-cs"/>
              </a:rPr>
              <a:t>）</a:t>
            </a:r>
          </a:p>
        </p:txBody>
      </p:sp>
      <p:sp>
        <p:nvSpPr>
          <p:cNvPr id="145" name="矩形 45">
            <a:extLst>
              <a:ext uri="{FF2B5EF4-FFF2-40B4-BE49-F238E27FC236}">
                <a16:creationId xmlns:a16="http://schemas.microsoft.com/office/drawing/2014/main" id="{C8F432AA-DBD7-4DEA-A16D-12B3C45A3DAF}"/>
              </a:ext>
            </a:extLst>
          </p:cNvPr>
          <p:cNvSpPr/>
          <p:nvPr/>
        </p:nvSpPr>
        <p:spPr>
          <a:xfrm>
            <a:off x="4707155" y="6413710"/>
            <a:ext cx="2123577"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cs typeface="+mn-cs"/>
              </a:rPr>
              <a:t>智慧芽全球创新数据资源</a:t>
            </a:r>
          </a:p>
        </p:txBody>
      </p:sp>
      <p:sp>
        <p:nvSpPr>
          <p:cNvPr id="149" name="矩形 45">
            <a:extLst>
              <a:ext uri="{FF2B5EF4-FFF2-40B4-BE49-F238E27FC236}">
                <a16:creationId xmlns:a16="http://schemas.microsoft.com/office/drawing/2014/main" id="{DB3D5FBB-462B-4509-9F31-E576EC7461D9}"/>
              </a:ext>
            </a:extLst>
          </p:cNvPr>
          <p:cNvSpPr/>
          <p:nvPr/>
        </p:nvSpPr>
        <p:spPr>
          <a:xfrm>
            <a:off x="7879688" y="5312647"/>
            <a:ext cx="1621554"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企业内部创新数据</a:t>
            </a:r>
          </a:p>
        </p:txBody>
      </p:sp>
    </p:spTree>
    <p:extLst>
      <p:ext uri="{BB962C8B-B14F-4D97-AF65-F5344CB8AC3E}">
        <p14:creationId xmlns:p14="http://schemas.microsoft.com/office/powerpoint/2010/main" val="8469530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905" y="2308225"/>
            <a:ext cx="2380615" cy="1816100"/>
          </a:xfrm>
          <a:prstGeom prst="rect">
            <a:avLst/>
          </a:prstGeom>
          <a:solidFill>
            <a:srgbClr val="328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243069" y="2546430"/>
            <a:ext cx="189824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07</a:t>
            </a:r>
            <a:endParaRPr kumimoji="0" lang="zh-CN" altLang="en-US" sz="8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2623684" y="2546430"/>
            <a:ext cx="9307975" cy="646331"/>
          </a:xfrm>
          <a:prstGeom prst="rect">
            <a:avLst/>
          </a:prstGeom>
          <a:noFill/>
        </p:spPr>
        <p:txBody>
          <a:bodyPr wrap="square" rtlCol="0">
            <a:spAutoFit/>
          </a:bodyPr>
          <a:lstStyle/>
          <a:p>
            <a:r>
              <a:rPr lang="en-US" altLang="zh-CN" sz="3600" b="1" spc="-5" dirty="0">
                <a:latin typeface="微软雅黑" panose="020B0503020204020204" pitchFamily="34" charset="-122"/>
                <a:ea typeface="微软雅黑" panose="020B0503020204020204" pitchFamily="34" charset="-122"/>
                <a:cs typeface="Arial" panose="020B0604020202020204" pitchFamily="34" charset="0"/>
                <a:sym typeface="+mn-lt"/>
              </a:rPr>
              <a:t>EIIPM</a:t>
            </a:r>
            <a:r>
              <a:rPr lang="zh-CN" altLang="en-US" sz="3600" b="1" spc="-5" dirty="0">
                <a:latin typeface="微软雅黑" panose="020B0503020204020204" pitchFamily="34" charset="-122"/>
                <a:ea typeface="微软雅黑" panose="020B0503020204020204" pitchFamily="34" charset="-122"/>
                <a:cs typeface="Arial" panose="020B0604020202020204" pitchFamily="34" charset="0"/>
                <a:sym typeface="+mn-lt"/>
              </a:rPr>
              <a:t>创新数据及开放能力</a:t>
            </a:r>
            <a:endParaRPr lang="en-GB" altLang="zh-CN" sz="3600" b="1" spc="-5" dirty="0">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2277625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5B88A8D6-111F-4A3E-A59D-38307568C2AD}"/>
              </a:ext>
            </a:extLst>
          </p:cNvPr>
          <p:cNvSpPr/>
          <p:nvPr/>
        </p:nvSpPr>
        <p:spPr>
          <a:xfrm>
            <a:off x="545074" y="5754766"/>
            <a:ext cx="8333458" cy="630373"/>
          </a:xfrm>
          <a:prstGeom prst="rect">
            <a:avLst/>
          </a:prstGeom>
          <a:solidFill>
            <a:srgbClr val="E88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智慧芽的数据及数据能力</a:t>
            </a:r>
          </a:p>
        </p:txBody>
      </p:sp>
      <p:sp>
        <p:nvSpPr>
          <p:cNvPr id="38" name="矩形 37">
            <a:extLst>
              <a:ext uri="{FF2B5EF4-FFF2-40B4-BE49-F238E27FC236}">
                <a16:creationId xmlns:a16="http://schemas.microsoft.com/office/drawing/2014/main" id="{B982277F-7FEC-4194-8FDB-FBF4203711BF}"/>
              </a:ext>
            </a:extLst>
          </p:cNvPr>
          <p:cNvSpPr/>
          <p:nvPr/>
        </p:nvSpPr>
        <p:spPr>
          <a:xfrm>
            <a:off x="545074" y="461412"/>
            <a:ext cx="8333458" cy="707424"/>
          </a:xfrm>
          <a:prstGeom prst="rect">
            <a:avLst/>
          </a:prstGeom>
          <a:solidFill>
            <a:srgbClr val="1D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Hans" altLang="en-US" sz="3200" b="1" dirty="0">
                <a:solidFill>
                  <a:schemeClr val="bg1"/>
                </a:solidFill>
                <a:latin typeface="微软雅黑" panose="020B0503020204020204" pitchFamily="34" charset="-122"/>
                <a:ea typeface="微软雅黑" panose="020B0503020204020204" pitchFamily="34" charset="-122"/>
              </a:rPr>
              <a:t>企业创新情报平台</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B21D00A5-E275-435A-9CC0-F5DE2F4D8389}"/>
              </a:ext>
            </a:extLst>
          </p:cNvPr>
          <p:cNvSpPr/>
          <p:nvPr/>
        </p:nvSpPr>
        <p:spPr>
          <a:xfrm flipH="1">
            <a:off x="5790405" y="1361528"/>
            <a:ext cx="694823" cy="369332"/>
          </a:xfrm>
          <a:prstGeom prst="rect">
            <a:avLst/>
          </a:prstGeom>
        </p:spPr>
        <p:txBody>
          <a:bodyPr wrap="square">
            <a:spAutoFit/>
          </a:bodyPr>
          <a:lstStyle/>
          <a:p>
            <a:pPr algn="ctr"/>
            <a:r>
              <a:rPr lang="en-US" altLang="zh-CN" b="1" dirty="0">
                <a:solidFill>
                  <a:srgbClr val="00A4C3"/>
                </a:solidFill>
                <a:latin typeface="微软雅黑" panose="020B0503020204020204" pitchFamily="34" charset="-122"/>
                <a:ea typeface="微软雅黑" panose="020B0503020204020204" pitchFamily="34" charset="-122"/>
              </a:rPr>
              <a:t>API</a:t>
            </a:r>
            <a:endParaRPr lang="zh-CN" altLang="en-US" b="1" dirty="0">
              <a:solidFill>
                <a:srgbClr val="00A4C3"/>
              </a:solidFill>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892D5A6F-9BEC-4929-AAB1-D6E95BEBA607}"/>
              </a:ext>
            </a:extLst>
          </p:cNvPr>
          <p:cNvCxnSpPr>
            <a:cxnSpLocks/>
          </p:cNvCxnSpPr>
          <p:nvPr/>
        </p:nvCxnSpPr>
        <p:spPr>
          <a:xfrm flipV="1">
            <a:off x="5820203" y="1237384"/>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6FE9CA6E-3445-462F-99B4-17252DDF7D23}"/>
              </a:ext>
            </a:extLst>
          </p:cNvPr>
          <p:cNvSpPr/>
          <p:nvPr/>
        </p:nvSpPr>
        <p:spPr>
          <a:xfrm rot="5400000">
            <a:off x="4594796" y="1321109"/>
            <a:ext cx="3108869" cy="5458602"/>
          </a:xfrm>
          <a:prstGeom prst="rect">
            <a:avLst/>
          </a:prstGeom>
          <a:noFill/>
          <a:ln w="28575">
            <a:solidFill>
              <a:srgbClr val="00A4C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9D1254C0-F385-4606-B598-320DEEEEC371}"/>
              </a:ext>
            </a:extLst>
          </p:cNvPr>
          <p:cNvSpPr/>
          <p:nvPr/>
        </p:nvSpPr>
        <p:spPr>
          <a:xfrm rot="5400000">
            <a:off x="158283" y="2882765"/>
            <a:ext cx="3108867" cy="2335284"/>
          </a:xfrm>
          <a:prstGeom prst="rect">
            <a:avLst/>
          </a:prstGeom>
          <a:noFill/>
          <a:ln w="28575">
            <a:solidFill>
              <a:srgbClr val="71B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3" name="矩形: 对角圆角 72">
            <a:extLst>
              <a:ext uri="{FF2B5EF4-FFF2-40B4-BE49-F238E27FC236}">
                <a16:creationId xmlns:a16="http://schemas.microsoft.com/office/drawing/2014/main" id="{B7BC5F0B-3D20-45B6-B1C6-A1D51F78C1F5}"/>
              </a:ext>
            </a:extLst>
          </p:cNvPr>
          <p:cNvSpPr/>
          <p:nvPr/>
        </p:nvSpPr>
        <p:spPr>
          <a:xfrm>
            <a:off x="3700808" y="3333347"/>
            <a:ext cx="1417317" cy="1998498"/>
          </a:xfrm>
          <a:prstGeom prst="round2DiagRect">
            <a:avLst/>
          </a:prstGeom>
          <a:solidFill>
            <a:srgbClr val="7AD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2000" b="1" dirty="0">
              <a:solidFill>
                <a:srgbClr val="E88651"/>
              </a:solidFill>
              <a:latin typeface="微软雅黑" panose="020B0503020204020204" pitchFamily="34" charset="-122"/>
              <a:ea typeface="微软雅黑" panose="020B0503020204020204" pitchFamily="34" charset="-122"/>
            </a:endParaRPr>
          </a:p>
        </p:txBody>
      </p:sp>
      <p:sp>
        <p:nvSpPr>
          <p:cNvPr id="74" name="矩形: 对角圆角 73">
            <a:extLst>
              <a:ext uri="{FF2B5EF4-FFF2-40B4-BE49-F238E27FC236}">
                <a16:creationId xmlns:a16="http://schemas.microsoft.com/office/drawing/2014/main" id="{F5D9773A-95A2-4353-88E6-D87BF1D84279}"/>
              </a:ext>
            </a:extLst>
          </p:cNvPr>
          <p:cNvSpPr/>
          <p:nvPr/>
        </p:nvSpPr>
        <p:spPr>
          <a:xfrm>
            <a:off x="5454293" y="3317456"/>
            <a:ext cx="1417317" cy="1999721"/>
          </a:xfrm>
          <a:prstGeom prst="round2DiagRect">
            <a:avLst/>
          </a:prstGeom>
          <a:solidFill>
            <a:srgbClr val="7AD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2000" b="1" dirty="0">
              <a:solidFill>
                <a:srgbClr val="E88651"/>
              </a:solidFill>
              <a:latin typeface="微软雅黑" panose="020B0503020204020204" pitchFamily="34" charset="-122"/>
              <a:ea typeface="微软雅黑" panose="020B0503020204020204" pitchFamily="34" charset="-122"/>
            </a:endParaRPr>
          </a:p>
        </p:txBody>
      </p:sp>
      <p:sp>
        <p:nvSpPr>
          <p:cNvPr id="75" name="矩形: 对角圆角 74">
            <a:extLst>
              <a:ext uri="{FF2B5EF4-FFF2-40B4-BE49-F238E27FC236}">
                <a16:creationId xmlns:a16="http://schemas.microsoft.com/office/drawing/2014/main" id="{AD53939D-CDC4-4184-A244-7E422C859253}"/>
              </a:ext>
            </a:extLst>
          </p:cNvPr>
          <p:cNvSpPr/>
          <p:nvPr/>
        </p:nvSpPr>
        <p:spPr>
          <a:xfrm>
            <a:off x="7209720" y="3317456"/>
            <a:ext cx="1417317" cy="1999722"/>
          </a:xfrm>
          <a:prstGeom prst="round2DiagRect">
            <a:avLst/>
          </a:prstGeom>
          <a:solidFill>
            <a:srgbClr val="7AD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zh-CN" altLang="en-US" sz="2000" b="1" dirty="0">
              <a:solidFill>
                <a:srgbClr val="E88651"/>
              </a:solidFill>
              <a:latin typeface="微软雅黑" panose="020B0503020204020204" pitchFamily="34" charset="-122"/>
              <a:ea typeface="微软雅黑" panose="020B0503020204020204" pitchFamily="34" charset="-122"/>
            </a:endParaRPr>
          </a:p>
        </p:txBody>
      </p:sp>
      <p:sp>
        <p:nvSpPr>
          <p:cNvPr id="56" name="文本框 55">
            <a:extLst>
              <a:ext uri="{FF2B5EF4-FFF2-40B4-BE49-F238E27FC236}">
                <a16:creationId xmlns:a16="http://schemas.microsoft.com/office/drawing/2014/main" id="{2CB35829-4302-4801-900A-651009222247}"/>
              </a:ext>
            </a:extLst>
          </p:cNvPr>
          <p:cNvSpPr txBox="1"/>
          <p:nvPr/>
        </p:nvSpPr>
        <p:spPr>
          <a:xfrm>
            <a:off x="5270537" y="3652741"/>
            <a:ext cx="1787061" cy="1323439"/>
          </a:xfrm>
          <a:prstGeom prst="rect">
            <a:avLst/>
          </a:prstGeom>
          <a:noFill/>
        </p:spPr>
        <p:txBody>
          <a:bodyPr wrap="square" rtlCol="0">
            <a:spAutoFit/>
          </a:bodyPr>
          <a:lstStyle/>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机器翻译</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图像提取</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光学字符识别</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自然语言处理</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ADD929FF-FDC5-4024-9A23-B7633308CA8B}"/>
              </a:ext>
            </a:extLst>
          </p:cNvPr>
          <p:cNvSpPr txBox="1"/>
          <p:nvPr/>
        </p:nvSpPr>
        <p:spPr>
          <a:xfrm>
            <a:off x="3682309" y="3669086"/>
            <a:ext cx="1441395" cy="1323439"/>
          </a:xfrm>
          <a:prstGeom prst="rect">
            <a:avLst/>
          </a:prstGeom>
          <a:noFill/>
        </p:spPr>
        <p:txBody>
          <a:bodyPr wrap="square" rtlCol="0">
            <a:spAutoFit/>
          </a:bodyPr>
          <a:lstStyle/>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数据抓取</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数据清洗</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数据关联</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数据扩展</a:t>
            </a:r>
          </a:p>
        </p:txBody>
      </p:sp>
      <p:sp>
        <p:nvSpPr>
          <p:cNvPr id="16" name="流程图: 文档 15">
            <a:extLst>
              <a:ext uri="{FF2B5EF4-FFF2-40B4-BE49-F238E27FC236}">
                <a16:creationId xmlns:a16="http://schemas.microsoft.com/office/drawing/2014/main" id="{B8C28158-2F2E-43BD-86C5-4735F8DA0B5D}"/>
              </a:ext>
            </a:extLst>
          </p:cNvPr>
          <p:cNvSpPr/>
          <p:nvPr/>
        </p:nvSpPr>
        <p:spPr>
          <a:xfrm>
            <a:off x="2164883" y="3231749"/>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论文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流程图: 文档 17">
            <a:extLst>
              <a:ext uri="{FF2B5EF4-FFF2-40B4-BE49-F238E27FC236}">
                <a16:creationId xmlns:a16="http://schemas.microsoft.com/office/drawing/2014/main" id="{D358ADCC-D52F-41FF-9D05-F17DE9767A89}"/>
              </a:ext>
            </a:extLst>
          </p:cNvPr>
          <p:cNvSpPr/>
          <p:nvPr/>
        </p:nvSpPr>
        <p:spPr>
          <a:xfrm>
            <a:off x="1428129" y="4809973"/>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人员</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信息</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流程图: 文档 18">
            <a:extLst>
              <a:ext uri="{FF2B5EF4-FFF2-40B4-BE49-F238E27FC236}">
                <a16:creationId xmlns:a16="http://schemas.microsoft.com/office/drawing/2014/main" id="{F13F9F65-28BC-4A4F-A4C4-3CD1A9C196D6}"/>
              </a:ext>
            </a:extLst>
          </p:cNvPr>
          <p:cNvSpPr/>
          <p:nvPr/>
        </p:nvSpPr>
        <p:spPr>
          <a:xfrm>
            <a:off x="2168473" y="4809973"/>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其他数据</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流程图: 文档 20">
            <a:extLst>
              <a:ext uri="{FF2B5EF4-FFF2-40B4-BE49-F238E27FC236}">
                <a16:creationId xmlns:a16="http://schemas.microsoft.com/office/drawing/2014/main" id="{2AF625F6-2838-4CA5-A6C7-6CE74EEB2342}"/>
              </a:ext>
            </a:extLst>
          </p:cNvPr>
          <p:cNvSpPr/>
          <p:nvPr/>
        </p:nvSpPr>
        <p:spPr>
          <a:xfrm>
            <a:off x="684948" y="4809972"/>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财务</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数据</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流程图: 文档 11">
            <a:extLst>
              <a:ext uri="{FF2B5EF4-FFF2-40B4-BE49-F238E27FC236}">
                <a16:creationId xmlns:a16="http://schemas.microsoft.com/office/drawing/2014/main" id="{8F655DE0-552F-48DF-A78B-6A9FEB4BB4DE}"/>
              </a:ext>
            </a:extLst>
          </p:cNvPr>
          <p:cNvSpPr/>
          <p:nvPr/>
        </p:nvSpPr>
        <p:spPr>
          <a:xfrm>
            <a:off x="704515" y="3229985"/>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专利</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流程图: 文档 14">
            <a:extLst>
              <a:ext uri="{FF2B5EF4-FFF2-40B4-BE49-F238E27FC236}">
                <a16:creationId xmlns:a16="http://schemas.microsoft.com/office/drawing/2014/main" id="{37157B32-F1E9-4194-B87B-A2EE98D02DD4}"/>
              </a:ext>
            </a:extLst>
          </p:cNvPr>
          <p:cNvSpPr/>
          <p:nvPr/>
        </p:nvSpPr>
        <p:spPr>
          <a:xfrm>
            <a:off x="1447696" y="3229984"/>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商标</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流程图: 文档 19">
            <a:extLst>
              <a:ext uri="{FF2B5EF4-FFF2-40B4-BE49-F238E27FC236}">
                <a16:creationId xmlns:a16="http://schemas.microsoft.com/office/drawing/2014/main" id="{A314C235-7DC8-4170-B9BD-9E5825F8F552}"/>
              </a:ext>
            </a:extLst>
          </p:cNvPr>
          <p:cNvSpPr/>
          <p:nvPr/>
        </p:nvSpPr>
        <p:spPr>
          <a:xfrm>
            <a:off x="1413233" y="4041726"/>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科技新闻</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流程图: 文档 16">
            <a:extLst>
              <a:ext uri="{FF2B5EF4-FFF2-40B4-BE49-F238E27FC236}">
                <a16:creationId xmlns:a16="http://schemas.microsoft.com/office/drawing/2014/main" id="{E5742A84-92CE-4577-BC7A-E3D7B976A0E5}"/>
              </a:ext>
            </a:extLst>
          </p:cNvPr>
          <p:cNvSpPr/>
          <p:nvPr/>
        </p:nvSpPr>
        <p:spPr>
          <a:xfrm>
            <a:off x="685800" y="4033938"/>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公司数据</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1" name="流程图: 文档 80">
            <a:extLst>
              <a:ext uri="{FF2B5EF4-FFF2-40B4-BE49-F238E27FC236}">
                <a16:creationId xmlns:a16="http://schemas.microsoft.com/office/drawing/2014/main" id="{50193BC9-54B2-4284-9C8A-032C53E8DE07}"/>
              </a:ext>
            </a:extLst>
          </p:cNvPr>
          <p:cNvSpPr/>
          <p:nvPr/>
        </p:nvSpPr>
        <p:spPr>
          <a:xfrm>
            <a:off x="2160424" y="4041012"/>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投资新闻</a:t>
            </a: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82" name="直接箭头连接符 81">
            <a:extLst>
              <a:ext uri="{FF2B5EF4-FFF2-40B4-BE49-F238E27FC236}">
                <a16:creationId xmlns:a16="http://schemas.microsoft.com/office/drawing/2014/main" id="{07836A2E-41F7-45CE-AFD1-DD5CC134D3B1}"/>
              </a:ext>
            </a:extLst>
          </p:cNvPr>
          <p:cNvCxnSpPr>
            <a:cxnSpLocks/>
          </p:cNvCxnSpPr>
          <p:nvPr/>
        </p:nvCxnSpPr>
        <p:spPr>
          <a:xfrm>
            <a:off x="6491394" y="1251037"/>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0FCFA6D-DC22-4EB3-B2E4-26C67CE59E23}"/>
              </a:ext>
            </a:extLst>
          </p:cNvPr>
          <p:cNvCxnSpPr>
            <a:cxnSpLocks/>
          </p:cNvCxnSpPr>
          <p:nvPr/>
        </p:nvCxnSpPr>
        <p:spPr>
          <a:xfrm rot="16200000">
            <a:off x="1796610" y="1485808"/>
            <a:ext cx="504000" cy="0"/>
          </a:xfrm>
          <a:prstGeom prst="straightConnector1">
            <a:avLst/>
          </a:prstGeom>
          <a:ln w="76200">
            <a:solidFill>
              <a:srgbClr val="9ACE44"/>
            </a:solidFill>
            <a:tailEnd type="stealth"/>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B8E962CC-DC62-4EFD-94DF-DEA61FA46F36}"/>
              </a:ext>
            </a:extLst>
          </p:cNvPr>
          <p:cNvSpPr txBox="1"/>
          <p:nvPr/>
        </p:nvSpPr>
        <p:spPr>
          <a:xfrm>
            <a:off x="495175" y="2495974"/>
            <a:ext cx="2435082" cy="1200329"/>
          </a:xfrm>
          <a:prstGeom prst="rect">
            <a:avLst/>
          </a:prstGeom>
          <a:noFill/>
        </p:spPr>
        <p:txBody>
          <a:bodyPr wrap="square" rtlCol="0">
            <a:spAutoFit/>
          </a:bodyPr>
          <a:lstStyle/>
          <a:p>
            <a:pPr algn="ctr"/>
            <a:r>
              <a:rPr lang="zh-CN" altLang="en-US" b="1" dirty="0">
                <a:solidFill>
                  <a:srgbClr val="71B900"/>
                </a:solidFill>
                <a:latin typeface="微软雅黑" panose="020B0503020204020204" pitchFamily="34" charset="-122"/>
                <a:ea typeface="微软雅黑" panose="020B0503020204020204" pitchFamily="34" charset="-122"/>
              </a:rPr>
              <a:t>覆盖广 质量高</a:t>
            </a:r>
            <a:endParaRPr lang="en-US" altLang="zh-CN" b="1" dirty="0">
              <a:solidFill>
                <a:srgbClr val="71B900"/>
              </a:solidFill>
              <a:latin typeface="微软雅黑" panose="020B0503020204020204" pitchFamily="34" charset="-122"/>
              <a:ea typeface="微软雅黑" panose="020B0503020204020204" pitchFamily="34" charset="-122"/>
            </a:endParaRPr>
          </a:p>
          <a:p>
            <a:pPr algn="ctr"/>
            <a:r>
              <a:rPr lang="zh-CN" altLang="en-US" b="1" dirty="0">
                <a:solidFill>
                  <a:srgbClr val="71B900"/>
                </a:solidFill>
                <a:latin typeface="微软雅黑" panose="020B0503020204020204" pitchFamily="34" charset="-122"/>
                <a:ea typeface="微软雅黑" panose="020B0503020204020204" pitchFamily="34" charset="-122"/>
              </a:rPr>
              <a:t>扩展强 更新快</a:t>
            </a:r>
            <a:endParaRPr lang="en-US" altLang="zh-CN" b="1" dirty="0">
              <a:solidFill>
                <a:srgbClr val="71B900"/>
              </a:solidFill>
              <a:latin typeface="微软雅黑" panose="020B0503020204020204" pitchFamily="34" charset="-122"/>
              <a:ea typeface="微软雅黑" panose="020B0503020204020204" pitchFamily="34" charset="-122"/>
            </a:endParaRPr>
          </a:p>
          <a:p>
            <a:endParaRPr lang="en-US" altLang="zh-CN" b="1" dirty="0">
              <a:solidFill>
                <a:srgbClr val="71B900"/>
              </a:solidFill>
              <a:latin typeface="微软雅黑" panose="020B0503020204020204" pitchFamily="34" charset="-122"/>
              <a:ea typeface="微软雅黑" panose="020B0503020204020204" pitchFamily="34" charset="-122"/>
            </a:endParaRPr>
          </a:p>
          <a:p>
            <a:endParaRPr lang="zh-CN" altLang="en-US" b="1" dirty="0">
              <a:solidFill>
                <a:srgbClr val="71B900"/>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C1015014-40E5-4531-A9ED-47F96F3D333E}"/>
              </a:ext>
            </a:extLst>
          </p:cNvPr>
          <p:cNvSpPr/>
          <p:nvPr/>
        </p:nvSpPr>
        <p:spPr>
          <a:xfrm flipH="1">
            <a:off x="1358916" y="1324834"/>
            <a:ext cx="694823" cy="369332"/>
          </a:xfrm>
          <a:prstGeom prst="rect">
            <a:avLst/>
          </a:prstGeom>
        </p:spPr>
        <p:txBody>
          <a:bodyPr wrap="square">
            <a:spAutoFit/>
          </a:bodyPr>
          <a:lstStyle/>
          <a:p>
            <a:pPr algn="ctr"/>
            <a:r>
              <a:rPr lang="en-US" altLang="zh-CN" b="1" dirty="0">
                <a:solidFill>
                  <a:srgbClr val="9ACE44"/>
                </a:solidFill>
                <a:latin typeface="微软雅黑" panose="020B0503020204020204" pitchFamily="34" charset="-122"/>
                <a:ea typeface="微软雅黑" panose="020B0503020204020204" pitchFamily="34" charset="-122"/>
              </a:rPr>
              <a:t>API</a:t>
            </a:r>
            <a:endParaRPr lang="zh-CN" altLang="en-US" b="1" dirty="0">
              <a:solidFill>
                <a:srgbClr val="9ACE44"/>
              </a:solidFill>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A874F7DD-39EB-4A87-8E51-49DD05D6D78C}"/>
              </a:ext>
            </a:extLst>
          </p:cNvPr>
          <p:cNvCxnSpPr>
            <a:cxnSpLocks/>
          </p:cNvCxnSpPr>
          <p:nvPr/>
        </p:nvCxnSpPr>
        <p:spPr>
          <a:xfrm rot="16200000" flipH="1">
            <a:off x="1130665" y="1495490"/>
            <a:ext cx="504000" cy="0"/>
          </a:xfrm>
          <a:prstGeom prst="straightConnector1">
            <a:avLst/>
          </a:prstGeom>
          <a:ln w="76200">
            <a:solidFill>
              <a:srgbClr val="9ACE44"/>
            </a:solidFill>
            <a:tailEnd type="stealt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5BA08F3-F612-436F-A4B1-0A399FF3C9C1}"/>
              </a:ext>
            </a:extLst>
          </p:cNvPr>
          <p:cNvSpPr/>
          <p:nvPr/>
        </p:nvSpPr>
        <p:spPr>
          <a:xfrm>
            <a:off x="6715840" y="3393815"/>
            <a:ext cx="2450857" cy="1922257"/>
          </a:xfrm>
          <a:prstGeom prst="rect">
            <a:avLst/>
          </a:prstGeom>
        </p:spPr>
        <p:txBody>
          <a:bodyPr wrap="square">
            <a:spAutoFit/>
          </a:bodyPr>
          <a:lstStyle/>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语义检索</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扩展检索</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关系图谱</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专利地图</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智能分析</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ts val="24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关键词联想</a:t>
            </a:r>
            <a:endParaRPr lang="zh-CN" altLang="en-US" dirty="0">
              <a:solidFill>
                <a:schemeClr val="tx1">
                  <a:lumMod val="65000"/>
                  <a:lumOff val="35000"/>
                </a:schemeClr>
              </a:solidFill>
            </a:endParaRPr>
          </a:p>
        </p:txBody>
      </p:sp>
      <p:sp>
        <p:nvSpPr>
          <p:cNvPr id="37" name="文本框 36">
            <a:extLst>
              <a:ext uri="{FF2B5EF4-FFF2-40B4-BE49-F238E27FC236}">
                <a16:creationId xmlns:a16="http://schemas.microsoft.com/office/drawing/2014/main" id="{886D6467-7AA1-4557-B3F2-EA45661581CC}"/>
              </a:ext>
            </a:extLst>
          </p:cNvPr>
          <p:cNvSpPr txBox="1"/>
          <p:nvPr/>
        </p:nvSpPr>
        <p:spPr>
          <a:xfrm>
            <a:off x="3379512" y="2673414"/>
            <a:ext cx="2052569" cy="461665"/>
          </a:xfrm>
          <a:prstGeom prst="rect">
            <a:avLst/>
          </a:prstGeom>
          <a:noFill/>
        </p:spPr>
        <p:txBody>
          <a:bodyPr wrap="square" rtlCol="0">
            <a:spAutoFit/>
          </a:bodyPr>
          <a:lstStyle/>
          <a:p>
            <a:pPr algn="ctr"/>
            <a:r>
              <a:rPr lang="zh-CN" altLang="en-US" sz="2400" b="1" dirty="0">
                <a:solidFill>
                  <a:srgbClr val="00A4C3"/>
                </a:solidFill>
                <a:latin typeface="微软雅黑" panose="020B0503020204020204" pitchFamily="34" charset="-122"/>
                <a:ea typeface="微软雅黑" panose="020B0503020204020204" pitchFamily="34" charset="-122"/>
              </a:rPr>
              <a:t>数据整合</a:t>
            </a:r>
          </a:p>
        </p:txBody>
      </p:sp>
      <p:sp>
        <p:nvSpPr>
          <p:cNvPr id="39" name="文本框 38">
            <a:extLst>
              <a:ext uri="{FF2B5EF4-FFF2-40B4-BE49-F238E27FC236}">
                <a16:creationId xmlns:a16="http://schemas.microsoft.com/office/drawing/2014/main" id="{AEFEB9D0-F7D5-4EF0-A45D-04A106882F17}"/>
              </a:ext>
            </a:extLst>
          </p:cNvPr>
          <p:cNvSpPr txBox="1"/>
          <p:nvPr/>
        </p:nvSpPr>
        <p:spPr>
          <a:xfrm>
            <a:off x="5138457" y="2660941"/>
            <a:ext cx="2052569" cy="461665"/>
          </a:xfrm>
          <a:prstGeom prst="rect">
            <a:avLst/>
          </a:prstGeom>
          <a:noFill/>
        </p:spPr>
        <p:txBody>
          <a:bodyPr wrap="square" rtlCol="0">
            <a:spAutoFit/>
          </a:bodyPr>
          <a:lstStyle/>
          <a:p>
            <a:pPr algn="ctr"/>
            <a:r>
              <a:rPr lang="zh-CN" altLang="en-US" sz="2400" b="1" dirty="0">
                <a:solidFill>
                  <a:srgbClr val="00A4C3"/>
                </a:solidFill>
                <a:latin typeface="微软雅黑" panose="020B0503020204020204" pitchFamily="34" charset="-122"/>
                <a:ea typeface="微软雅黑" panose="020B0503020204020204" pitchFamily="34" charset="-122"/>
              </a:rPr>
              <a:t>数据处理</a:t>
            </a:r>
          </a:p>
        </p:txBody>
      </p:sp>
      <p:sp>
        <p:nvSpPr>
          <p:cNvPr id="40" name="文本框 39">
            <a:extLst>
              <a:ext uri="{FF2B5EF4-FFF2-40B4-BE49-F238E27FC236}">
                <a16:creationId xmlns:a16="http://schemas.microsoft.com/office/drawing/2014/main" id="{157D1A6E-50C8-4D9F-94A0-AB585ACA3771}"/>
              </a:ext>
            </a:extLst>
          </p:cNvPr>
          <p:cNvSpPr txBox="1"/>
          <p:nvPr/>
        </p:nvSpPr>
        <p:spPr>
          <a:xfrm>
            <a:off x="6900186" y="2675375"/>
            <a:ext cx="2052569" cy="461665"/>
          </a:xfrm>
          <a:prstGeom prst="rect">
            <a:avLst/>
          </a:prstGeom>
          <a:noFill/>
        </p:spPr>
        <p:txBody>
          <a:bodyPr wrap="square" rtlCol="0">
            <a:spAutoFit/>
          </a:bodyPr>
          <a:lstStyle/>
          <a:p>
            <a:pPr algn="ctr"/>
            <a:r>
              <a:rPr lang="zh-CN" altLang="en-US" sz="2400" b="1" dirty="0">
                <a:solidFill>
                  <a:srgbClr val="00A4C3"/>
                </a:solidFill>
                <a:latin typeface="微软雅黑" panose="020B0503020204020204" pitchFamily="34" charset="-122"/>
                <a:ea typeface="微软雅黑" panose="020B0503020204020204" pitchFamily="34" charset="-122"/>
              </a:rPr>
              <a:t>数据利用</a:t>
            </a:r>
          </a:p>
        </p:txBody>
      </p:sp>
      <p:sp>
        <p:nvSpPr>
          <p:cNvPr id="2" name="矩形: 圆角 1">
            <a:extLst>
              <a:ext uri="{FF2B5EF4-FFF2-40B4-BE49-F238E27FC236}">
                <a16:creationId xmlns:a16="http://schemas.microsoft.com/office/drawing/2014/main" id="{7B268DCA-76FD-421E-9855-6AB241C79305}"/>
              </a:ext>
            </a:extLst>
          </p:cNvPr>
          <p:cNvSpPr/>
          <p:nvPr/>
        </p:nvSpPr>
        <p:spPr>
          <a:xfrm>
            <a:off x="545074" y="1784137"/>
            <a:ext cx="2335285" cy="614854"/>
          </a:xfrm>
          <a:prstGeom prst="roundRect">
            <a:avLst/>
          </a:prstGeom>
          <a:solidFill>
            <a:srgbClr val="71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优质的数据</a:t>
            </a:r>
          </a:p>
        </p:txBody>
      </p:sp>
      <p:sp>
        <p:nvSpPr>
          <p:cNvPr id="35" name="矩形: 圆角 34">
            <a:extLst>
              <a:ext uri="{FF2B5EF4-FFF2-40B4-BE49-F238E27FC236}">
                <a16:creationId xmlns:a16="http://schemas.microsoft.com/office/drawing/2014/main" id="{D252DD49-3D30-4005-9557-3C9E364D1B23}"/>
              </a:ext>
            </a:extLst>
          </p:cNvPr>
          <p:cNvSpPr/>
          <p:nvPr/>
        </p:nvSpPr>
        <p:spPr>
          <a:xfrm>
            <a:off x="3419929" y="1802639"/>
            <a:ext cx="5458603" cy="614854"/>
          </a:xfrm>
          <a:prstGeom prst="roundRect">
            <a:avLst/>
          </a:prstGeom>
          <a:solidFill>
            <a:srgbClr val="00A4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强大的数据能力</a:t>
            </a:r>
          </a:p>
        </p:txBody>
      </p:sp>
      <p:sp>
        <p:nvSpPr>
          <p:cNvPr id="36" name="文本框 35">
            <a:extLst>
              <a:ext uri="{FF2B5EF4-FFF2-40B4-BE49-F238E27FC236}">
                <a16:creationId xmlns:a16="http://schemas.microsoft.com/office/drawing/2014/main" id="{41A975B8-5E59-41DB-89E6-C2C98FB886BD}"/>
              </a:ext>
            </a:extLst>
          </p:cNvPr>
          <p:cNvSpPr txBox="1"/>
          <p:nvPr/>
        </p:nvSpPr>
        <p:spPr>
          <a:xfrm>
            <a:off x="9062288" y="1369605"/>
            <a:ext cx="2935819" cy="5016758"/>
          </a:xfrm>
          <a:prstGeom prst="rect">
            <a:avLst/>
          </a:prstGeom>
          <a:solidFill>
            <a:schemeClr val="bg2"/>
          </a:solidFill>
          <a:ln>
            <a:solidFill>
              <a:schemeClr val="bg2">
                <a:lumMod val="50000"/>
              </a:schemeClr>
            </a:solidFill>
          </a:ln>
        </p:spPr>
        <p:txBody>
          <a:bodyPr wrap="square" rtlCol="0">
            <a:spAutoFit/>
          </a:bodyPr>
          <a:lstStyle/>
          <a:p>
            <a:r>
              <a:rPr lang="zh-Hans" altLang="en-US" sz="2000" b="1" dirty="0">
                <a:solidFill>
                  <a:srgbClr val="E88651"/>
                </a:solidFill>
                <a:latin typeface="微软雅黑" panose="020B0503020204020204" pitchFamily="34" charset="-122"/>
                <a:ea typeface="微软雅黑" panose="020B0503020204020204" pitchFamily="34" charset="-122"/>
              </a:rPr>
              <a:t>通过为企业</a:t>
            </a:r>
            <a:r>
              <a:rPr lang="zh-CN" altLang="en-US" sz="2000" b="1" dirty="0">
                <a:solidFill>
                  <a:srgbClr val="E88651"/>
                </a:solidFill>
                <a:latin typeface="微软雅黑" panose="020B0503020204020204" pitchFamily="34" charset="-122"/>
                <a:ea typeface="微软雅黑" panose="020B0503020204020204" pitchFamily="34" charset="-122"/>
              </a:rPr>
              <a:t>提供：</a:t>
            </a:r>
            <a:endParaRPr lang="en-US" altLang="zh-CN" sz="2000" b="1" dirty="0">
              <a:solidFill>
                <a:srgbClr val="E88651"/>
              </a:solidFill>
              <a:latin typeface="微软雅黑" panose="020B0503020204020204" pitchFamily="34" charset="-122"/>
              <a:ea typeface="微软雅黑" panose="020B0503020204020204" pitchFamily="34" charset="-122"/>
            </a:endParaRPr>
          </a:p>
          <a:p>
            <a:endParaRPr lang="en-US" altLang="zh-CN" sz="20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Hans" altLang="en-US" sz="1600" b="1" dirty="0">
                <a:solidFill>
                  <a:srgbClr val="47A2BF"/>
                </a:solidFill>
                <a:latin typeface="微软雅黑" panose="020B0503020204020204" pitchFamily="34" charset="-122"/>
                <a:ea typeface="微软雅黑" panose="020B0503020204020204" pitchFamily="34" charset="-122"/>
              </a:rPr>
              <a:t>互联互通</a:t>
            </a:r>
            <a:r>
              <a:rPr lang="zh-Hans" altLang="en-US" sz="1600" b="1" dirty="0">
                <a:solidFill>
                  <a:srgbClr val="E88651"/>
                </a:solidFill>
                <a:latin typeface="微软雅黑" panose="020B0503020204020204" pitchFamily="34" charset="-122"/>
                <a:ea typeface="微软雅黑" panose="020B0503020204020204" pitchFamily="34" charset="-122"/>
              </a:rPr>
              <a:t>的全球</a:t>
            </a:r>
            <a:r>
              <a:rPr lang="zh-CN" altLang="en-US" sz="1600" b="1" dirty="0">
                <a:solidFill>
                  <a:srgbClr val="E88651"/>
                </a:solidFill>
                <a:latin typeface="微软雅黑" panose="020B0503020204020204" pitchFamily="34" charset="-122"/>
                <a:ea typeface="微软雅黑" panose="020B0503020204020204" pitchFamily="34" charset="-122"/>
              </a:rPr>
              <a:t>创新优质数据资源</a:t>
            </a:r>
            <a:endParaRPr lang="en-US" altLang="zh-CN" sz="16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Hans" sz="16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Hans" altLang="en-US" sz="1600" b="1" dirty="0">
                <a:solidFill>
                  <a:srgbClr val="E88651"/>
                </a:solidFill>
                <a:latin typeface="微软雅黑" panose="020B0503020204020204" pitchFamily="34" charset="-122"/>
                <a:ea typeface="微软雅黑" panose="020B0503020204020204" pitchFamily="34" charset="-122"/>
              </a:rPr>
              <a:t>基于</a:t>
            </a:r>
            <a:r>
              <a:rPr lang="zh-Hans" altLang="en-US" sz="1600" b="1" dirty="0">
                <a:solidFill>
                  <a:srgbClr val="47A2BF"/>
                </a:solidFill>
                <a:latin typeface="微软雅黑" panose="020B0503020204020204" pitchFamily="34" charset="-122"/>
                <a:ea typeface="微软雅黑" panose="020B0503020204020204" pitchFamily="34" charset="-122"/>
              </a:rPr>
              <a:t>大数据、人工智能</a:t>
            </a:r>
            <a:r>
              <a:rPr lang="zh-CN" altLang="en-US" sz="1600" b="1" dirty="0">
                <a:solidFill>
                  <a:srgbClr val="E88651"/>
                </a:solidFill>
                <a:latin typeface="微软雅黑" panose="020B0503020204020204" pitchFamily="34" charset="-122"/>
                <a:ea typeface="微软雅黑" panose="020B0503020204020204" pitchFamily="34" charset="-122"/>
              </a:rPr>
              <a:t>的数据能力</a:t>
            </a:r>
            <a:endParaRPr lang="en-US" altLang="zh-CN" sz="16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1600" b="1" dirty="0">
              <a:solidFill>
                <a:srgbClr val="00A4C3"/>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Hans" altLang="en-US" sz="1600" b="1" dirty="0">
                <a:solidFill>
                  <a:srgbClr val="E88651"/>
                </a:solidFill>
                <a:latin typeface="微软雅黑" panose="020B0503020204020204" pitchFamily="34" charset="-122"/>
                <a:ea typeface="微软雅黑" panose="020B0503020204020204" pitchFamily="34" charset="-122"/>
              </a:rPr>
              <a:t>十年专注创新数据的</a:t>
            </a:r>
            <a:r>
              <a:rPr lang="zh-Hans" altLang="en-US" sz="1600" b="1" dirty="0">
                <a:solidFill>
                  <a:srgbClr val="47A2BF"/>
                </a:solidFill>
                <a:latin typeface="微软雅黑" panose="020B0503020204020204" pitchFamily="34" charset="-122"/>
                <a:ea typeface="微软雅黑" panose="020B0503020204020204" pitchFamily="34" charset="-122"/>
              </a:rPr>
              <a:t>行业经验</a:t>
            </a:r>
            <a:endParaRPr lang="en-US" altLang="zh-Hans" sz="1600" b="1" dirty="0">
              <a:solidFill>
                <a:srgbClr val="47A2BF"/>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b="1" dirty="0">
              <a:solidFill>
                <a:schemeClr val="accent1"/>
              </a:solidFill>
              <a:latin typeface="微软雅黑" panose="020B0503020204020204" pitchFamily="34" charset="-122"/>
              <a:ea typeface="微软雅黑" panose="020B0503020204020204" pitchFamily="34" charset="-122"/>
            </a:endParaRPr>
          </a:p>
          <a:p>
            <a:r>
              <a:rPr lang="zh-Hans" altLang="en-US" sz="2000" b="1" dirty="0">
                <a:solidFill>
                  <a:srgbClr val="E88651"/>
                </a:solidFill>
                <a:latin typeface="微软雅黑" panose="020B0503020204020204" pitchFamily="34" charset="-122"/>
                <a:ea typeface="微软雅黑" panose="020B0503020204020204" pitchFamily="34" charset="-122"/>
              </a:rPr>
              <a:t>帮助企业创新</a:t>
            </a:r>
            <a:endParaRPr lang="en-US" altLang="zh-Hans" sz="20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Hans" sz="16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Hans" altLang="en-US" sz="1600" b="1" dirty="0">
                <a:solidFill>
                  <a:srgbClr val="47A2BF"/>
                </a:solidFill>
                <a:latin typeface="微软雅黑" panose="020B0503020204020204" pitchFamily="34" charset="-122"/>
                <a:ea typeface="微软雅黑" panose="020B0503020204020204" pitchFamily="34" charset="-122"/>
              </a:rPr>
              <a:t>扩展</a:t>
            </a:r>
            <a:r>
              <a:rPr lang="zh-Hans" altLang="en-US" sz="1600" b="1" dirty="0">
                <a:solidFill>
                  <a:srgbClr val="E88651"/>
                </a:solidFill>
                <a:latin typeface="微软雅黑" panose="020B0503020204020204" pitchFamily="34" charset="-122"/>
                <a:ea typeface="微软雅黑" panose="020B0503020204020204" pitchFamily="34" charset="-122"/>
              </a:rPr>
              <a:t>情报系统的数据</a:t>
            </a:r>
            <a:r>
              <a:rPr lang="zh-Hans" altLang="en-US" sz="1600" b="1" dirty="0">
                <a:solidFill>
                  <a:srgbClr val="47A2BF"/>
                </a:solidFill>
                <a:latin typeface="微软雅黑" panose="020B0503020204020204" pitchFamily="34" charset="-122"/>
                <a:ea typeface="微软雅黑" panose="020B0503020204020204" pitchFamily="34" charset="-122"/>
              </a:rPr>
              <a:t>资源</a:t>
            </a:r>
            <a:endParaRPr lang="en-US" altLang="zh-Hans" sz="1600" b="1" dirty="0">
              <a:solidFill>
                <a:srgbClr val="47A2BF"/>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Hans" sz="16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Hans" altLang="en-US" sz="1600" b="1" dirty="0">
                <a:solidFill>
                  <a:srgbClr val="47A2BF"/>
                </a:solidFill>
                <a:latin typeface="微软雅黑" panose="020B0503020204020204" pitchFamily="34" charset="-122"/>
                <a:ea typeface="微软雅黑" panose="020B0503020204020204" pitchFamily="34" charset="-122"/>
              </a:rPr>
              <a:t>提升</a:t>
            </a:r>
            <a:r>
              <a:rPr lang="zh-Hans" altLang="en-US" sz="1600" b="1" dirty="0">
                <a:solidFill>
                  <a:srgbClr val="E88651"/>
                </a:solidFill>
                <a:latin typeface="微软雅黑" panose="020B0503020204020204" pitchFamily="34" charset="-122"/>
                <a:ea typeface="微软雅黑" panose="020B0503020204020204" pitchFamily="34" charset="-122"/>
              </a:rPr>
              <a:t>数据情报的利用</a:t>
            </a:r>
            <a:r>
              <a:rPr lang="zh-Hans" altLang="en-US" sz="1600" b="1" dirty="0">
                <a:solidFill>
                  <a:srgbClr val="47A2BF"/>
                </a:solidFill>
                <a:latin typeface="微软雅黑" panose="020B0503020204020204" pitchFamily="34" charset="-122"/>
                <a:ea typeface="微软雅黑" panose="020B0503020204020204" pitchFamily="34" charset="-122"/>
              </a:rPr>
              <a:t>效率</a:t>
            </a:r>
            <a:endParaRPr lang="en-US" altLang="zh-Hans" sz="1600" b="1" dirty="0">
              <a:solidFill>
                <a:srgbClr val="47A2BF"/>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Hans" sz="1600" b="1" dirty="0">
              <a:solidFill>
                <a:srgbClr val="E88651"/>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Hans" altLang="en-US" sz="1600" b="1" dirty="0">
                <a:solidFill>
                  <a:srgbClr val="E88651"/>
                </a:solidFill>
                <a:latin typeface="微软雅黑" panose="020B0503020204020204" pitchFamily="34" charset="-122"/>
                <a:ea typeface="微软雅黑" panose="020B0503020204020204" pitchFamily="34" charset="-122"/>
              </a:rPr>
              <a:t>进一步</a:t>
            </a:r>
            <a:r>
              <a:rPr lang="zh-Hans" altLang="en-US" sz="1600" b="1" dirty="0">
                <a:solidFill>
                  <a:srgbClr val="47A2BF"/>
                </a:solidFill>
                <a:latin typeface="微软雅黑" panose="020B0503020204020204" pitchFamily="34" charset="-122"/>
                <a:ea typeface="微软雅黑" panose="020B0503020204020204" pitchFamily="34" charset="-122"/>
              </a:rPr>
              <a:t>实现情报价值</a:t>
            </a:r>
            <a:r>
              <a:rPr lang="zh-Hans" altLang="en-US" sz="1600" b="1" dirty="0">
                <a:solidFill>
                  <a:srgbClr val="E88651"/>
                </a:solidFill>
                <a:latin typeface="微软雅黑" panose="020B0503020204020204" pitchFamily="34" charset="-122"/>
                <a:ea typeface="微软雅黑" panose="020B0503020204020204" pitchFamily="34" charset="-122"/>
              </a:rPr>
              <a:t>，支持企业创新战略</a:t>
            </a:r>
            <a:endParaRPr lang="en-US" altLang="zh-CN" sz="1600" b="1" dirty="0">
              <a:solidFill>
                <a:srgbClr val="E8865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93236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Oval 163"/>
          <p:cNvSpPr>
            <a:spLocks noChangeArrowheads="1"/>
          </p:cNvSpPr>
          <p:nvPr/>
        </p:nvSpPr>
        <p:spPr bwMode="auto">
          <a:xfrm>
            <a:off x="2119178" y="4894774"/>
            <a:ext cx="6195323" cy="1082492"/>
          </a:xfrm>
          <a:prstGeom prst="ellipse">
            <a:avLst/>
          </a:prstGeom>
          <a:solidFill>
            <a:srgbClr val="FFCC00">
              <a:alpha val="80000"/>
            </a:srgbClr>
          </a:solidFill>
          <a:ln>
            <a:noFill/>
          </a:ln>
          <a:effectLst>
            <a:outerShdw blurRad="50800" dist="38100" dir="5400000" algn="t" rotWithShape="0">
              <a:prstClr val="black">
                <a:alpha val="40000"/>
              </a:prstClr>
            </a:outerShdw>
          </a:effectLst>
          <a:extLst>
            <a:ext uri="{91240B29-F687-4F45-9708-019B960494DF}">
              <a14:hiddenLine xmlns:a14="http://schemas.microsoft.com/office/drawing/2010/main" w="9525" algn="ctr">
                <a:solidFill>
                  <a:schemeClr val="tx1"/>
                </a:solidFill>
                <a:round/>
                <a:headEnd/>
                <a:tailEnd/>
              </a14:hiddenLine>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95" name="Oval 164"/>
          <p:cNvSpPr>
            <a:spLocks noChangeArrowheads="1"/>
          </p:cNvSpPr>
          <p:nvPr/>
        </p:nvSpPr>
        <p:spPr bwMode="auto">
          <a:xfrm>
            <a:off x="2223461" y="5006402"/>
            <a:ext cx="4225686" cy="823986"/>
          </a:xfrm>
          <a:prstGeom prst="ellipse">
            <a:avLst/>
          </a:prstGeom>
          <a:solidFill>
            <a:srgbClr val="FF9900">
              <a:alpha val="60001"/>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96" name="Oval 165"/>
          <p:cNvSpPr>
            <a:spLocks noChangeArrowheads="1"/>
          </p:cNvSpPr>
          <p:nvPr/>
        </p:nvSpPr>
        <p:spPr bwMode="auto">
          <a:xfrm>
            <a:off x="2552469" y="5048996"/>
            <a:ext cx="2210517" cy="633046"/>
          </a:xfrm>
          <a:prstGeom prst="ellipse">
            <a:avLst/>
          </a:prstGeom>
          <a:solidFill>
            <a:srgbClr val="FF6600"/>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ko-KR" altLang="en-US" dirty="0">
              <a:solidFill>
                <a:srgbClr val="FFFFFF"/>
              </a:solidFill>
              <a:latin typeface="Microsoft YaHei" panose="020B0503020204020204" pitchFamily="34" charset="-122"/>
              <a:ea typeface="+mj-ea"/>
            </a:endParaRPr>
          </a:p>
        </p:txBody>
      </p:sp>
      <p:sp>
        <p:nvSpPr>
          <p:cNvPr id="97" name="Rectangle 166"/>
          <p:cNvSpPr>
            <a:spLocks noChangeArrowheads="1"/>
          </p:cNvSpPr>
          <p:nvPr/>
        </p:nvSpPr>
        <p:spPr bwMode="auto">
          <a:xfrm>
            <a:off x="4853082" y="5150548"/>
            <a:ext cx="1107996" cy="36933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FFFFFF"/>
                </a:solidFill>
                <a:latin typeface="Microsoft YaHei" panose="020B0503020204020204" pitchFamily="34" charset="-122"/>
                <a:ea typeface="Microsoft YaHei" panose="020B0503020204020204" pitchFamily="34" charset="-122"/>
              </a:rPr>
              <a:t>创新情报</a:t>
            </a:r>
            <a:endParaRPr lang="en-US" altLang="ko-KR" b="1" dirty="0">
              <a:solidFill>
                <a:srgbClr val="FFFFFF"/>
              </a:solidFill>
              <a:latin typeface="Microsoft YaHei" panose="020B0503020204020204" pitchFamily="34" charset="-122"/>
              <a:ea typeface="Microsoft YaHei" panose="020B0503020204020204" pitchFamily="34" charset="-122"/>
            </a:endParaRPr>
          </a:p>
        </p:txBody>
      </p:sp>
      <p:pic>
        <p:nvPicPr>
          <p:cNvPr id="99" name="Picture 168" descr="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3872" y="4943947"/>
            <a:ext cx="2483710" cy="775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 name="Oval 175"/>
          <p:cNvSpPr>
            <a:spLocks noChangeArrowheads="1"/>
          </p:cNvSpPr>
          <p:nvPr/>
        </p:nvSpPr>
        <p:spPr bwMode="auto">
          <a:xfrm rot="16200000">
            <a:off x="5296154" y="2790009"/>
            <a:ext cx="2019575" cy="565482"/>
          </a:xfrm>
          <a:prstGeom prst="ellipse">
            <a:avLst/>
          </a:prstGeom>
          <a:gradFill rotWithShape="0">
            <a:gsLst>
              <a:gs pos="0">
                <a:srgbClr val="84C468"/>
              </a:gs>
              <a:gs pos="50000">
                <a:srgbClr val="84C468">
                  <a:gamma/>
                  <a:shade val="46275"/>
                  <a:invGamma/>
                </a:srgbClr>
              </a:gs>
              <a:gs pos="100000">
                <a:srgbClr val="84C468"/>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3" name="Rectangle 176"/>
          <p:cNvSpPr>
            <a:spLocks noChangeArrowheads="1"/>
          </p:cNvSpPr>
          <p:nvPr/>
        </p:nvSpPr>
        <p:spPr bwMode="auto">
          <a:xfrm rot="16200000">
            <a:off x="5752945" y="2637255"/>
            <a:ext cx="1803665" cy="887144"/>
          </a:xfrm>
          <a:prstGeom prst="rect">
            <a:avLst/>
          </a:prstGeom>
          <a:gradFill rotWithShape="0">
            <a:gsLst>
              <a:gs pos="0">
                <a:srgbClr val="84C468"/>
              </a:gs>
              <a:gs pos="50000">
                <a:srgbClr val="84C468">
                  <a:gamma/>
                  <a:shade val="46275"/>
                  <a:invGamma/>
                </a:srgbClr>
              </a:gs>
              <a:gs pos="100000">
                <a:srgbClr val="84C468"/>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4" name="AutoShape 177"/>
          <p:cNvSpPr>
            <a:spLocks noChangeArrowheads="1"/>
          </p:cNvSpPr>
          <p:nvPr/>
        </p:nvSpPr>
        <p:spPr bwMode="auto">
          <a:xfrm rot="16200000">
            <a:off x="6392599" y="2508737"/>
            <a:ext cx="2308926" cy="1135368"/>
          </a:xfrm>
          <a:prstGeom prst="roundRect">
            <a:avLst>
              <a:gd name="adj" fmla="val 32051"/>
            </a:avLst>
          </a:prstGeom>
          <a:gradFill rotWithShape="0">
            <a:gsLst>
              <a:gs pos="0">
                <a:srgbClr val="84C468"/>
              </a:gs>
              <a:gs pos="50000">
                <a:srgbClr val="84C468">
                  <a:gamma/>
                  <a:shade val="46275"/>
                  <a:invGamma/>
                </a:srgbClr>
              </a:gs>
              <a:gs pos="100000">
                <a:srgbClr val="84C468"/>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5" name="Rectangle 178"/>
          <p:cNvSpPr>
            <a:spLocks noChangeArrowheads="1"/>
          </p:cNvSpPr>
          <p:nvPr/>
        </p:nvSpPr>
        <p:spPr bwMode="auto">
          <a:xfrm rot="16200000">
            <a:off x="7218790" y="2051213"/>
            <a:ext cx="2314801" cy="2056295"/>
          </a:xfrm>
          <a:prstGeom prst="rect">
            <a:avLst/>
          </a:prstGeom>
          <a:gradFill rotWithShape="0">
            <a:gsLst>
              <a:gs pos="0">
                <a:srgbClr val="84C468"/>
              </a:gs>
              <a:gs pos="50000">
                <a:srgbClr val="84C468">
                  <a:gamma/>
                  <a:shade val="46275"/>
                  <a:invGamma/>
                </a:srgbClr>
              </a:gs>
              <a:gs pos="100000">
                <a:srgbClr val="84C468"/>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6" name="Oval 179"/>
          <p:cNvSpPr>
            <a:spLocks noChangeArrowheads="1"/>
          </p:cNvSpPr>
          <p:nvPr/>
        </p:nvSpPr>
        <p:spPr bwMode="auto">
          <a:xfrm rot="16200000">
            <a:off x="8272640" y="2730524"/>
            <a:ext cx="2308926" cy="691797"/>
          </a:xfrm>
          <a:prstGeom prst="ellipse">
            <a:avLst/>
          </a:prstGeom>
          <a:gradFill rotWithShape="0">
            <a:gsLst>
              <a:gs pos="0">
                <a:srgbClr val="84C468"/>
              </a:gs>
              <a:gs pos="50000">
                <a:srgbClr val="84C468">
                  <a:gamma/>
                  <a:shade val="46275"/>
                  <a:invGamma/>
                </a:srgbClr>
              </a:gs>
              <a:gs pos="100000">
                <a:srgbClr val="84C468"/>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7" name="Arc 180"/>
          <p:cNvSpPr>
            <a:spLocks/>
          </p:cNvSpPr>
          <p:nvPr/>
        </p:nvSpPr>
        <p:spPr bwMode="auto">
          <a:xfrm rot="16200000">
            <a:off x="8507646" y="2917061"/>
            <a:ext cx="2018107" cy="268787"/>
          </a:xfrm>
          <a:custGeom>
            <a:avLst/>
            <a:gdLst>
              <a:gd name="G0" fmla="+- 20119 0 0"/>
              <a:gd name="G1" fmla="+- 0 0 0"/>
              <a:gd name="G2" fmla="+- 21600 0 0"/>
              <a:gd name="T0" fmla="*/ 41445 w 41445"/>
              <a:gd name="T1" fmla="*/ 3431 h 21600"/>
              <a:gd name="T2" fmla="*/ 0 w 41445"/>
              <a:gd name="T3" fmla="*/ 7859 h 21600"/>
              <a:gd name="T4" fmla="*/ 20119 w 41445"/>
              <a:gd name="T5" fmla="*/ 0 h 21600"/>
            </a:gdLst>
            <a:ahLst/>
            <a:cxnLst>
              <a:cxn ang="0">
                <a:pos x="T0" y="T1"/>
              </a:cxn>
              <a:cxn ang="0">
                <a:pos x="T2" y="T3"/>
              </a:cxn>
              <a:cxn ang="0">
                <a:pos x="T4" y="T5"/>
              </a:cxn>
            </a:cxnLst>
            <a:rect l="0" t="0" r="r" b="b"/>
            <a:pathLst>
              <a:path w="41445" h="21600" fill="none" extrusionOk="0">
                <a:moveTo>
                  <a:pt x="41444" y="3430"/>
                </a:moveTo>
                <a:cubicBezTo>
                  <a:pt x="39760" y="13901"/>
                  <a:pt x="30723" y="21599"/>
                  <a:pt x="20119" y="21600"/>
                </a:cubicBezTo>
                <a:cubicBezTo>
                  <a:pt x="11222" y="21600"/>
                  <a:pt x="3236" y="16145"/>
                  <a:pt x="-1" y="7859"/>
                </a:cubicBezTo>
              </a:path>
              <a:path w="41445" h="21600" stroke="0" extrusionOk="0">
                <a:moveTo>
                  <a:pt x="41444" y="3430"/>
                </a:moveTo>
                <a:cubicBezTo>
                  <a:pt x="39760" y="13901"/>
                  <a:pt x="30723" y="21599"/>
                  <a:pt x="20119" y="21600"/>
                </a:cubicBezTo>
                <a:cubicBezTo>
                  <a:pt x="11222" y="21600"/>
                  <a:pt x="3236" y="16145"/>
                  <a:pt x="-1" y="7859"/>
                </a:cubicBezTo>
                <a:lnTo>
                  <a:pt x="20119" y="0"/>
                </a:lnTo>
                <a:close/>
              </a:path>
            </a:pathLst>
          </a:custGeom>
          <a:noFill/>
          <a:ln w="381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8" name="Oval 181"/>
          <p:cNvSpPr>
            <a:spLocks noChangeArrowheads="1"/>
          </p:cNvSpPr>
          <p:nvPr/>
        </p:nvSpPr>
        <p:spPr bwMode="auto">
          <a:xfrm>
            <a:off x="9101768" y="1996866"/>
            <a:ext cx="508199" cy="2128266"/>
          </a:xfrm>
          <a:prstGeom prst="ellipse">
            <a:avLst/>
          </a:prstGeom>
          <a:gradFill rotWithShape="1">
            <a:gsLst>
              <a:gs pos="0">
                <a:srgbClr val="FF6600"/>
              </a:gs>
              <a:gs pos="100000">
                <a:srgbClr val="FF6600">
                  <a:gamma/>
                  <a:shade val="46275"/>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09" name="Freeform 182"/>
          <p:cNvSpPr>
            <a:spLocks/>
          </p:cNvSpPr>
          <p:nvPr/>
        </p:nvSpPr>
        <p:spPr bwMode="auto">
          <a:xfrm>
            <a:off x="7283416" y="1999805"/>
            <a:ext cx="2053357" cy="2115047"/>
          </a:xfrm>
          <a:custGeom>
            <a:avLst/>
            <a:gdLst>
              <a:gd name="T0" fmla="*/ 804 w 1398"/>
              <a:gd name="T1" fmla="*/ 0 h 1482"/>
              <a:gd name="T2" fmla="*/ 1398 w 1398"/>
              <a:gd name="T3" fmla="*/ 0 h 1482"/>
              <a:gd name="T4" fmla="*/ 1398 w 1398"/>
              <a:gd name="T5" fmla="*/ 1482 h 1482"/>
              <a:gd name="T6" fmla="*/ 0 w 1398"/>
              <a:gd name="T7" fmla="*/ 1482 h 1482"/>
              <a:gd name="T8" fmla="*/ 804 w 1398"/>
              <a:gd name="T9" fmla="*/ 0 h 1482"/>
            </a:gdLst>
            <a:ahLst/>
            <a:cxnLst>
              <a:cxn ang="0">
                <a:pos x="T0" y="T1"/>
              </a:cxn>
              <a:cxn ang="0">
                <a:pos x="T2" y="T3"/>
              </a:cxn>
              <a:cxn ang="0">
                <a:pos x="T4" y="T5"/>
              </a:cxn>
              <a:cxn ang="0">
                <a:pos x="T6" y="T7"/>
              </a:cxn>
              <a:cxn ang="0">
                <a:pos x="T8" y="T9"/>
              </a:cxn>
            </a:cxnLst>
            <a:rect l="0" t="0" r="r" b="b"/>
            <a:pathLst>
              <a:path w="1398" h="1482">
                <a:moveTo>
                  <a:pt x="804" y="0"/>
                </a:moveTo>
                <a:lnTo>
                  <a:pt x="1398" y="0"/>
                </a:lnTo>
                <a:lnTo>
                  <a:pt x="1398" y="1482"/>
                </a:lnTo>
                <a:lnTo>
                  <a:pt x="0" y="1482"/>
                </a:lnTo>
                <a:lnTo>
                  <a:pt x="804" y="0"/>
                </a:lnTo>
                <a:close/>
              </a:path>
            </a:pathLst>
          </a:custGeom>
          <a:gradFill rotWithShape="1">
            <a:gsLst>
              <a:gs pos="0">
                <a:srgbClr val="FF6600"/>
              </a:gs>
              <a:gs pos="100000">
                <a:srgbClr val="FF6600">
                  <a:gamma/>
                  <a:shade val="46275"/>
                  <a:invGamma/>
                </a:srgb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0" name="Oval 183"/>
          <p:cNvSpPr>
            <a:spLocks noChangeArrowheads="1"/>
          </p:cNvSpPr>
          <p:nvPr/>
        </p:nvSpPr>
        <p:spPr bwMode="auto">
          <a:xfrm rot="1929565">
            <a:off x="7413266" y="1806301"/>
            <a:ext cx="715297" cy="2452866"/>
          </a:xfrm>
          <a:prstGeom prst="ellipse">
            <a:avLst/>
          </a:prstGeom>
          <a:solidFill>
            <a:srgbClr val="FF9933"/>
          </a:solidFill>
          <a:ln w="9525" algn="ctr">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2" name="Line 185"/>
          <p:cNvSpPr>
            <a:spLocks noChangeShapeType="1"/>
          </p:cNvSpPr>
          <p:nvPr/>
        </p:nvSpPr>
        <p:spPr bwMode="auto">
          <a:xfrm>
            <a:off x="7527234" y="4012036"/>
            <a:ext cx="1916761" cy="0"/>
          </a:xfrm>
          <a:prstGeom prst="line">
            <a:avLst/>
          </a:prstGeom>
          <a:noFill/>
          <a:ln w="19050">
            <a:solidFill>
              <a:srgbClr val="FFFFFF">
                <a:alpha val="3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3" name="Oval 186"/>
          <p:cNvSpPr>
            <a:spLocks noChangeArrowheads="1"/>
          </p:cNvSpPr>
          <p:nvPr/>
        </p:nvSpPr>
        <p:spPr bwMode="auto">
          <a:xfrm rot="5400000">
            <a:off x="8392345" y="818905"/>
            <a:ext cx="63158" cy="2372083"/>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4" name="Oval 187"/>
          <p:cNvSpPr>
            <a:spLocks noChangeArrowheads="1"/>
          </p:cNvSpPr>
          <p:nvPr/>
        </p:nvSpPr>
        <p:spPr bwMode="auto">
          <a:xfrm rot="5400000">
            <a:off x="6792842" y="1873490"/>
            <a:ext cx="92534" cy="797549"/>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5" name="Oval 188"/>
          <p:cNvSpPr>
            <a:spLocks noChangeArrowheads="1"/>
          </p:cNvSpPr>
          <p:nvPr/>
        </p:nvSpPr>
        <p:spPr bwMode="auto">
          <a:xfrm rot="5400000">
            <a:off x="8609725" y="904094"/>
            <a:ext cx="63158" cy="2372083"/>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6" name="AutoShape 189"/>
          <p:cNvSpPr>
            <a:spLocks noChangeArrowheads="1"/>
          </p:cNvSpPr>
          <p:nvPr/>
        </p:nvSpPr>
        <p:spPr bwMode="auto">
          <a:xfrm rot="123218" flipH="1">
            <a:off x="4188225" y="2969883"/>
            <a:ext cx="5312585" cy="3356168"/>
          </a:xfrm>
          <a:custGeom>
            <a:avLst/>
            <a:gdLst>
              <a:gd name="G0" fmla="+- -2062549 0 0"/>
              <a:gd name="G1" fmla="+- -7079789 0 0"/>
              <a:gd name="G2" fmla="+- -2062549 0 -7079789"/>
              <a:gd name="G3" fmla="+- 10800 0 0"/>
              <a:gd name="G4" fmla="+- 0 0 -2062549"/>
              <a:gd name="T0" fmla="*/ 360 256 1"/>
              <a:gd name="T1" fmla="*/ 0 256 1"/>
              <a:gd name="G5" fmla="+- G2 T0 T1"/>
              <a:gd name="G6" fmla="?: G2 G2 G5"/>
              <a:gd name="G7" fmla="+- 0 0 G6"/>
              <a:gd name="G8" fmla="+- 6786 0 0"/>
              <a:gd name="G9" fmla="+- 0 0 -7079789"/>
              <a:gd name="G10" fmla="+- 6786 0 2700"/>
              <a:gd name="G11" fmla="cos G10 -2062549"/>
              <a:gd name="G12" fmla="sin G10 -2062549"/>
              <a:gd name="G13" fmla="cos 13500 -2062549"/>
              <a:gd name="G14" fmla="sin 13500 -2062549"/>
              <a:gd name="G15" fmla="+- G11 10800 0"/>
              <a:gd name="G16" fmla="+- G12 10800 0"/>
              <a:gd name="G17" fmla="+- G13 10800 0"/>
              <a:gd name="G18" fmla="+- G14 10800 0"/>
              <a:gd name="G19" fmla="*/ 6786 1 2"/>
              <a:gd name="G20" fmla="+- G19 5400 0"/>
              <a:gd name="G21" fmla="cos G20 -2062549"/>
              <a:gd name="G22" fmla="sin G20 -2062549"/>
              <a:gd name="G23" fmla="+- G21 10800 0"/>
              <a:gd name="G24" fmla="+- G12 G23 G22"/>
              <a:gd name="G25" fmla="+- G22 G23 G11"/>
              <a:gd name="G26" fmla="cos 10800 -2062549"/>
              <a:gd name="G27" fmla="sin 10800 -2062549"/>
              <a:gd name="G28" fmla="cos 6786 -2062549"/>
              <a:gd name="G29" fmla="sin 6786 -2062549"/>
              <a:gd name="G30" fmla="+- G26 10800 0"/>
              <a:gd name="G31" fmla="+- G27 10800 0"/>
              <a:gd name="G32" fmla="+- G28 10800 0"/>
              <a:gd name="G33" fmla="+- G29 10800 0"/>
              <a:gd name="G34" fmla="+- G19 5400 0"/>
              <a:gd name="G35" fmla="cos G34 -7079789"/>
              <a:gd name="G36" fmla="sin G34 -7079789"/>
              <a:gd name="G37" fmla="+/ -7079789 -2062549 2"/>
              <a:gd name="T2" fmla="*/ 180 256 1"/>
              <a:gd name="T3" fmla="*/ 0 256 1"/>
              <a:gd name="G38" fmla="+- G37 T2 T3"/>
              <a:gd name="G39" fmla="?: G2 G37 G38"/>
              <a:gd name="G40" fmla="cos 10800 G39"/>
              <a:gd name="G41" fmla="sin 10800 G39"/>
              <a:gd name="G42" fmla="cos 6786 G39"/>
              <a:gd name="G43" fmla="sin 6786 G39"/>
              <a:gd name="G44" fmla="+- G40 10800 0"/>
              <a:gd name="G45" fmla="+- G41 10800 0"/>
              <a:gd name="G46" fmla="+- G42 10800 0"/>
              <a:gd name="G47" fmla="+- G43 10800 0"/>
              <a:gd name="G48" fmla="+- G35 10800 0"/>
              <a:gd name="G49" fmla="+- G36 10800 0"/>
              <a:gd name="T4" fmla="*/ 14537 w 21600"/>
              <a:gd name="T5" fmla="*/ 667 h 21600"/>
              <a:gd name="T6" fmla="*/ 8078 w 21600"/>
              <a:gd name="T7" fmla="*/ 2438 h 21600"/>
              <a:gd name="T8" fmla="*/ 13148 w 21600"/>
              <a:gd name="T9" fmla="*/ 4433 h 21600"/>
              <a:gd name="T10" fmla="*/ 22314 w 21600"/>
              <a:gd name="T11" fmla="*/ 3751 h 21600"/>
              <a:gd name="T12" fmla="*/ 20756 w 21600"/>
              <a:gd name="T13" fmla="*/ 10224 h 21600"/>
              <a:gd name="T14" fmla="*/ 14284 w 21600"/>
              <a:gd name="T15" fmla="*/ 8666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587" y="7257"/>
                </a:moveTo>
                <a:cubicBezTo>
                  <a:pt x="15354" y="5242"/>
                  <a:pt x="13162" y="4014"/>
                  <a:pt x="10800" y="4014"/>
                </a:cubicBezTo>
                <a:cubicBezTo>
                  <a:pt x="10086" y="4013"/>
                  <a:pt x="9377" y="4126"/>
                  <a:pt x="8699" y="4347"/>
                </a:cubicBezTo>
                <a:lnTo>
                  <a:pt x="7457" y="530"/>
                </a:lnTo>
                <a:cubicBezTo>
                  <a:pt x="8536" y="178"/>
                  <a:pt x="9664" y="-1"/>
                  <a:pt x="10800" y="0"/>
                </a:cubicBezTo>
                <a:cubicBezTo>
                  <a:pt x="14559" y="0"/>
                  <a:pt x="18048" y="1955"/>
                  <a:pt x="20011" y="5161"/>
                </a:cubicBezTo>
                <a:lnTo>
                  <a:pt x="22314" y="3751"/>
                </a:lnTo>
                <a:lnTo>
                  <a:pt x="20756" y="10224"/>
                </a:lnTo>
                <a:lnTo>
                  <a:pt x="14284" y="8666"/>
                </a:lnTo>
                <a:lnTo>
                  <a:pt x="16587" y="7257"/>
                </a:lnTo>
                <a:close/>
              </a:path>
            </a:pathLst>
          </a:custGeom>
          <a:solidFill>
            <a:srgbClr val="FF6600">
              <a:alpha val="70000"/>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7" name="Arc 190"/>
          <p:cNvSpPr>
            <a:spLocks/>
          </p:cNvSpPr>
          <p:nvPr/>
        </p:nvSpPr>
        <p:spPr bwMode="auto">
          <a:xfrm rot="16200000">
            <a:off x="5509127" y="2936887"/>
            <a:ext cx="1603910" cy="255568"/>
          </a:xfrm>
          <a:custGeom>
            <a:avLst/>
            <a:gdLst>
              <a:gd name="G0" fmla="+- 21600 0 0"/>
              <a:gd name="G1" fmla="+- 21573 0 0"/>
              <a:gd name="G2" fmla="+- 21600 0 0"/>
              <a:gd name="T0" fmla="*/ 22680 w 43200"/>
              <a:gd name="T1" fmla="*/ 0 h 43173"/>
              <a:gd name="T2" fmla="*/ 5115 w 43200"/>
              <a:gd name="T3" fmla="*/ 7616 h 43173"/>
              <a:gd name="T4" fmla="*/ 21600 w 43200"/>
              <a:gd name="T5" fmla="*/ 21573 h 43173"/>
            </a:gdLst>
            <a:ahLst/>
            <a:cxnLst>
              <a:cxn ang="0">
                <a:pos x="T0" y="T1"/>
              </a:cxn>
              <a:cxn ang="0">
                <a:pos x="T2" y="T3"/>
              </a:cxn>
              <a:cxn ang="0">
                <a:pos x="T4" y="T5"/>
              </a:cxn>
            </a:cxnLst>
            <a:rect l="0" t="0" r="r" b="b"/>
            <a:pathLst>
              <a:path w="43200" h="43173" fill="none" extrusionOk="0">
                <a:moveTo>
                  <a:pt x="22679" y="0"/>
                </a:moveTo>
                <a:cubicBezTo>
                  <a:pt x="34175" y="575"/>
                  <a:pt x="43200" y="10063"/>
                  <a:pt x="43200" y="21573"/>
                </a:cubicBezTo>
                <a:cubicBezTo>
                  <a:pt x="43200" y="33502"/>
                  <a:pt x="33529" y="43173"/>
                  <a:pt x="21600" y="43173"/>
                </a:cubicBezTo>
                <a:cubicBezTo>
                  <a:pt x="9670" y="43173"/>
                  <a:pt x="0" y="33502"/>
                  <a:pt x="0" y="21573"/>
                </a:cubicBezTo>
                <a:cubicBezTo>
                  <a:pt x="-1" y="16462"/>
                  <a:pt x="1812" y="11516"/>
                  <a:pt x="5114" y="7615"/>
                </a:cubicBezTo>
              </a:path>
              <a:path w="43200" h="43173" stroke="0" extrusionOk="0">
                <a:moveTo>
                  <a:pt x="22679" y="0"/>
                </a:moveTo>
                <a:cubicBezTo>
                  <a:pt x="34175" y="575"/>
                  <a:pt x="43200" y="10063"/>
                  <a:pt x="43200" y="21573"/>
                </a:cubicBezTo>
                <a:cubicBezTo>
                  <a:pt x="43200" y="33502"/>
                  <a:pt x="33529" y="43173"/>
                  <a:pt x="21600" y="43173"/>
                </a:cubicBezTo>
                <a:cubicBezTo>
                  <a:pt x="9670" y="43173"/>
                  <a:pt x="0" y="33502"/>
                  <a:pt x="0" y="21573"/>
                </a:cubicBezTo>
                <a:cubicBezTo>
                  <a:pt x="-1" y="16462"/>
                  <a:pt x="1812" y="11516"/>
                  <a:pt x="5114" y="7615"/>
                </a:cubicBezTo>
                <a:lnTo>
                  <a:pt x="21600" y="21573"/>
                </a:lnTo>
                <a:close/>
              </a:path>
            </a:pathLst>
          </a:custGeom>
          <a:noFill/>
          <a:ln w="38100">
            <a:solidFill>
              <a:srgbClr val="FF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8" name="Arc 191"/>
          <p:cNvSpPr>
            <a:spLocks/>
          </p:cNvSpPr>
          <p:nvPr/>
        </p:nvSpPr>
        <p:spPr bwMode="auto">
          <a:xfrm rot="16200000">
            <a:off x="5584034" y="2936887"/>
            <a:ext cx="1689100" cy="267318"/>
          </a:xfrm>
          <a:custGeom>
            <a:avLst/>
            <a:gdLst>
              <a:gd name="G0" fmla="+- 18270 0 0"/>
              <a:gd name="G1" fmla="+- 0 0 0"/>
              <a:gd name="G2" fmla="+- 21600 0 0"/>
              <a:gd name="T0" fmla="*/ 37342 w 37342"/>
              <a:gd name="T1" fmla="*/ 10140 h 21600"/>
              <a:gd name="T2" fmla="*/ 0 w 37342"/>
              <a:gd name="T3" fmla="*/ 11522 h 21600"/>
              <a:gd name="T4" fmla="*/ 18270 w 37342"/>
              <a:gd name="T5" fmla="*/ 0 h 21600"/>
            </a:gdLst>
            <a:ahLst/>
            <a:cxnLst>
              <a:cxn ang="0">
                <a:pos x="T0" y="T1"/>
              </a:cxn>
              <a:cxn ang="0">
                <a:pos x="T2" y="T3"/>
              </a:cxn>
              <a:cxn ang="0">
                <a:pos x="T4" y="T5"/>
              </a:cxn>
            </a:cxnLst>
            <a:rect l="0" t="0" r="r" b="b"/>
            <a:pathLst>
              <a:path w="37342" h="21600" fill="none" extrusionOk="0">
                <a:moveTo>
                  <a:pt x="37341" y="10139"/>
                </a:moveTo>
                <a:cubicBezTo>
                  <a:pt x="33592" y="17192"/>
                  <a:pt x="26257" y="21599"/>
                  <a:pt x="18270" y="21600"/>
                </a:cubicBezTo>
                <a:cubicBezTo>
                  <a:pt x="10853" y="21600"/>
                  <a:pt x="3955" y="17795"/>
                  <a:pt x="-1" y="11522"/>
                </a:cubicBezTo>
              </a:path>
              <a:path w="37342" h="21600" stroke="0" extrusionOk="0">
                <a:moveTo>
                  <a:pt x="37341" y="10139"/>
                </a:moveTo>
                <a:cubicBezTo>
                  <a:pt x="33592" y="17192"/>
                  <a:pt x="26257" y="21599"/>
                  <a:pt x="18270" y="21600"/>
                </a:cubicBezTo>
                <a:cubicBezTo>
                  <a:pt x="10853" y="21600"/>
                  <a:pt x="3955" y="17795"/>
                  <a:pt x="-1" y="11522"/>
                </a:cubicBezTo>
                <a:lnTo>
                  <a:pt x="18270" y="0"/>
                </a:lnTo>
                <a:close/>
              </a:path>
            </a:pathLst>
          </a:custGeom>
          <a:noFill/>
          <a:ln w="38100">
            <a:solidFill>
              <a:srgbClr val="FFFFFF">
                <a:alpha val="7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19" name="WordArt 192"/>
          <p:cNvSpPr>
            <a:spLocks noChangeArrowheads="1" noChangeShapeType="1" noTextEdit="1"/>
          </p:cNvSpPr>
          <p:nvPr/>
        </p:nvSpPr>
        <p:spPr bwMode="auto">
          <a:xfrm rot="19933344">
            <a:off x="4602804" y="3503727"/>
            <a:ext cx="1499030" cy="427595"/>
          </a:xfrm>
          <a:prstGeom prst="rect">
            <a:avLst/>
          </a:prstGeom>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14:hiddenEffects>
            </a:ext>
          </a:extLst>
        </p:spPr>
        <p:txBody>
          <a:bodyPr wrap="none" fromWordArt="1">
            <a:prstTxWarp prst="textCanUp">
              <a:avLst>
                <a:gd name="adj" fmla="val 66667"/>
              </a:avLst>
            </a:prstTxWarp>
          </a:bodyPr>
          <a:lstStyle/>
          <a:p>
            <a:pPr algn="ctr"/>
            <a:r>
              <a:rPr lang="zh-CN" altLang="en-US" sz="3600" kern="10" dirty="0">
                <a:solidFill>
                  <a:schemeClr val="bg1">
                    <a:alpha val="48000"/>
                  </a:schemeClr>
                </a:solidFill>
                <a:latin typeface="Microsoft YaHei" panose="020B0503020204020204" pitchFamily="34" charset="-122"/>
                <a:ea typeface="Microsoft YaHei" panose="020B0503020204020204" pitchFamily="34" charset="-122"/>
                <a:cs typeface="Arial"/>
              </a:rPr>
              <a:t>数据融合利用</a:t>
            </a:r>
          </a:p>
        </p:txBody>
      </p:sp>
      <p:sp>
        <p:nvSpPr>
          <p:cNvPr id="120" name="Oval 193"/>
          <p:cNvSpPr>
            <a:spLocks noChangeArrowheads="1"/>
          </p:cNvSpPr>
          <p:nvPr/>
        </p:nvSpPr>
        <p:spPr bwMode="auto">
          <a:xfrm rot="5400000">
            <a:off x="8440082" y="2461737"/>
            <a:ext cx="124847" cy="2808311"/>
          </a:xfrm>
          <a:prstGeom prst="ellipse">
            <a:avLst/>
          </a:prstGeom>
          <a:gradFill rotWithShape="1">
            <a:gsLst>
              <a:gs pos="0">
                <a:srgbClr val="FFFFFF">
                  <a:alpha val="50000"/>
                </a:srgbClr>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21" name="Oval 194"/>
          <p:cNvSpPr>
            <a:spLocks noChangeArrowheads="1"/>
          </p:cNvSpPr>
          <p:nvPr/>
        </p:nvSpPr>
        <p:spPr bwMode="auto">
          <a:xfrm rot="5400000">
            <a:off x="6684152" y="3450962"/>
            <a:ext cx="92534" cy="797549"/>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22" name="Oval 195"/>
          <p:cNvSpPr>
            <a:spLocks noChangeArrowheads="1"/>
          </p:cNvSpPr>
          <p:nvPr/>
        </p:nvSpPr>
        <p:spPr bwMode="auto">
          <a:xfrm rot="4866300">
            <a:off x="7149023" y="1950601"/>
            <a:ext cx="389227" cy="331945"/>
          </a:xfrm>
          <a:prstGeom prst="ellipse">
            <a:avLst/>
          </a:prstGeom>
          <a:gradFill rotWithShape="1">
            <a:gsLst>
              <a:gs pos="0">
                <a:srgbClr val="FFFFFF"/>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23" name="Arc 196"/>
          <p:cNvSpPr>
            <a:spLocks/>
          </p:cNvSpPr>
          <p:nvPr/>
        </p:nvSpPr>
        <p:spPr bwMode="auto">
          <a:xfrm rot="16200000">
            <a:off x="6131156" y="2930278"/>
            <a:ext cx="1702319" cy="293756"/>
          </a:xfrm>
          <a:custGeom>
            <a:avLst/>
            <a:gdLst>
              <a:gd name="G0" fmla="+- 21600 0 0"/>
              <a:gd name="G1" fmla="+- 21517 0 0"/>
              <a:gd name="G2" fmla="+- 21600 0 0"/>
              <a:gd name="T0" fmla="*/ 23495 w 43200"/>
              <a:gd name="T1" fmla="*/ 0 h 43117"/>
              <a:gd name="T2" fmla="*/ 6311 w 43200"/>
              <a:gd name="T3" fmla="*/ 6259 h 43117"/>
              <a:gd name="T4" fmla="*/ 21600 w 43200"/>
              <a:gd name="T5" fmla="*/ 21517 h 43117"/>
            </a:gdLst>
            <a:ahLst/>
            <a:cxnLst>
              <a:cxn ang="0">
                <a:pos x="T0" y="T1"/>
              </a:cxn>
              <a:cxn ang="0">
                <a:pos x="T2" y="T3"/>
              </a:cxn>
              <a:cxn ang="0">
                <a:pos x="T4" y="T5"/>
              </a:cxn>
            </a:cxnLst>
            <a:rect l="0" t="0" r="r" b="b"/>
            <a:pathLst>
              <a:path w="43200" h="43117" fill="none" extrusionOk="0">
                <a:moveTo>
                  <a:pt x="23494" y="0"/>
                </a:moveTo>
                <a:cubicBezTo>
                  <a:pt x="34646" y="982"/>
                  <a:pt x="43200" y="10322"/>
                  <a:pt x="43200" y="21517"/>
                </a:cubicBezTo>
                <a:cubicBezTo>
                  <a:pt x="43200" y="33446"/>
                  <a:pt x="33529" y="43117"/>
                  <a:pt x="21600" y="43117"/>
                </a:cubicBezTo>
                <a:cubicBezTo>
                  <a:pt x="9670" y="43117"/>
                  <a:pt x="0" y="33446"/>
                  <a:pt x="0" y="21517"/>
                </a:cubicBezTo>
                <a:cubicBezTo>
                  <a:pt x="-1" y="15795"/>
                  <a:pt x="2269" y="10308"/>
                  <a:pt x="6311" y="6259"/>
                </a:cubicBezTo>
              </a:path>
              <a:path w="43200" h="43117" stroke="0" extrusionOk="0">
                <a:moveTo>
                  <a:pt x="23494" y="0"/>
                </a:moveTo>
                <a:cubicBezTo>
                  <a:pt x="34646" y="982"/>
                  <a:pt x="43200" y="10322"/>
                  <a:pt x="43200" y="21517"/>
                </a:cubicBezTo>
                <a:cubicBezTo>
                  <a:pt x="43200" y="33446"/>
                  <a:pt x="33529" y="43117"/>
                  <a:pt x="21600" y="43117"/>
                </a:cubicBezTo>
                <a:cubicBezTo>
                  <a:pt x="9670" y="43117"/>
                  <a:pt x="0" y="33446"/>
                  <a:pt x="0" y="21517"/>
                </a:cubicBezTo>
                <a:cubicBezTo>
                  <a:pt x="-1" y="15795"/>
                  <a:pt x="2269" y="10308"/>
                  <a:pt x="6311" y="6259"/>
                </a:cubicBezTo>
                <a:lnTo>
                  <a:pt x="21600" y="21517"/>
                </a:lnTo>
                <a:close/>
              </a:path>
            </a:pathLst>
          </a:custGeom>
          <a:noFill/>
          <a:ln w="12700">
            <a:solidFill>
              <a:srgbClr val="FFFFFF">
                <a:alpha val="70000"/>
              </a:srgb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24" name="Oval 197"/>
          <p:cNvSpPr>
            <a:spLocks noChangeArrowheads="1"/>
          </p:cNvSpPr>
          <p:nvPr/>
        </p:nvSpPr>
        <p:spPr bwMode="auto">
          <a:xfrm rot="5400000">
            <a:off x="8265296" y="1410088"/>
            <a:ext cx="368664" cy="2185548"/>
          </a:xfrm>
          <a:prstGeom prst="ellipse">
            <a:avLst/>
          </a:prstGeom>
          <a:gradFill rotWithShape="1">
            <a:gsLst>
              <a:gs pos="0">
                <a:srgbClr val="FFFFFF">
                  <a:alpha val="70000"/>
                </a:srgbClr>
              </a:gs>
              <a:gs pos="100000">
                <a:srgbClr val="FFFFFF">
                  <a:gamma/>
                  <a:shade val="46275"/>
                  <a:invGamma/>
                  <a:alpha val="0"/>
                </a:srgbClr>
              </a:gs>
            </a:gsLst>
            <a:path path="shape">
              <a:fillToRect l="50000" t="50000" r="50000" b="50000"/>
            </a:path>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Microsoft YaHei" panose="020B0503020204020204" pitchFamily="34" charset="-122"/>
              <a:ea typeface="Microsoft YaHei" panose="020B0503020204020204" pitchFamily="34" charset="-122"/>
            </a:endParaRPr>
          </a:p>
        </p:txBody>
      </p:sp>
      <p:sp>
        <p:nvSpPr>
          <p:cNvPr id="125" name="Rectangle 166"/>
          <p:cNvSpPr>
            <a:spLocks noChangeArrowheads="1"/>
          </p:cNvSpPr>
          <p:nvPr/>
        </p:nvSpPr>
        <p:spPr bwMode="auto">
          <a:xfrm>
            <a:off x="3167158" y="5115231"/>
            <a:ext cx="1107996" cy="36933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FFFFFF"/>
                </a:solidFill>
                <a:latin typeface="Microsoft YaHei" panose="020B0503020204020204" pitchFamily="34" charset="-122"/>
                <a:ea typeface="Microsoft YaHei" panose="020B0503020204020204" pitchFamily="34" charset="-122"/>
              </a:rPr>
              <a:t>创新研发</a:t>
            </a:r>
            <a:endParaRPr lang="en-US" altLang="ko-KR" b="1" dirty="0">
              <a:solidFill>
                <a:srgbClr val="FFFFFF"/>
              </a:solidFill>
              <a:latin typeface="Microsoft YaHei" panose="020B0503020204020204" pitchFamily="34" charset="-122"/>
              <a:ea typeface="Microsoft YaHei" panose="020B0503020204020204" pitchFamily="34" charset="-122"/>
            </a:endParaRPr>
          </a:p>
        </p:txBody>
      </p:sp>
      <p:sp>
        <p:nvSpPr>
          <p:cNvPr id="126" name="Rectangle 166"/>
          <p:cNvSpPr>
            <a:spLocks noChangeArrowheads="1"/>
          </p:cNvSpPr>
          <p:nvPr/>
        </p:nvSpPr>
        <p:spPr bwMode="auto">
          <a:xfrm>
            <a:off x="6849979" y="5197633"/>
            <a:ext cx="1107996" cy="36933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FFFFFF"/>
                </a:solidFill>
                <a:latin typeface="Microsoft YaHei" panose="020B0503020204020204" pitchFamily="34" charset="-122"/>
                <a:ea typeface="Microsoft YaHei" panose="020B0503020204020204" pitchFamily="34" charset="-122"/>
              </a:rPr>
              <a:t>竞争情报</a:t>
            </a:r>
            <a:endParaRPr lang="en-US" altLang="ko-KR" b="1" dirty="0">
              <a:solidFill>
                <a:srgbClr val="FFFFFF"/>
              </a:solidFill>
              <a:latin typeface="Microsoft YaHei" panose="020B0503020204020204" pitchFamily="34" charset="-122"/>
              <a:ea typeface="Microsoft YaHei" panose="020B0503020204020204" pitchFamily="34" charset="-122"/>
            </a:endParaRPr>
          </a:p>
        </p:txBody>
      </p:sp>
      <p:sp>
        <p:nvSpPr>
          <p:cNvPr id="34" name="矩形 33">
            <a:extLst>
              <a:ext uri="{FF2B5EF4-FFF2-40B4-BE49-F238E27FC236}">
                <a16:creationId xmlns:a16="http://schemas.microsoft.com/office/drawing/2014/main" id="{E57B9FB7-C32E-426B-BF6D-7011DD6F6CC4}"/>
              </a:ext>
            </a:extLst>
          </p:cNvPr>
          <p:cNvSpPr/>
          <p:nvPr/>
        </p:nvSpPr>
        <p:spPr>
          <a:xfrm>
            <a:off x="499451" y="376052"/>
            <a:ext cx="5949696" cy="584775"/>
          </a:xfrm>
          <a:prstGeom prst="rect">
            <a:avLst/>
          </a:prstGeom>
        </p:spPr>
        <p:txBody>
          <a:bodyPr wrap="square">
            <a:spAutoFit/>
          </a:bodyPr>
          <a:lstStyle/>
          <a:p>
            <a:r>
              <a:rPr lang="zh-CN" altLang="en-US" sz="3200" b="1" dirty="0">
                <a:latin typeface="Microsoft YaHei" panose="020B0503020204020204" pitchFamily="34" charset="-122"/>
                <a:ea typeface="Microsoft YaHei" panose="020B0503020204020204" pitchFamily="34" charset="-122"/>
                <a:cs typeface="Arial" panose="020B0604020202020204" pitchFamily="34" charset="0"/>
              </a:rPr>
              <a:t>基于大数据融合理念</a:t>
            </a:r>
          </a:p>
        </p:txBody>
      </p:sp>
      <p:sp>
        <p:nvSpPr>
          <p:cNvPr id="2" name="文本框 1">
            <a:extLst>
              <a:ext uri="{FF2B5EF4-FFF2-40B4-BE49-F238E27FC236}">
                <a16:creationId xmlns:a16="http://schemas.microsoft.com/office/drawing/2014/main" id="{756A9A76-7159-44B6-9ABD-EC99C225E581}"/>
              </a:ext>
            </a:extLst>
          </p:cNvPr>
          <p:cNvSpPr txBox="1"/>
          <p:nvPr/>
        </p:nvSpPr>
        <p:spPr>
          <a:xfrm>
            <a:off x="8514258" y="2124758"/>
            <a:ext cx="1147116" cy="2492990"/>
          </a:xfrm>
          <a:prstGeom prst="rect">
            <a:avLst/>
          </a:prstGeom>
          <a:noFill/>
        </p:spPr>
        <p:txBody>
          <a:bodyPr wrap="square" rtlCol="0">
            <a:spAutoFit/>
          </a:bodyPr>
          <a:lstStyle/>
          <a:p>
            <a:r>
              <a:rPr lang="zh-CN" altLang="en-US" sz="1200" dirty="0">
                <a:solidFill>
                  <a:schemeClr val="bg1"/>
                </a:solidFill>
                <a:latin typeface="Microsoft YaHei" panose="020B0503020204020204" pitchFamily="34" charset="-122"/>
                <a:ea typeface="Microsoft YaHei" panose="020B0503020204020204" pitchFamily="34" charset="-122"/>
              </a:rPr>
              <a:t>专利商标</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论文人员</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科技新闻</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投资新闻</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公司财务</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en-US" altLang="zh-CN" sz="1200" dirty="0">
                <a:solidFill>
                  <a:schemeClr val="bg1"/>
                </a:solidFill>
                <a:latin typeface="Microsoft YaHei" panose="020B0503020204020204" pitchFamily="34" charset="-122"/>
                <a:ea typeface="Microsoft YaHei" panose="020B0503020204020204" pitchFamily="34" charset="-122"/>
              </a:rPr>
              <a:t>IP</a:t>
            </a:r>
            <a:r>
              <a:rPr lang="zh-CN" altLang="en-US" sz="1200" dirty="0">
                <a:solidFill>
                  <a:schemeClr val="bg1"/>
                </a:solidFill>
                <a:latin typeface="Microsoft YaHei" panose="020B0503020204020204" pitchFamily="34" charset="-122"/>
                <a:ea typeface="Microsoft YaHei" panose="020B0503020204020204" pitchFamily="34" charset="-122"/>
              </a:rPr>
              <a:t>诉讼</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成果转化</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招投标</a:t>
            </a:r>
            <a:endParaRPr lang="en-US" altLang="zh-CN" sz="1200" dirty="0">
              <a:solidFill>
                <a:schemeClr val="bg1"/>
              </a:solidFill>
              <a:latin typeface="Microsoft YaHei" panose="020B0503020204020204" pitchFamily="34" charset="-122"/>
              <a:ea typeface="Microsoft YaHei" panose="020B0503020204020204" pitchFamily="34" charset="-122"/>
            </a:endParaRPr>
          </a:p>
          <a:p>
            <a:r>
              <a:rPr lang="zh-CN" altLang="en-US" sz="1200" dirty="0">
                <a:solidFill>
                  <a:schemeClr val="bg1"/>
                </a:solidFill>
                <a:latin typeface="Microsoft YaHei" panose="020B0503020204020204" pitchFamily="34" charset="-122"/>
                <a:ea typeface="Microsoft YaHei" panose="020B0503020204020204" pitchFamily="34" charset="-122"/>
              </a:rPr>
              <a:t>创新资助</a:t>
            </a:r>
            <a:endParaRPr lang="en-US" altLang="zh-CN" sz="1200" dirty="0">
              <a:solidFill>
                <a:schemeClr val="bg1"/>
              </a:solidFill>
              <a:latin typeface="Microsoft YaHei" panose="020B0503020204020204" pitchFamily="34" charset="-122"/>
              <a:ea typeface="Microsoft YaHei" panose="020B0503020204020204" pitchFamily="34" charset="-122"/>
            </a:endParaRPr>
          </a:p>
          <a:p>
            <a:endParaRPr lang="en-US" altLang="zh-CN" sz="1200"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42235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9">
            <a:extLst>
              <a:ext uri="{FF2B5EF4-FFF2-40B4-BE49-F238E27FC236}">
                <a16:creationId xmlns:a16="http://schemas.microsoft.com/office/drawing/2014/main" id="{7EA877FA-A688-483A-B35D-8675405552D6}"/>
              </a:ext>
            </a:extLst>
          </p:cNvPr>
          <p:cNvSpPr>
            <a:spLocks noChangeAspect="1"/>
          </p:cNvSpPr>
          <p:nvPr/>
        </p:nvSpPr>
        <p:spPr>
          <a:xfrm>
            <a:off x="2701266" y="1412090"/>
            <a:ext cx="1667149" cy="1620000"/>
          </a:xfrm>
          <a:prstGeom prst="ellipse">
            <a:avLst/>
          </a:prstGeom>
          <a:solidFill>
            <a:srgbClr val="71B900"/>
          </a:solidFill>
          <a:ln w="25400" cap="flat" cmpd="sng" algn="ctr">
            <a:noFill/>
            <a:prstDash val="solid"/>
          </a:ln>
          <a:effectLst/>
        </p:spPr>
        <p:txBody>
          <a:bodyPr lIns="121917" tIns="60958" rIns="121917" bIns="60958"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prstClr val="white"/>
                </a:solidFill>
                <a:effectLst/>
                <a:uLnTx/>
                <a:uFillTx/>
                <a:latin typeface="+mj-ea"/>
                <a:ea typeface="+mj-ea"/>
              </a:rPr>
              <a:t>互联互通</a:t>
            </a:r>
            <a:endParaRPr kumimoji="0" lang="en-US" sz="2800" b="0" i="0" u="none" strike="noStrike" kern="0" cap="none" spc="0" normalizeH="0" baseline="0" noProof="0" dirty="0">
              <a:ln>
                <a:noFill/>
              </a:ln>
              <a:solidFill>
                <a:prstClr val="white"/>
              </a:solidFill>
              <a:effectLst/>
              <a:uLnTx/>
              <a:uFillTx/>
              <a:latin typeface="+mj-ea"/>
              <a:ea typeface="+mj-ea"/>
            </a:endParaRPr>
          </a:p>
        </p:txBody>
      </p:sp>
      <p:sp>
        <p:nvSpPr>
          <p:cNvPr id="18" name="Oval 33">
            <a:extLst>
              <a:ext uri="{FF2B5EF4-FFF2-40B4-BE49-F238E27FC236}">
                <a16:creationId xmlns:a16="http://schemas.microsoft.com/office/drawing/2014/main" id="{99673D5C-88F1-48CC-8422-E81CABCDFAE3}"/>
              </a:ext>
            </a:extLst>
          </p:cNvPr>
          <p:cNvSpPr>
            <a:spLocks noChangeAspect="1"/>
          </p:cNvSpPr>
          <p:nvPr/>
        </p:nvSpPr>
        <p:spPr>
          <a:xfrm>
            <a:off x="5390467" y="1412090"/>
            <a:ext cx="1667149" cy="1620000"/>
          </a:xfrm>
          <a:prstGeom prst="ellipse">
            <a:avLst/>
          </a:prstGeom>
          <a:solidFill>
            <a:srgbClr val="1D395B"/>
          </a:solidFill>
          <a:ln w="25400" cap="flat" cmpd="sng" algn="ctr">
            <a:noFill/>
            <a:prstDash val="solid"/>
          </a:ln>
          <a:effectLst/>
        </p:spPr>
        <p:txBody>
          <a:bodyPr lIns="121917" tIns="60958" rIns="121917" bIns="60958"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prstClr val="white"/>
                </a:solidFill>
                <a:effectLst/>
                <a:uLnTx/>
                <a:uFillTx/>
                <a:latin typeface="+mj-ea"/>
                <a:ea typeface="+mj-ea"/>
              </a:rPr>
              <a:t>全球</a:t>
            </a:r>
            <a:r>
              <a:rPr kumimoji="0" lang="zh-Hans" altLang="en-US" sz="2800" b="0" i="0" u="none" strike="noStrike" kern="0" cap="none" spc="0" normalizeH="0" baseline="0" noProof="0" dirty="0">
                <a:ln>
                  <a:noFill/>
                </a:ln>
                <a:solidFill>
                  <a:prstClr val="white"/>
                </a:solidFill>
                <a:effectLst/>
                <a:uLnTx/>
                <a:uFillTx/>
                <a:latin typeface="+mj-ea"/>
                <a:ea typeface="+mj-ea"/>
              </a:rPr>
              <a:t>覆盖</a:t>
            </a:r>
            <a:endParaRPr kumimoji="0" lang="en-US" sz="2800" b="0" i="0" u="none" strike="noStrike" kern="0" cap="none" spc="0" normalizeH="0" baseline="0" noProof="0" dirty="0">
              <a:ln>
                <a:noFill/>
              </a:ln>
              <a:solidFill>
                <a:prstClr val="white"/>
              </a:solidFill>
              <a:effectLst/>
              <a:uLnTx/>
              <a:uFillTx/>
              <a:latin typeface="+mj-ea"/>
              <a:ea typeface="+mj-ea"/>
            </a:endParaRPr>
          </a:p>
        </p:txBody>
      </p:sp>
      <p:sp>
        <p:nvSpPr>
          <p:cNvPr id="20" name="Oval 47">
            <a:extLst>
              <a:ext uri="{FF2B5EF4-FFF2-40B4-BE49-F238E27FC236}">
                <a16:creationId xmlns:a16="http://schemas.microsoft.com/office/drawing/2014/main" id="{E4F631B5-14E8-4CF2-A68A-CA9CA29A8B2B}"/>
              </a:ext>
            </a:extLst>
          </p:cNvPr>
          <p:cNvSpPr>
            <a:spLocks noChangeAspect="1"/>
          </p:cNvSpPr>
          <p:nvPr/>
        </p:nvSpPr>
        <p:spPr>
          <a:xfrm>
            <a:off x="8056432" y="1412090"/>
            <a:ext cx="1667149" cy="1620000"/>
          </a:xfrm>
          <a:prstGeom prst="ellipse">
            <a:avLst/>
          </a:prstGeom>
          <a:solidFill>
            <a:srgbClr val="E66C7D"/>
          </a:solidFill>
          <a:ln w="25400" cap="flat" cmpd="sng" algn="ctr">
            <a:noFill/>
            <a:prstDash val="solid"/>
          </a:ln>
          <a:effectLst/>
        </p:spPr>
        <p:txBody>
          <a:bodyPr lIns="121917" tIns="60958" rIns="121917" bIns="60958"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lang="zh-Hans" altLang="en-US" sz="2800" kern="0" dirty="0">
                <a:solidFill>
                  <a:prstClr val="white"/>
                </a:solidFill>
                <a:latin typeface="+mj-ea"/>
                <a:ea typeface="+mj-ea"/>
              </a:rPr>
              <a:t>专注创新</a:t>
            </a:r>
            <a:endParaRPr kumimoji="0" lang="en-US" sz="2800" b="0" i="0" u="none" strike="noStrike" kern="0" cap="none" spc="0" normalizeH="0" baseline="0" noProof="0" dirty="0">
              <a:ln>
                <a:noFill/>
              </a:ln>
              <a:solidFill>
                <a:prstClr val="white"/>
              </a:solidFill>
              <a:effectLst/>
              <a:uLnTx/>
              <a:uFillTx/>
              <a:latin typeface="+mj-ea"/>
              <a:ea typeface="+mj-ea"/>
            </a:endParaRPr>
          </a:p>
        </p:txBody>
      </p:sp>
      <p:sp>
        <p:nvSpPr>
          <p:cNvPr id="22" name="矩形 21">
            <a:extLst>
              <a:ext uri="{FF2B5EF4-FFF2-40B4-BE49-F238E27FC236}">
                <a16:creationId xmlns:a16="http://schemas.microsoft.com/office/drawing/2014/main" id="{24BC2A7A-1386-4990-B0A6-3F9EF670FB11}"/>
              </a:ext>
            </a:extLst>
          </p:cNvPr>
          <p:cNvSpPr/>
          <p:nvPr/>
        </p:nvSpPr>
        <p:spPr>
          <a:xfrm>
            <a:off x="552138" y="353929"/>
            <a:ext cx="3952406" cy="584775"/>
          </a:xfrm>
          <a:prstGeom prst="rect">
            <a:avLst/>
          </a:prstGeom>
        </p:spPr>
        <p:txBody>
          <a:bodyPr wrap="square">
            <a:spAutoFit/>
          </a:bodyPr>
          <a:lstStyle/>
          <a:p>
            <a:r>
              <a:rPr lang="zh-Hans" altLang="en-US" sz="3200" b="1" dirty="0">
                <a:latin typeface="+mj-ea"/>
                <a:ea typeface="+mj-ea"/>
                <a:cs typeface="Arial" panose="020B0604020202020204" pitchFamily="34" charset="0"/>
              </a:rPr>
              <a:t>智慧芽</a:t>
            </a:r>
            <a:r>
              <a:rPr lang="zh-CN" altLang="en-US" sz="3200" b="1" dirty="0">
                <a:latin typeface="+mj-ea"/>
                <a:ea typeface="+mj-ea"/>
                <a:cs typeface="Arial" panose="020B0604020202020204" pitchFamily="34" charset="0"/>
              </a:rPr>
              <a:t>数据特色</a:t>
            </a:r>
          </a:p>
        </p:txBody>
      </p:sp>
      <p:sp>
        <p:nvSpPr>
          <p:cNvPr id="28" name="Rounded Rectangle 23">
            <a:extLst>
              <a:ext uri="{FF2B5EF4-FFF2-40B4-BE49-F238E27FC236}">
                <a16:creationId xmlns:a16="http://schemas.microsoft.com/office/drawing/2014/main" id="{C5FFFB66-5F29-4F64-AAE5-4A1B3C0B609C}"/>
              </a:ext>
            </a:extLst>
          </p:cNvPr>
          <p:cNvSpPr/>
          <p:nvPr/>
        </p:nvSpPr>
        <p:spPr>
          <a:xfrm>
            <a:off x="1064673" y="5769791"/>
            <a:ext cx="2402713" cy="614617"/>
          </a:xfrm>
          <a:prstGeom prst="roundRect">
            <a:avLst/>
          </a:prstGeom>
          <a:solidFill>
            <a:srgbClr val="60B5CC"/>
          </a:solidFill>
          <a:ln w="25400" cap="flat" cmpd="sng" algn="ctr">
            <a:noFill/>
            <a:prstDash val="solid"/>
          </a:ln>
          <a:effectLst/>
        </p:spPr>
        <p:txBody>
          <a:bodyPr lIns="121917" tIns="60958" rIns="121917" bIns="60958" rtlCol="0" anchor="ctr"/>
          <a:lstStyle/>
          <a:p>
            <a:pPr marL="0" marR="0" lvl="0" indent="0" algn="ctr" defTabSz="1375467" rtl="1" eaLnBrk="1" fontAlgn="auto" latinLnBrk="0" hangingPunct="1">
              <a:lnSpc>
                <a:spcPct val="100000"/>
              </a:lnSpc>
              <a:spcBef>
                <a:spcPts val="0"/>
              </a:spcBef>
              <a:spcAft>
                <a:spcPts val="0"/>
              </a:spcAft>
              <a:buClrTx/>
              <a:buSzTx/>
              <a:buFontTx/>
              <a:buNone/>
              <a:tabLst/>
              <a:defRPr/>
            </a:pPr>
            <a:r>
              <a:rPr lang="zh-CN" altLang="en-US" sz="1900" b="1" kern="0" dirty="0">
                <a:solidFill>
                  <a:prstClr val="white">
                    <a:lumMod val="95000"/>
                  </a:prstClr>
                </a:solidFill>
                <a:latin typeface="+mj-ea"/>
                <a:ea typeface="+mj-ea"/>
              </a:rPr>
              <a:t>覆盖广</a:t>
            </a:r>
            <a:endParaRPr kumimoji="0" lang="en-US" sz="1900" b="1" i="0" u="none" strike="noStrike" kern="0" cap="none" spc="0" normalizeH="0" baseline="0" noProof="0" dirty="0">
              <a:ln>
                <a:noFill/>
              </a:ln>
              <a:solidFill>
                <a:prstClr val="white">
                  <a:lumMod val="95000"/>
                </a:prstClr>
              </a:solidFill>
              <a:effectLst/>
              <a:uLnTx/>
              <a:uFillTx/>
              <a:latin typeface="+mj-ea"/>
              <a:ea typeface="+mj-ea"/>
            </a:endParaRPr>
          </a:p>
        </p:txBody>
      </p:sp>
      <p:sp>
        <p:nvSpPr>
          <p:cNvPr id="29" name="Rounded Rectangle 34">
            <a:extLst>
              <a:ext uri="{FF2B5EF4-FFF2-40B4-BE49-F238E27FC236}">
                <a16:creationId xmlns:a16="http://schemas.microsoft.com/office/drawing/2014/main" id="{A5F7BFC8-8540-4E9E-8A1A-F88E3B355295}"/>
              </a:ext>
            </a:extLst>
          </p:cNvPr>
          <p:cNvSpPr/>
          <p:nvPr/>
        </p:nvSpPr>
        <p:spPr>
          <a:xfrm>
            <a:off x="3753874" y="5769791"/>
            <a:ext cx="2402713" cy="614617"/>
          </a:xfrm>
          <a:prstGeom prst="roundRect">
            <a:avLst/>
          </a:prstGeom>
          <a:solidFill>
            <a:srgbClr val="60B5CC"/>
          </a:solidFill>
          <a:ln w="25400" cap="flat" cmpd="sng" algn="ctr">
            <a:noFill/>
            <a:prstDash val="solid"/>
          </a:ln>
          <a:effectLst/>
        </p:spPr>
        <p:txBody>
          <a:bodyPr lIns="121917" tIns="60958" rIns="121917" bIns="60958" rtlCol="0" anchor="ctr"/>
          <a:lstStyle/>
          <a:p>
            <a:pPr marL="0" marR="0" lvl="0" indent="0" algn="ctr" defTabSz="1375467" rtl="1"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lumMod val="95000"/>
                  </a:prstClr>
                </a:solidFill>
                <a:effectLst/>
                <a:uLnTx/>
                <a:uFillTx/>
                <a:latin typeface="+mj-ea"/>
                <a:ea typeface="+mj-ea"/>
              </a:rPr>
              <a:t>质量高</a:t>
            </a:r>
            <a:endParaRPr kumimoji="0" lang="en-US" sz="1900" b="1" i="0" u="none" strike="noStrike" kern="0" cap="none" spc="0" normalizeH="0" baseline="0" noProof="0" dirty="0">
              <a:ln>
                <a:noFill/>
              </a:ln>
              <a:solidFill>
                <a:prstClr val="white">
                  <a:lumMod val="95000"/>
                </a:prstClr>
              </a:solidFill>
              <a:effectLst/>
              <a:uLnTx/>
              <a:uFillTx/>
              <a:latin typeface="+mj-ea"/>
              <a:ea typeface="+mj-ea"/>
            </a:endParaRPr>
          </a:p>
        </p:txBody>
      </p:sp>
      <p:sp>
        <p:nvSpPr>
          <p:cNvPr id="30" name="Rounded Rectangle 48">
            <a:extLst>
              <a:ext uri="{FF2B5EF4-FFF2-40B4-BE49-F238E27FC236}">
                <a16:creationId xmlns:a16="http://schemas.microsoft.com/office/drawing/2014/main" id="{BA6AA200-DCA7-4E12-BAC4-FFFC6DF5D2CB}"/>
              </a:ext>
            </a:extLst>
          </p:cNvPr>
          <p:cNvSpPr/>
          <p:nvPr/>
        </p:nvSpPr>
        <p:spPr>
          <a:xfrm>
            <a:off x="6419839" y="5769791"/>
            <a:ext cx="2402713" cy="614617"/>
          </a:xfrm>
          <a:prstGeom prst="roundRect">
            <a:avLst/>
          </a:prstGeom>
          <a:solidFill>
            <a:srgbClr val="60B5CC"/>
          </a:solidFill>
          <a:ln w="25400" cap="flat" cmpd="sng" algn="ctr">
            <a:noFill/>
            <a:prstDash val="solid"/>
          </a:ln>
          <a:effectLst/>
        </p:spPr>
        <p:txBody>
          <a:bodyPr lIns="121917" tIns="60958" rIns="121917" bIns="60958" rtlCol="0" anchor="ctr"/>
          <a:lstStyle/>
          <a:p>
            <a:pPr marL="0" marR="0" lvl="0" indent="0" algn="ctr" defTabSz="1375467" rtl="1"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lumMod val="95000"/>
                  </a:prstClr>
                </a:solidFill>
                <a:effectLst/>
                <a:uLnTx/>
                <a:uFillTx/>
                <a:latin typeface="+mj-ea"/>
                <a:ea typeface="+mj-ea"/>
              </a:rPr>
              <a:t>扩展强</a:t>
            </a:r>
            <a:endParaRPr kumimoji="0" lang="en-US" sz="1900" b="1" i="0" u="none" strike="noStrike" kern="0" cap="none" spc="0" normalizeH="0" baseline="0" noProof="0" dirty="0">
              <a:ln>
                <a:noFill/>
              </a:ln>
              <a:solidFill>
                <a:prstClr val="white">
                  <a:lumMod val="95000"/>
                </a:prstClr>
              </a:solidFill>
              <a:effectLst/>
              <a:uLnTx/>
              <a:uFillTx/>
              <a:latin typeface="+mj-ea"/>
              <a:ea typeface="+mj-ea"/>
            </a:endParaRPr>
          </a:p>
        </p:txBody>
      </p:sp>
      <p:sp>
        <p:nvSpPr>
          <p:cNvPr id="31" name="Rounded Rectangle 59">
            <a:extLst>
              <a:ext uri="{FF2B5EF4-FFF2-40B4-BE49-F238E27FC236}">
                <a16:creationId xmlns:a16="http://schemas.microsoft.com/office/drawing/2014/main" id="{C8C3B018-1684-4A38-9D98-C9AFC69F9662}"/>
              </a:ext>
            </a:extLst>
          </p:cNvPr>
          <p:cNvSpPr/>
          <p:nvPr/>
        </p:nvSpPr>
        <p:spPr>
          <a:xfrm>
            <a:off x="9112278" y="5769791"/>
            <a:ext cx="2402713" cy="614617"/>
          </a:xfrm>
          <a:prstGeom prst="roundRect">
            <a:avLst/>
          </a:prstGeom>
          <a:solidFill>
            <a:srgbClr val="60B5CC"/>
          </a:solidFill>
          <a:ln w="25400" cap="flat" cmpd="sng" algn="ctr">
            <a:noFill/>
            <a:prstDash val="solid"/>
          </a:ln>
          <a:effectLst/>
        </p:spPr>
        <p:txBody>
          <a:bodyPr lIns="121917" tIns="60958" rIns="121917" bIns="60958" rtlCol="0" anchor="ctr"/>
          <a:lstStyle/>
          <a:p>
            <a:pPr marL="0" marR="0" lvl="0" indent="0" algn="ctr" defTabSz="1375467" rtl="1" eaLnBrk="1" fontAlgn="auto" latinLnBrk="0" hangingPunct="1">
              <a:lnSpc>
                <a:spcPct val="100000"/>
              </a:lnSpc>
              <a:spcBef>
                <a:spcPts val="0"/>
              </a:spcBef>
              <a:spcAft>
                <a:spcPts val="0"/>
              </a:spcAft>
              <a:buClrTx/>
              <a:buSzTx/>
              <a:buFontTx/>
              <a:buNone/>
              <a:tabLst/>
              <a:defRPr/>
            </a:pPr>
            <a:r>
              <a:rPr kumimoji="0" lang="zh-CN" altLang="en-US" sz="1900" b="1" i="0" u="none" strike="noStrike" kern="0" cap="none" spc="0" normalizeH="0" baseline="0" noProof="0" dirty="0">
                <a:ln>
                  <a:noFill/>
                </a:ln>
                <a:solidFill>
                  <a:prstClr val="white">
                    <a:lumMod val="95000"/>
                  </a:prstClr>
                </a:solidFill>
                <a:effectLst/>
                <a:uLnTx/>
                <a:uFillTx/>
                <a:latin typeface="+mj-ea"/>
                <a:ea typeface="+mj-ea"/>
              </a:rPr>
              <a:t>更新快</a:t>
            </a:r>
            <a:endParaRPr kumimoji="0" lang="en-US" sz="1900" b="1" i="0" u="none" strike="noStrike" kern="0" cap="none" spc="0" normalizeH="0" baseline="0" noProof="0" dirty="0">
              <a:ln>
                <a:noFill/>
              </a:ln>
              <a:solidFill>
                <a:prstClr val="white">
                  <a:lumMod val="95000"/>
                </a:prstClr>
              </a:solidFill>
              <a:effectLst/>
              <a:uLnTx/>
              <a:uFillTx/>
              <a:latin typeface="+mj-ea"/>
              <a:ea typeface="+mj-ea"/>
            </a:endParaRPr>
          </a:p>
        </p:txBody>
      </p:sp>
      <p:sp>
        <p:nvSpPr>
          <p:cNvPr id="11" name="文本框 10">
            <a:extLst>
              <a:ext uri="{FF2B5EF4-FFF2-40B4-BE49-F238E27FC236}">
                <a16:creationId xmlns:a16="http://schemas.microsoft.com/office/drawing/2014/main" id="{9676ABBC-14C8-D145-BA47-8E31FA0C1A30}"/>
              </a:ext>
            </a:extLst>
          </p:cNvPr>
          <p:cNvSpPr txBox="1"/>
          <p:nvPr/>
        </p:nvSpPr>
        <p:spPr>
          <a:xfrm>
            <a:off x="2475207" y="3468801"/>
            <a:ext cx="2119266" cy="1938992"/>
          </a:xfrm>
          <a:prstGeom prst="rect">
            <a:avLst/>
          </a:prstGeom>
          <a:noFill/>
        </p:spPr>
        <p:txBody>
          <a:bodyPr wrap="square" rtlCol="0">
            <a:spAutoFit/>
          </a:bodyPr>
          <a:lstStyle/>
          <a:p>
            <a:pPr marL="171450" indent="-171450">
              <a:buFont typeface="Arial" panose="020B0604020202020204" pitchFamily="34" charset="0"/>
              <a:buChar char="•"/>
            </a:pPr>
            <a:r>
              <a:rPr lang="zh-CN" altLang="en-US" sz="1200" dirty="0">
                <a:latin typeface="+mj-ea"/>
                <a:ea typeface="+mj-ea"/>
              </a:rPr>
              <a:t>实现了</a:t>
            </a:r>
            <a:r>
              <a:rPr lang="en-US" altLang="zh-CN" sz="1200" dirty="0">
                <a:solidFill>
                  <a:srgbClr val="82B637"/>
                </a:solidFill>
                <a:latin typeface="+mj-ea"/>
                <a:ea typeface="+mj-ea"/>
              </a:rPr>
              <a:t>IP</a:t>
            </a:r>
            <a:r>
              <a:rPr lang="zh-CN" altLang="en-US" sz="1200" dirty="0">
                <a:solidFill>
                  <a:srgbClr val="82B637"/>
                </a:solidFill>
                <a:latin typeface="+mj-ea"/>
                <a:ea typeface="+mj-ea"/>
              </a:rPr>
              <a:t>数据与其他创新数据的互联互通</a:t>
            </a:r>
            <a:r>
              <a:rPr lang="zh-CN" altLang="en-US" sz="1200" dirty="0">
                <a:latin typeface="+mj-ea"/>
                <a:ea typeface="+mj-ea"/>
              </a:rPr>
              <a:t>，一键就可以全面了解竞争对手的所有情报，提高情报效率</a:t>
            </a:r>
          </a:p>
          <a:p>
            <a:pPr marL="171450" indent="-171450">
              <a:buFont typeface="Arial" panose="020B0604020202020204" pitchFamily="34" charset="0"/>
              <a:buChar char="•"/>
            </a:pPr>
            <a:endParaRPr lang="en-US" altLang="zh-CN" sz="1200" dirty="0">
              <a:latin typeface="+mj-ea"/>
              <a:ea typeface="+mj-ea"/>
            </a:endParaRPr>
          </a:p>
          <a:p>
            <a:pPr marL="171450" indent="-171450">
              <a:buFont typeface="Arial" panose="020B0604020202020204" pitchFamily="34" charset="0"/>
              <a:buChar char="•"/>
            </a:pPr>
            <a:r>
              <a:rPr lang="zh-CN" altLang="en-US" sz="1200" dirty="0">
                <a:latin typeface="+mj-ea"/>
                <a:ea typeface="+mj-ea"/>
              </a:rPr>
              <a:t>实现了公司数据、专家数据、投资信息、科技新闻等</a:t>
            </a:r>
            <a:r>
              <a:rPr lang="zh-Hans" altLang="en-US" sz="1200" dirty="0">
                <a:solidFill>
                  <a:srgbClr val="82B637"/>
                </a:solidFill>
                <a:latin typeface="+mj-ea"/>
                <a:ea typeface="+mj-ea"/>
              </a:rPr>
              <a:t>各类</a:t>
            </a:r>
            <a:r>
              <a:rPr lang="zh-CN" altLang="en-US" sz="1200" dirty="0">
                <a:solidFill>
                  <a:srgbClr val="82B637"/>
                </a:solidFill>
                <a:latin typeface="+mj-ea"/>
                <a:ea typeface="+mj-ea"/>
              </a:rPr>
              <a:t>创新数据的互联互通</a:t>
            </a:r>
            <a:r>
              <a:rPr lang="zh-CN" altLang="en-US" sz="1200" dirty="0">
                <a:latin typeface="+mj-ea"/>
                <a:ea typeface="+mj-ea"/>
              </a:rPr>
              <a:t>，一键洞悉特定技术的方方面面。</a:t>
            </a:r>
          </a:p>
        </p:txBody>
      </p:sp>
      <p:sp>
        <p:nvSpPr>
          <p:cNvPr id="14" name="文本框 13">
            <a:extLst>
              <a:ext uri="{FF2B5EF4-FFF2-40B4-BE49-F238E27FC236}">
                <a16:creationId xmlns:a16="http://schemas.microsoft.com/office/drawing/2014/main" id="{AA47E67B-615A-414B-B2F5-1F0D3CC292AC}"/>
              </a:ext>
            </a:extLst>
          </p:cNvPr>
          <p:cNvSpPr txBox="1"/>
          <p:nvPr/>
        </p:nvSpPr>
        <p:spPr>
          <a:xfrm>
            <a:off x="5164408" y="3468801"/>
            <a:ext cx="2119266" cy="1754326"/>
          </a:xfrm>
          <a:prstGeom prst="rect">
            <a:avLst/>
          </a:prstGeom>
          <a:noFill/>
        </p:spPr>
        <p:txBody>
          <a:bodyPr wrap="square" rtlCol="0">
            <a:spAutoFit/>
          </a:bodyPr>
          <a:lstStyle/>
          <a:p>
            <a:pPr marL="171450" indent="-171450">
              <a:buFont typeface="Arial" panose="020B0604020202020204" pitchFamily="34" charset="0"/>
              <a:buChar char="•"/>
            </a:pPr>
            <a:r>
              <a:rPr lang="zh-Hans" altLang="en-US" sz="1200" dirty="0">
                <a:solidFill>
                  <a:srgbClr val="82B637"/>
                </a:solidFill>
                <a:latin typeface="+mj-ea"/>
                <a:ea typeface="+mj-ea"/>
              </a:rPr>
              <a:t>覆盖全球</a:t>
            </a:r>
            <a:r>
              <a:rPr lang="zh-Hans" altLang="en-US" sz="1200" dirty="0">
                <a:latin typeface="+mj-ea"/>
                <a:ea typeface="+mj-ea"/>
              </a:rPr>
              <a:t>的专利、商标、财务、公司、科研人员等创新相关数据</a:t>
            </a:r>
            <a:endParaRPr lang="en-US" altLang="zh-Hans" sz="1200" dirty="0">
              <a:latin typeface="+mj-ea"/>
              <a:ea typeface="+mj-ea"/>
            </a:endParaRPr>
          </a:p>
          <a:p>
            <a:pPr marL="171450" indent="-171450">
              <a:buFont typeface="Arial" panose="020B0604020202020204" pitchFamily="34" charset="0"/>
              <a:buChar char="•"/>
            </a:pPr>
            <a:endParaRPr lang="en-US" altLang="zh-CN" sz="1200" dirty="0">
              <a:latin typeface="+mj-ea"/>
              <a:ea typeface="+mj-ea"/>
            </a:endParaRPr>
          </a:p>
          <a:p>
            <a:pPr marL="171450" indent="-171450">
              <a:buFont typeface="Arial" panose="020B0604020202020204" pitchFamily="34" charset="0"/>
              <a:buChar char="•"/>
            </a:pPr>
            <a:r>
              <a:rPr lang="zh-Hans" altLang="en-US" sz="1200" dirty="0">
                <a:solidFill>
                  <a:srgbClr val="82B637"/>
                </a:solidFill>
                <a:latin typeface="+mj-ea"/>
                <a:ea typeface="+mj-ea"/>
              </a:rPr>
              <a:t>覆盖美欧</a:t>
            </a:r>
            <a:r>
              <a:rPr lang="zh-Hans" altLang="en-US" sz="1200" dirty="0">
                <a:latin typeface="+mj-ea"/>
                <a:ea typeface="+mj-ea"/>
              </a:rPr>
              <a:t>等创新发达国家的新闻、招投标等数据</a:t>
            </a:r>
            <a:endParaRPr lang="en-US" altLang="zh-Hans" sz="1200" dirty="0">
              <a:latin typeface="+mj-ea"/>
              <a:ea typeface="+mj-ea"/>
            </a:endParaRPr>
          </a:p>
          <a:p>
            <a:pPr marL="171450" indent="-171450">
              <a:buFont typeface="Arial" panose="020B0604020202020204" pitchFamily="34" charset="0"/>
              <a:buChar char="•"/>
            </a:pPr>
            <a:endParaRPr lang="en-US" altLang="zh-CN" sz="1200" dirty="0">
              <a:latin typeface="+mj-ea"/>
              <a:ea typeface="+mj-ea"/>
            </a:endParaRPr>
          </a:p>
          <a:p>
            <a:pPr marL="171450" indent="-171450">
              <a:buFont typeface="Arial" panose="020B0604020202020204" pitchFamily="34" charset="0"/>
              <a:buChar char="•"/>
            </a:pPr>
            <a:r>
              <a:rPr lang="zh-Hans" altLang="en-US" sz="1200" dirty="0">
                <a:latin typeface="+mj-ea"/>
                <a:ea typeface="+mj-ea"/>
              </a:rPr>
              <a:t>为企业提供全球创新数据资源</a:t>
            </a:r>
            <a:endParaRPr lang="zh-CN" altLang="en-US" sz="1200" dirty="0">
              <a:latin typeface="+mj-ea"/>
              <a:ea typeface="+mj-ea"/>
            </a:endParaRPr>
          </a:p>
        </p:txBody>
      </p:sp>
      <p:sp>
        <p:nvSpPr>
          <p:cNvPr id="15" name="文本框 14">
            <a:extLst>
              <a:ext uri="{FF2B5EF4-FFF2-40B4-BE49-F238E27FC236}">
                <a16:creationId xmlns:a16="http://schemas.microsoft.com/office/drawing/2014/main" id="{8A88C8AE-B9A0-E942-83F3-FE5C3A266988}"/>
              </a:ext>
            </a:extLst>
          </p:cNvPr>
          <p:cNvSpPr txBox="1"/>
          <p:nvPr/>
        </p:nvSpPr>
        <p:spPr>
          <a:xfrm>
            <a:off x="7853609" y="3468801"/>
            <a:ext cx="2119266" cy="1938992"/>
          </a:xfrm>
          <a:prstGeom prst="rect">
            <a:avLst/>
          </a:prstGeom>
          <a:noFill/>
        </p:spPr>
        <p:txBody>
          <a:bodyPr wrap="square" rtlCol="0">
            <a:spAutoFit/>
          </a:bodyPr>
          <a:lstStyle/>
          <a:p>
            <a:pPr marL="171450" indent="-171450">
              <a:buFont typeface="Arial" panose="020B0604020202020204" pitchFamily="34" charset="0"/>
              <a:buChar char="•"/>
            </a:pPr>
            <a:r>
              <a:rPr lang="zh-Hans" altLang="en-US" sz="1200" dirty="0">
                <a:solidFill>
                  <a:srgbClr val="82B637"/>
                </a:solidFill>
                <a:latin typeface="+mj-ea"/>
                <a:ea typeface="+mj-ea"/>
              </a:rPr>
              <a:t>十年专注创新领域</a:t>
            </a:r>
            <a:r>
              <a:rPr lang="zh-Hans" altLang="en-US" sz="1200" dirty="0">
                <a:latin typeface="+mj-ea"/>
                <a:ea typeface="+mj-ea"/>
              </a:rPr>
              <a:t>的数据整合、加工、提炼的行业经验</a:t>
            </a:r>
            <a:endParaRPr lang="en-US" altLang="zh-Hans" sz="1200" dirty="0">
              <a:solidFill>
                <a:srgbClr val="82B637"/>
              </a:solidFill>
              <a:latin typeface="+mj-ea"/>
              <a:ea typeface="+mj-ea"/>
            </a:endParaRPr>
          </a:p>
          <a:p>
            <a:pPr marL="171450" indent="-171450">
              <a:buFont typeface="Arial" panose="020B0604020202020204" pitchFamily="34" charset="0"/>
              <a:buChar char="•"/>
            </a:pPr>
            <a:endParaRPr lang="en-US" altLang="zh-Hans" sz="1200" dirty="0">
              <a:solidFill>
                <a:srgbClr val="82B637"/>
              </a:solidFill>
              <a:latin typeface="+mj-ea"/>
              <a:ea typeface="+mj-ea"/>
            </a:endParaRPr>
          </a:p>
          <a:p>
            <a:pPr marL="171450" indent="-171450">
              <a:buFont typeface="Arial" panose="020B0604020202020204" pitchFamily="34" charset="0"/>
              <a:buChar char="•"/>
            </a:pPr>
            <a:r>
              <a:rPr lang="zh-Hans" altLang="en-US" sz="1200" dirty="0">
                <a:solidFill>
                  <a:srgbClr val="82B637"/>
                </a:solidFill>
                <a:latin typeface="+mj-ea"/>
                <a:ea typeface="+mj-ea"/>
              </a:rPr>
              <a:t>针对创新的大数据积累和机器学习及技术优化</a:t>
            </a:r>
            <a:endParaRPr lang="en-US" altLang="zh-Hans" sz="1200" dirty="0">
              <a:solidFill>
                <a:srgbClr val="82B637"/>
              </a:solidFill>
              <a:latin typeface="+mj-ea"/>
              <a:ea typeface="+mj-ea"/>
            </a:endParaRPr>
          </a:p>
          <a:p>
            <a:pPr marL="171450" indent="-171450">
              <a:buFont typeface="Arial" panose="020B0604020202020204" pitchFamily="34" charset="0"/>
              <a:buChar char="•"/>
            </a:pPr>
            <a:endParaRPr lang="en-US" altLang="zh-Hans" sz="1200" dirty="0">
              <a:solidFill>
                <a:srgbClr val="82B637"/>
              </a:solidFill>
              <a:latin typeface="+mj-ea"/>
              <a:ea typeface="+mj-ea"/>
            </a:endParaRPr>
          </a:p>
          <a:p>
            <a:pPr marL="171450" indent="-171450">
              <a:buFont typeface="Arial" panose="020B0604020202020204" pitchFamily="34" charset="0"/>
              <a:buChar char="•"/>
            </a:pPr>
            <a:r>
              <a:rPr lang="zh-Hans" altLang="en-US" sz="1200" dirty="0">
                <a:latin typeface="+mj-ea"/>
                <a:ea typeface="+mj-ea"/>
              </a:rPr>
              <a:t>为企业提供特有的创新数据处理能力，提升情报利用效率</a:t>
            </a:r>
            <a:endParaRPr lang="en-US" altLang="zh-Hans" sz="1200" dirty="0">
              <a:latin typeface="+mj-ea"/>
              <a:ea typeface="+mj-ea"/>
            </a:endParaRPr>
          </a:p>
        </p:txBody>
      </p:sp>
    </p:spTree>
    <p:extLst>
      <p:ext uri="{BB962C8B-B14F-4D97-AF65-F5344CB8AC3E}">
        <p14:creationId xmlns:p14="http://schemas.microsoft.com/office/powerpoint/2010/main" val="25304275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AEC010A-CCF7-4FBC-A48B-2CFBE312B8B7}"/>
              </a:ext>
            </a:extLst>
          </p:cNvPr>
          <p:cNvPicPr>
            <a:picLocks noChangeAspect="1"/>
          </p:cNvPicPr>
          <p:nvPr/>
        </p:nvPicPr>
        <p:blipFill>
          <a:blip r:embed="rId3"/>
          <a:stretch>
            <a:fillRect/>
          </a:stretch>
        </p:blipFill>
        <p:spPr>
          <a:xfrm>
            <a:off x="539539" y="1967883"/>
            <a:ext cx="7809524" cy="4457143"/>
          </a:xfrm>
          <a:prstGeom prst="rect">
            <a:avLst/>
          </a:prstGeom>
        </p:spPr>
      </p:pic>
      <p:sp>
        <p:nvSpPr>
          <p:cNvPr id="16" name="矩形 15">
            <a:extLst>
              <a:ext uri="{FF2B5EF4-FFF2-40B4-BE49-F238E27FC236}">
                <a16:creationId xmlns:a16="http://schemas.microsoft.com/office/drawing/2014/main" id="{5B04F0D3-ABC6-4A4B-A608-C6EE13E54400}"/>
              </a:ext>
            </a:extLst>
          </p:cNvPr>
          <p:cNvSpPr/>
          <p:nvPr/>
        </p:nvSpPr>
        <p:spPr>
          <a:xfrm>
            <a:off x="6799617" y="3135616"/>
            <a:ext cx="1082348" cy="523220"/>
          </a:xfrm>
          <a:prstGeom prst="rect">
            <a:avLst/>
          </a:prstGeom>
        </p:spPr>
        <p:txBody>
          <a:bodyPr wrap="none">
            <a:spAutoFit/>
          </a:bodyPr>
          <a:lstStyle/>
          <a:p>
            <a:r>
              <a:rPr lang="zh-CN" altLang="en-US" sz="1400" dirty="0">
                <a:solidFill>
                  <a:srgbClr val="71B900"/>
                </a:solidFill>
                <a:latin typeface="+mj-ea"/>
                <a:ea typeface="+mj-ea"/>
              </a:rPr>
              <a:t>美国证券交</a:t>
            </a:r>
            <a:endParaRPr lang="en-US" altLang="zh-CN" sz="1400" dirty="0">
              <a:solidFill>
                <a:srgbClr val="71B900"/>
              </a:solidFill>
              <a:latin typeface="+mj-ea"/>
              <a:ea typeface="+mj-ea"/>
            </a:endParaRPr>
          </a:p>
          <a:p>
            <a:r>
              <a:rPr lang="zh-CN" altLang="en-US" sz="1400" dirty="0">
                <a:solidFill>
                  <a:srgbClr val="71B900"/>
                </a:solidFill>
                <a:latin typeface="+mj-ea"/>
                <a:ea typeface="+mj-ea"/>
              </a:rPr>
              <a:t>易委员会</a:t>
            </a:r>
          </a:p>
        </p:txBody>
      </p:sp>
      <p:sp>
        <p:nvSpPr>
          <p:cNvPr id="17" name="矩形 16">
            <a:extLst>
              <a:ext uri="{FF2B5EF4-FFF2-40B4-BE49-F238E27FC236}">
                <a16:creationId xmlns:a16="http://schemas.microsoft.com/office/drawing/2014/main" id="{94541730-39C2-4320-B1D3-7C59912975B8}"/>
              </a:ext>
            </a:extLst>
          </p:cNvPr>
          <p:cNvSpPr/>
          <p:nvPr/>
        </p:nvSpPr>
        <p:spPr>
          <a:xfrm>
            <a:off x="7523137" y="2272737"/>
            <a:ext cx="1152560" cy="523220"/>
          </a:xfrm>
          <a:prstGeom prst="rect">
            <a:avLst/>
          </a:prstGeom>
        </p:spPr>
        <p:txBody>
          <a:bodyPr wrap="none">
            <a:spAutoFit/>
          </a:bodyPr>
          <a:lstStyle/>
          <a:p>
            <a:r>
              <a:rPr lang="zh-CN" altLang="en-US" sz="1400" dirty="0">
                <a:solidFill>
                  <a:srgbClr val="71B900"/>
                </a:solidFill>
                <a:latin typeface="+mj-ea"/>
                <a:ea typeface="+mj-ea"/>
              </a:rPr>
              <a:t>杰伊</a:t>
            </a:r>
            <a:r>
              <a:rPr lang="en-US" altLang="zh-CN" sz="1400" dirty="0">
                <a:solidFill>
                  <a:srgbClr val="71B900"/>
                </a:solidFill>
                <a:latin typeface="+mj-ea"/>
                <a:ea typeface="+mj-ea"/>
              </a:rPr>
              <a:t>·</a:t>
            </a:r>
            <a:r>
              <a:rPr lang="zh-CN" altLang="en-US" sz="1400" dirty="0">
                <a:solidFill>
                  <a:srgbClr val="71B900"/>
                </a:solidFill>
                <a:latin typeface="+mj-ea"/>
                <a:ea typeface="+mj-ea"/>
              </a:rPr>
              <a:t>克莱顿</a:t>
            </a:r>
            <a:endParaRPr lang="en-US" altLang="zh-CN" sz="1400" dirty="0">
              <a:solidFill>
                <a:srgbClr val="71B900"/>
              </a:solidFill>
              <a:latin typeface="+mj-ea"/>
              <a:ea typeface="+mj-ea"/>
            </a:endParaRPr>
          </a:p>
          <a:p>
            <a:r>
              <a:rPr lang="en-US" altLang="zh-CN" sz="1400" dirty="0">
                <a:solidFill>
                  <a:srgbClr val="71B900"/>
                </a:solidFill>
                <a:latin typeface="+mj-ea"/>
                <a:ea typeface="+mj-ea"/>
              </a:rPr>
              <a:t>Jay Clayton</a:t>
            </a:r>
            <a:endParaRPr lang="zh-CN" altLang="en-US" sz="1400" dirty="0">
              <a:solidFill>
                <a:srgbClr val="71B900"/>
              </a:solidFill>
              <a:latin typeface="+mj-ea"/>
              <a:ea typeface="+mj-ea"/>
            </a:endParaRPr>
          </a:p>
        </p:txBody>
      </p:sp>
      <p:sp>
        <p:nvSpPr>
          <p:cNvPr id="18" name="矩形 17">
            <a:extLst>
              <a:ext uri="{FF2B5EF4-FFF2-40B4-BE49-F238E27FC236}">
                <a16:creationId xmlns:a16="http://schemas.microsoft.com/office/drawing/2014/main" id="{5BD9E3EF-A0D8-4D45-B050-96A2B86D7FE5}"/>
              </a:ext>
            </a:extLst>
          </p:cNvPr>
          <p:cNvSpPr/>
          <p:nvPr/>
        </p:nvSpPr>
        <p:spPr>
          <a:xfrm>
            <a:off x="6023442" y="2312921"/>
            <a:ext cx="776175" cy="307777"/>
          </a:xfrm>
          <a:prstGeom prst="rect">
            <a:avLst/>
          </a:prstGeom>
        </p:spPr>
        <p:txBody>
          <a:bodyPr wrap="none">
            <a:spAutoFit/>
          </a:bodyPr>
          <a:lstStyle/>
          <a:p>
            <a:r>
              <a:rPr lang="zh-CN" altLang="en-US" sz="1400" dirty="0">
                <a:solidFill>
                  <a:srgbClr val="71B900"/>
                </a:solidFill>
                <a:latin typeface="+mj-ea"/>
                <a:ea typeface="+mj-ea"/>
              </a:rPr>
              <a:t>中本聪 </a:t>
            </a:r>
          </a:p>
        </p:txBody>
      </p:sp>
      <p:sp>
        <p:nvSpPr>
          <p:cNvPr id="19" name="矩形 18">
            <a:extLst>
              <a:ext uri="{FF2B5EF4-FFF2-40B4-BE49-F238E27FC236}">
                <a16:creationId xmlns:a16="http://schemas.microsoft.com/office/drawing/2014/main" id="{6C8578BE-EFF6-4D57-BE80-2335656A5333}"/>
              </a:ext>
            </a:extLst>
          </p:cNvPr>
          <p:cNvSpPr/>
          <p:nvPr/>
        </p:nvSpPr>
        <p:spPr>
          <a:xfrm>
            <a:off x="4345183" y="2398738"/>
            <a:ext cx="1484702" cy="307777"/>
          </a:xfrm>
          <a:prstGeom prst="rect">
            <a:avLst/>
          </a:prstGeom>
        </p:spPr>
        <p:txBody>
          <a:bodyPr wrap="none">
            <a:spAutoFit/>
          </a:bodyPr>
          <a:lstStyle/>
          <a:p>
            <a:r>
              <a:rPr lang="zh-CN" altLang="en-US" sz="1400" dirty="0">
                <a:solidFill>
                  <a:srgbClr val="71B900"/>
                </a:solidFill>
                <a:latin typeface="+mj-ea"/>
                <a:ea typeface="+mj-ea"/>
              </a:rPr>
              <a:t>杰里米</a:t>
            </a:r>
            <a:r>
              <a:rPr lang="en-US" altLang="zh-CN" sz="1400" dirty="0">
                <a:solidFill>
                  <a:srgbClr val="71B900"/>
                </a:solidFill>
                <a:latin typeface="+mj-ea"/>
                <a:ea typeface="+mj-ea"/>
              </a:rPr>
              <a:t>·</a:t>
            </a:r>
            <a:r>
              <a:rPr lang="zh-CN" altLang="en-US" sz="1400" dirty="0">
                <a:solidFill>
                  <a:srgbClr val="71B900"/>
                </a:solidFill>
                <a:latin typeface="+mj-ea"/>
                <a:ea typeface="+mj-ea"/>
              </a:rPr>
              <a:t>爱普斯坦</a:t>
            </a:r>
          </a:p>
        </p:txBody>
      </p:sp>
      <p:sp>
        <p:nvSpPr>
          <p:cNvPr id="20" name="矩形 19">
            <a:extLst>
              <a:ext uri="{FF2B5EF4-FFF2-40B4-BE49-F238E27FC236}">
                <a16:creationId xmlns:a16="http://schemas.microsoft.com/office/drawing/2014/main" id="{823AD7FE-DC81-40E6-9365-9A8A0635E87A}"/>
              </a:ext>
            </a:extLst>
          </p:cNvPr>
          <p:cNvSpPr/>
          <p:nvPr/>
        </p:nvSpPr>
        <p:spPr>
          <a:xfrm>
            <a:off x="4369184" y="2609462"/>
            <a:ext cx="1467838" cy="307777"/>
          </a:xfrm>
          <a:prstGeom prst="rect">
            <a:avLst/>
          </a:prstGeom>
        </p:spPr>
        <p:txBody>
          <a:bodyPr wrap="none">
            <a:spAutoFit/>
          </a:bodyPr>
          <a:lstStyle/>
          <a:p>
            <a:r>
              <a:rPr lang="zh-CN" altLang="en-US" sz="1400" dirty="0">
                <a:solidFill>
                  <a:srgbClr val="71B900"/>
                </a:solidFill>
                <a:latin typeface="+mj-ea"/>
                <a:ea typeface="+mj-ea"/>
              </a:rPr>
              <a:t>Jeremy Epstein</a:t>
            </a:r>
          </a:p>
        </p:txBody>
      </p:sp>
      <p:sp>
        <p:nvSpPr>
          <p:cNvPr id="24" name="矩形 23">
            <a:extLst>
              <a:ext uri="{FF2B5EF4-FFF2-40B4-BE49-F238E27FC236}">
                <a16:creationId xmlns:a16="http://schemas.microsoft.com/office/drawing/2014/main" id="{34F02CCE-BEEB-4E0C-8004-7B402D1F2AFF}"/>
              </a:ext>
            </a:extLst>
          </p:cNvPr>
          <p:cNvSpPr/>
          <p:nvPr/>
        </p:nvSpPr>
        <p:spPr>
          <a:xfrm>
            <a:off x="8718307" y="2919363"/>
            <a:ext cx="3378793" cy="70057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latin typeface="+mj-ea"/>
                <a:ea typeface="+mj-ea"/>
              </a:rPr>
              <a:t>美国证券交易委员会提出的四点警告加密货币兑换可能是非法交易平台</a:t>
            </a:r>
          </a:p>
        </p:txBody>
      </p:sp>
      <p:sp>
        <p:nvSpPr>
          <p:cNvPr id="25" name="矩形 24">
            <a:extLst>
              <a:ext uri="{FF2B5EF4-FFF2-40B4-BE49-F238E27FC236}">
                <a16:creationId xmlns:a16="http://schemas.microsoft.com/office/drawing/2014/main" id="{553A8BC0-3494-4CE1-B626-E93645BC8B6D}"/>
              </a:ext>
            </a:extLst>
          </p:cNvPr>
          <p:cNvSpPr/>
          <p:nvPr/>
        </p:nvSpPr>
        <p:spPr>
          <a:xfrm>
            <a:off x="8718305" y="4495224"/>
            <a:ext cx="3221448" cy="307777"/>
          </a:xfrm>
          <a:prstGeom prst="rect">
            <a:avLst/>
          </a:prstGeom>
        </p:spPr>
        <p:txBody>
          <a:bodyPr wrap="square">
            <a:spAutoFit/>
          </a:bodyPr>
          <a:lstStyle/>
          <a:p>
            <a:pPr marL="285750" indent="-285750">
              <a:buFont typeface="Arial" panose="020B0604020202020204" pitchFamily="34" charset="0"/>
              <a:buChar char="•"/>
            </a:pPr>
            <a:r>
              <a:rPr lang="zh-CN" altLang="en-US" sz="1400" dirty="0">
                <a:latin typeface="+mj-ea"/>
                <a:ea typeface="+mj-ea"/>
              </a:rPr>
              <a:t>谷歌禁止加密货币和ICO广告</a:t>
            </a:r>
          </a:p>
        </p:txBody>
      </p:sp>
      <p:sp>
        <p:nvSpPr>
          <p:cNvPr id="26" name="矩形 25">
            <a:extLst>
              <a:ext uri="{FF2B5EF4-FFF2-40B4-BE49-F238E27FC236}">
                <a16:creationId xmlns:a16="http://schemas.microsoft.com/office/drawing/2014/main" id="{DC7899A1-AEB1-4BFB-AF51-93175F8A8688}"/>
              </a:ext>
            </a:extLst>
          </p:cNvPr>
          <p:cNvSpPr/>
          <p:nvPr/>
        </p:nvSpPr>
        <p:spPr>
          <a:xfrm>
            <a:off x="8718304" y="4863167"/>
            <a:ext cx="3326291" cy="700576"/>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latin typeface="+mj-ea"/>
                <a:ea typeface="+mj-ea"/>
              </a:rPr>
              <a:t>IBM将使用优化过的区块链分布式分类账技术应用到企业客户中</a:t>
            </a:r>
          </a:p>
        </p:txBody>
      </p:sp>
      <p:sp>
        <p:nvSpPr>
          <p:cNvPr id="27" name="矩形 26">
            <a:extLst>
              <a:ext uri="{FF2B5EF4-FFF2-40B4-BE49-F238E27FC236}">
                <a16:creationId xmlns:a16="http://schemas.microsoft.com/office/drawing/2014/main" id="{841503E9-BC93-4539-8D2A-689FA39EDCFF}"/>
              </a:ext>
            </a:extLst>
          </p:cNvPr>
          <p:cNvSpPr/>
          <p:nvPr/>
        </p:nvSpPr>
        <p:spPr>
          <a:xfrm>
            <a:off x="3194957" y="6030234"/>
            <a:ext cx="6096000" cy="369332"/>
          </a:xfrm>
          <a:prstGeom prst="rect">
            <a:avLst/>
          </a:prstGeom>
        </p:spPr>
        <p:txBody>
          <a:bodyPr>
            <a:spAutoFit/>
          </a:bodyPr>
          <a:lstStyle/>
          <a:p>
            <a:endParaRPr lang="zh-CN" altLang="en-US" dirty="0">
              <a:latin typeface="+mj-ea"/>
              <a:ea typeface="+mj-ea"/>
            </a:endParaRPr>
          </a:p>
        </p:txBody>
      </p:sp>
      <p:sp>
        <p:nvSpPr>
          <p:cNvPr id="29" name="矩形 28">
            <a:extLst>
              <a:ext uri="{FF2B5EF4-FFF2-40B4-BE49-F238E27FC236}">
                <a16:creationId xmlns:a16="http://schemas.microsoft.com/office/drawing/2014/main" id="{0F4D54D9-02B9-47E2-959B-37283266241D}"/>
              </a:ext>
            </a:extLst>
          </p:cNvPr>
          <p:cNvSpPr/>
          <p:nvPr/>
        </p:nvSpPr>
        <p:spPr>
          <a:xfrm>
            <a:off x="8718304" y="3662940"/>
            <a:ext cx="3326293" cy="70057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a:solidFill>
                  <a:srgbClr val="191919"/>
                </a:solidFill>
                <a:latin typeface="+mj-ea"/>
                <a:ea typeface="+mj-ea"/>
              </a:rPr>
              <a:t>ICO</a:t>
            </a:r>
            <a:r>
              <a:rPr lang="zh-CN" altLang="en-US" sz="1400" dirty="0">
                <a:solidFill>
                  <a:srgbClr val="191919"/>
                </a:solidFill>
                <a:latin typeface="+mj-ea"/>
                <a:ea typeface="+mj-ea"/>
              </a:rPr>
              <a:t>将成为主流，就像人们如今购买股票、基金一样购买加密货币</a:t>
            </a:r>
          </a:p>
        </p:txBody>
      </p:sp>
      <p:cxnSp>
        <p:nvCxnSpPr>
          <p:cNvPr id="30" name="直接连接符 29">
            <a:extLst>
              <a:ext uri="{FF2B5EF4-FFF2-40B4-BE49-F238E27FC236}">
                <a16:creationId xmlns:a16="http://schemas.microsoft.com/office/drawing/2014/main" id="{E2750E89-2C9D-4D48-8225-4AD96C78451C}"/>
              </a:ext>
            </a:extLst>
          </p:cNvPr>
          <p:cNvCxnSpPr>
            <a:cxnSpLocks/>
          </p:cNvCxnSpPr>
          <p:nvPr/>
        </p:nvCxnSpPr>
        <p:spPr>
          <a:xfrm>
            <a:off x="8671101" y="2157843"/>
            <a:ext cx="0" cy="4470658"/>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pic>
        <p:nvPicPr>
          <p:cNvPr id="32" name="图形 31" descr="箭头: 直">
            <a:extLst>
              <a:ext uri="{FF2B5EF4-FFF2-40B4-BE49-F238E27FC236}">
                <a16:creationId xmlns:a16="http://schemas.microsoft.com/office/drawing/2014/main" id="{0A4EA101-530B-49E3-A302-0496BBAD63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7062913" y="3317556"/>
            <a:ext cx="1608188" cy="812395"/>
          </a:xfrm>
          <a:prstGeom prst="rect">
            <a:avLst/>
          </a:prstGeom>
        </p:spPr>
      </p:pic>
      <p:sp>
        <p:nvSpPr>
          <p:cNvPr id="22" name="矩形 21">
            <a:extLst>
              <a:ext uri="{FF2B5EF4-FFF2-40B4-BE49-F238E27FC236}">
                <a16:creationId xmlns:a16="http://schemas.microsoft.com/office/drawing/2014/main" id="{EFF1D2E9-FB29-4404-B3FB-AF3235E07238}"/>
              </a:ext>
            </a:extLst>
          </p:cNvPr>
          <p:cNvSpPr/>
          <p:nvPr/>
        </p:nvSpPr>
        <p:spPr>
          <a:xfrm>
            <a:off x="539539" y="314741"/>
            <a:ext cx="5783201"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数据特色</a:t>
            </a:r>
            <a:r>
              <a:rPr lang="en-US" altLang="zh-CN" sz="3200" b="1" dirty="0">
                <a:solidFill>
                  <a:srgbClr val="71B900"/>
                </a:solidFill>
                <a:latin typeface="+mj-ea"/>
                <a:ea typeface="+mj-ea"/>
                <a:cs typeface="Arial" panose="020B0604020202020204" pitchFamily="34" charset="0"/>
              </a:rPr>
              <a:t>—</a:t>
            </a:r>
            <a:r>
              <a:rPr lang="zh-CN" altLang="en-US" sz="3200" b="1" dirty="0">
                <a:solidFill>
                  <a:srgbClr val="71B900"/>
                </a:solidFill>
                <a:latin typeface="+mj-ea"/>
                <a:ea typeface="+mj-ea"/>
                <a:cs typeface="Arial" panose="020B0604020202020204" pitchFamily="34" charset="0"/>
              </a:rPr>
              <a:t>互联互通</a:t>
            </a:r>
            <a:endParaRPr lang="zh-CN" altLang="en-US" sz="3200" dirty="0">
              <a:solidFill>
                <a:srgbClr val="71B900"/>
              </a:solidFill>
              <a:latin typeface="+mj-ea"/>
              <a:ea typeface="+mj-ea"/>
            </a:endParaRPr>
          </a:p>
        </p:txBody>
      </p:sp>
      <p:sp>
        <p:nvSpPr>
          <p:cNvPr id="2" name="文本框 1">
            <a:extLst>
              <a:ext uri="{FF2B5EF4-FFF2-40B4-BE49-F238E27FC236}">
                <a16:creationId xmlns:a16="http://schemas.microsoft.com/office/drawing/2014/main" id="{48CB85A8-3D79-4099-9E86-FD853E0B5419}"/>
              </a:ext>
            </a:extLst>
          </p:cNvPr>
          <p:cNvSpPr txBox="1"/>
          <p:nvPr/>
        </p:nvSpPr>
        <p:spPr>
          <a:xfrm>
            <a:off x="1103619" y="1083633"/>
            <a:ext cx="11033790" cy="369332"/>
          </a:xfrm>
          <a:prstGeom prst="rect">
            <a:avLst/>
          </a:prstGeom>
          <a:noFill/>
        </p:spPr>
        <p:txBody>
          <a:bodyPr wrap="none" rtlCol="0">
            <a:spAutoFit/>
          </a:bodyPr>
          <a:lstStyle/>
          <a:p>
            <a:r>
              <a:rPr lang="zh-CN" altLang="en-US" dirty="0">
                <a:latin typeface="+mj-ea"/>
                <a:ea typeface="+mj-ea"/>
              </a:rPr>
              <a:t>实现了公司数据、专家数据、投资信息、科技新闻等创新数据的互联互通，一键洞悉特定技术的方方面面。</a:t>
            </a:r>
          </a:p>
        </p:txBody>
      </p:sp>
      <p:sp>
        <p:nvSpPr>
          <p:cNvPr id="21" name="矩形 20">
            <a:extLst>
              <a:ext uri="{FF2B5EF4-FFF2-40B4-BE49-F238E27FC236}">
                <a16:creationId xmlns:a16="http://schemas.microsoft.com/office/drawing/2014/main" id="{1DA149A7-808F-D642-84F6-0879EBAACD8F}"/>
              </a:ext>
            </a:extLst>
          </p:cNvPr>
          <p:cNvSpPr/>
          <p:nvPr/>
        </p:nvSpPr>
        <p:spPr>
          <a:xfrm>
            <a:off x="8864418" y="2252934"/>
            <a:ext cx="3419102" cy="499560"/>
          </a:xfrm>
          <a:prstGeom prst="rect">
            <a:avLst/>
          </a:prstGeom>
        </p:spPr>
        <p:txBody>
          <a:bodyPr wrap="square">
            <a:spAutoFit/>
          </a:bodyPr>
          <a:lstStyle/>
          <a:p>
            <a:pPr algn="ctr">
              <a:lnSpc>
                <a:spcPct val="150000"/>
              </a:lnSpc>
            </a:pPr>
            <a:r>
              <a:rPr lang="zh-Hans" altLang="en-US" sz="2000" dirty="0">
                <a:solidFill>
                  <a:srgbClr val="92D050"/>
                </a:solidFill>
                <a:latin typeface="+mj-ea"/>
                <a:ea typeface="+mj-ea"/>
              </a:rPr>
              <a:t>区块链案例：</a:t>
            </a:r>
            <a:endParaRPr lang="zh-CN" altLang="en-US" sz="2000" dirty="0">
              <a:solidFill>
                <a:srgbClr val="92D050"/>
              </a:solidFill>
              <a:latin typeface="+mj-ea"/>
              <a:ea typeface="+mj-ea"/>
            </a:endParaRPr>
          </a:p>
        </p:txBody>
      </p:sp>
    </p:spTree>
    <p:extLst>
      <p:ext uri="{BB962C8B-B14F-4D97-AF65-F5344CB8AC3E}">
        <p14:creationId xmlns:p14="http://schemas.microsoft.com/office/powerpoint/2010/main" val="191698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ppt_x"/>
                                          </p:val>
                                        </p:tav>
                                        <p:tav tm="100000">
                                          <p:val>
                                            <p:strVal val="#ppt_x"/>
                                          </p:val>
                                        </p:tav>
                                      </p:tavLst>
                                    </p:anim>
                                    <p:anim calcmode="lin" valueType="num">
                                      <p:cBhvr additive="base">
                                        <p:cTn id="3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4" grpId="0"/>
      <p:bldP spid="25" grpId="0"/>
      <p:bldP spid="26" grpId="0"/>
      <p:bldP spid="29" grpId="0"/>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E7A954B-4643-4F69-B3AF-862B3B683279}"/>
              </a:ext>
            </a:extLst>
          </p:cNvPr>
          <p:cNvSpPr txBox="1"/>
          <p:nvPr/>
        </p:nvSpPr>
        <p:spPr>
          <a:xfrm>
            <a:off x="1126401" y="1130254"/>
            <a:ext cx="10318850" cy="369332"/>
          </a:xfrm>
          <a:prstGeom prst="rect">
            <a:avLst/>
          </a:prstGeom>
          <a:noFill/>
        </p:spPr>
        <p:txBody>
          <a:bodyPr wrap="none" rtlCol="0">
            <a:spAutoFit/>
          </a:bodyPr>
          <a:lstStyle/>
          <a:p>
            <a:r>
              <a:rPr lang="zh-CN" altLang="en-US" dirty="0">
                <a:latin typeface="+mj-ea"/>
                <a:ea typeface="+mj-ea"/>
              </a:rPr>
              <a:t>实现了</a:t>
            </a:r>
            <a:r>
              <a:rPr lang="en-US" altLang="zh-CN" dirty="0">
                <a:latin typeface="+mj-ea"/>
                <a:ea typeface="+mj-ea"/>
              </a:rPr>
              <a:t>IP</a:t>
            </a:r>
            <a:r>
              <a:rPr lang="zh-CN" altLang="en-US" dirty="0">
                <a:latin typeface="+mj-ea"/>
                <a:ea typeface="+mj-ea"/>
              </a:rPr>
              <a:t>数据与其他创新数据的互联互通，一键就可以全面了解竞争对手的所有情报，提高情报效率</a:t>
            </a:r>
          </a:p>
        </p:txBody>
      </p:sp>
      <p:pic>
        <p:nvPicPr>
          <p:cNvPr id="7" name="图片 6">
            <a:extLst>
              <a:ext uri="{FF2B5EF4-FFF2-40B4-BE49-F238E27FC236}">
                <a16:creationId xmlns:a16="http://schemas.microsoft.com/office/drawing/2014/main" id="{BC476938-58EF-4E90-BFE5-8C45340D4706}"/>
              </a:ext>
            </a:extLst>
          </p:cNvPr>
          <p:cNvPicPr>
            <a:picLocks noChangeAspect="1"/>
          </p:cNvPicPr>
          <p:nvPr/>
        </p:nvPicPr>
        <p:blipFill>
          <a:blip r:embed="rId2"/>
          <a:stretch>
            <a:fillRect/>
          </a:stretch>
        </p:blipFill>
        <p:spPr>
          <a:xfrm>
            <a:off x="552009" y="1560860"/>
            <a:ext cx="8933333" cy="4380952"/>
          </a:xfrm>
          <a:prstGeom prst="rect">
            <a:avLst/>
          </a:prstGeom>
          <a:ln>
            <a:solidFill>
              <a:srgbClr val="71B900"/>
            </a:solidFill>
          </a:ln>
        </p:spPr>
      </p:pic>
      <p:grpSp>
        <p:nvGrpSpPr>
          <p:cNvPr id="15" name="组合 14">
            <a:extLst>
              <a:ext uri="{FF2B5EF4-FFF2-40B4-BE49-F238E27FC236}">
                <a16:creationId xmlns:a16="http://schemas.microsoft.com/office/drawing/2014/main" id="{072666AB-1F7E-45D8-9F07-CA3F000A6C4A}"/>
              </a:ext>
            </a:extLst>
          </p:cNvPr>
          <p:cNvGrpSpPr/>
          <p:nvPr/>
        </p:nvGrpSpPr>
        <p:grpSpPr>
          <a:xfrm>
            <a:off x="2427808" y="2326208"/>
            <a:ext cx="3757875" cy="2736322"/>
            <a:chOff x="2366198" y="2679346"/>
            <a:chExt cx="3757875" cy="2736322"/>
          </a:xfrm>
        </p:grpSpPr>
        <p:pic>
          <p:nvPicPr>
            <p:cNvPr id="9" name="图片 8">
              <a:extLst>
                <a:ext uri="{FF2B5EF4-FFF2-40B4-BE49-F238E27FC236}">
                  <a16:creationId xmlns:a16="http://schemas.microsoft.com/office/drawing/2014/main" id="{09DDC915-146A-4630-9466-838F06C86A35}"/>
                </a:ext>
              </a:extLst>
            </p:cNvPr>
            <p:cNvPicPr>
              <a:picLocks noChangeAspect="1"/>
            </p:cNvPicPr>
            <p:nvPr/>
          </p:nvPicPr>
          <p:blipFill>
            <a:blip r:embed="rId3"/>
            <a:stretch>
              <a:fillRect/>
            </a:stretch>
          </p:blipFill>
          <p:spPr>
            <a:xfrm>
              <a:off x="2366198" y="2679346"/>
              <a:ext cx="3757875" cy="2736322"/>
            </a:xfrm>
            <a:prstGeom prst="rect">
              <a:avLst/>
            </a:prstGeom>
            <a:ln>
              <a:solidFill>
                <a:srgbClr val="71B900"/>
              </a:solidFill>
            </a:ln>
          </p:spPr>
        </p:pic>
        <p:sp>
          <p:nvSpPr>
            <p:cNvPr id="13" name="文本框 12">
              <a:extLst>
                <a:ext uri="{FF2B5EF4-FFF2-40B4-BE49-F238E27FC236}">
                  <a16:creationId xmlns:a16="http://schemas.microsoft.com/office/drawing/2014/main" id="{2C5988B7-1840-4775-8EDC-5BCEFB9C336A}"/>
                </a:ext>
              </a:extLst>
            </p:cNvPr>
            <p:cNvSpPr txBox="1"/>
            <p:nvPr/>
          </p:nvSpPr>
          <p:spPr>
            <a:xfrm>
              <a:off x="4644189" y="2702586"/>
              <a:ext cx="1261884" cy="461665"/>
            </a:xfrm>
            <a:prstGeom prst="rect">
              <a:avLst/>
            </a:prstGeom>
            <a:noFill/>
          </p:spPr>
          <p:txBody>
            <a:bodyPr wrap="none" rtlCol="0">
              <a:spAutoFit/>
            </a:bodyPr>
            <a:lstStyle/>
            <a:p>
              <a:r>
                <a:rPr lang="zh-CN" altLang="en-US" sz="1200" dirty="0">
                  <a:solidFill>
                    <a:srgbClr val="FF0000"/>
                  </a:solidFill>
                  <a:latin typeface="+mj-ea"/>
                  <a:ea typeface="+mj-ea"/>
                </a:rPr>
                <a:t>在专利方面与</a:t>
              </a:r>
              <a:endParaRPr lang="en-US" altLang="zh-CN" sz="1200" dirty="0">
                <a:solidFill>
                  <a:srgbClr val="FF0000"/>
                </a:solidFill>
                <a:latin typeface="+mj-ea"/>
                <a:ea typeface="+mj-ea"/>
              </a:endParaRPr>
            </a:p>
            <a:p>
              <a:r>
                <a:rPr lang="zh-CN" altLang="en-US" sz="1200" dirty="0">
                  <a:solidFill>
                    <a:srgbClr val="FF0000"/>
                  </a:solidFill>
                  <a:latin typeface="+mj-ea"/>
                  <a:ea typeface="+mj-ea"/>
                </a:rPr>
                <a:t>公司密切的企业</a:t>
              </a:r>
            </a:p>
          </p:txBody>
        </p:sp>
      </p:grpSp>
      <p:grpSp>
        <p:nvGrpSpPr>
          <p:cNvPr id="16" name="组合 15">
            <a:extLst>
              <a:ext uri="{FF2B5EF4-FFF2-40B4-BE49-F238E27FC236}">
                <a16:creationId xmlns:a16="http://schemas.microsoft.com/office/drawing/2014/main" id="{1EE81E10-211C-452E-84DB-74EA3417370E}"/>
              </a:ext>
            </a:extLst>
          </p:cNvPr>
          <p:cNvGrpSpPr/>
          <p:nvPr/>
        </p:nvGrpSpPr>
        <p:grpSpPr>
          <a:xfrm>
            <a:off x="6818972" y="2326208"/>
            <a:ext cx="3847167" cy="2713082"/>
            <a:chOff x="6584212" y="2702586"/>
            <a:chExt cx="3847167" cy="2713082"/>
          </a:xfrm>
        </p:grpSpPr>
        <p:pic>
          <p:nvPicPr>
            <p:cNvPr id="12" name="图片 11">
              <a:extLst>
                <a:ext uri="{FF2B5EF4-FFF2-40B4-BE49-F238E27FC236}">
                  <a16:creationId xmlns:a16="http://schemas.microsoft.com/office/drawing/2014/main" id="{BCC49D63-A284-4D05-B6B5-2408D023D999}"/>
                </a:ext>
              </a:extLst>
            </p:cNvPr>
            <p:cNvPicPr>
              <a:picLocks noChangeAspect="1"/>
            </p:cNvPicPr>
            <p:nvPr/>
          </p:nvPicPr>
          <p:blipFill>
            <a:blip r:embed="rId4"/>
            <a:stretch>
              <a:fillRect/>
            </a:stretch>
          </p:blipFill>
          <p:spPr>
            <a:xfrm>
              <a:off x="6584212" y="2702586"/>
              <a:ext cx="3847167" cy="2713082"/>
            </a:xfrm>
            <a:prstGeom prst="rect">
              <a:avLst/>
            </a:prstGeom>
            <a:ln>
              <a:solidFill>
                <a:srgbClr val="71B900"/>
              </a:solidFill>
            </a:ln>
          </p:spPr>
        </p:pic>
        <p:sp>
          <p:nvSpPr>
            <p:cNvPr id="14" name="文本框 13">
              <a:extLst>
                <a:ext uri="{FF2B5EF4-FFF2-40B4-BE49-F238E27FC236}">
                  <a16:creationId xmlns:a16="http://schemas.microsoft.com/office/drawing/2014/main" id="{7E7E5438-30F7-45EE-B050-D10D1D2B584C}"/>
                </a:ext>
              </a:extLst>
            </p:cNvPr>
            <p:cNvSpPr txBox="1"/>
            <p:nvPr/>
          </p:nvSpPr>
          <p:spPr>
            <a:xfrm>
              <a:off x="7850790" y="3815761"/>
              <a:ext cx="1290225" cy="276999"/>
            </a:xfrm>
            <a:prstGeom prst="rect">
              <a:avLst/>
            </a:prstGeom>
            <a:noFill/>
          </p:spPr>
          <p:txBody>
            <a:bodyPr wrap="none" rtlCol="0">
              <a:spAutoFit/>
            </a:bodyPr>
            <a:lstStyle/>
            <a:p>
              <a:r>
                <a:rPr lang="zh-CN" altLang="en-US" sz="1200" dirty="0">
                  <a:solidFill>
                    <a:srgbClr val="FF0000"/>
                  </a:solidFill>
                  <a:latin typeface="+mj-ea"/>
                  <a:ea typeface="+mj-ea"/>
                </a:rPr>
                <a:t>公司的诉讼数据</a:t>
              </a:r>
            </a:p>
          </p:txBody>
        </p:sp>
      </p:grpSp>
      <p:pic>
        <p:nvPicPr>
          <p:cNvPr id="17" name="图片 16">
            <a:extLst>
              <a:ext uri="{FF2B5EF4-FFF2-40B4-BE49-F238E27FC236}">
                <a16:creationId xmlns:a16="http://schemas.microsoft.com/office/drawing/2014/main" id="{80C9CC82-0BDF-4DF6-A402-B52CAE0BCA60}"/>
              </a:ext>
            </a:extLst>
          </p:cNvPr>
          <p:cNvPicPr>
            <a:picLocks noChangeAspect="1"/>
          </p:cNvPicPr>
          <p:nvPr/>
        </p:nvPicPr>
        <p:blipFill>
          <a:blip r:embed="rId5"/>
          <a:stretch>
            <a:fillRect/>
          </a:stretch>
        </p:blipFill>
        <p:spPr>
          <a:xfrm>
            <a:off x="3787534" y="3316428"/>
            <a:ext cx="8310312" cy="3151825"/>
          </a:xfrm>
          <a:prstGeom prst="rect">
            <a:avLst/>
          </a:prstGeom>
          <a:ln>
            <a:solidFill>
              <a:srgbClr val="71B900"/>
            </a:solidFill>
          </a:ln>
        </p:spPr>
      </p:pic>
      <p:sp>
        <p:nvSpPr>
          <p:cNvPr id="18" name="矩形 17">
            <a:extLst>
              <a:ext uri="{FF2B5EF4-FFF2-40B4-BE49-F238E27FC236}">
                <a16:creationId xmlns:a16="http://schemas.microsoft.com/office/drawing/2014/main" id="{2858ACFF-2BF4-471B-9ACD-C466B0B1AFFD}"/>
              </a:ext>
            </a:extLst>
          </p:cNvPr>
          <p:cNvSpPr/>
          <p:nvPr/>
        </p:nvSpPr>
        <p:spPr>
          <a:xfrm>
            <a:off x="502625" y="311425"/>
            <a:ext cx="5783201"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数据特色</a:t>
            </a:r>
            <a:r>
              <a:rPr lang="en-US" altLang="zh-CN" sz="3200" b="1" dirty="0">
                <a:solidFill>
                  <a:srgbClr val="71B900"/>
                </a:solidFill>
                <a:latin typeface="+mj-ea"/>
                <a:ea typeface="+mj-ea"/>
                <a:cs typeface="Arial" panose="020B0604020202020204" pitchFamily="34" charset="0"/>
              </a:rPr>
              <a:t>—</a:t>
            </a:r>
            <a:r>
              <a:rPr lang="zh-CN" altLang="en-US" sz="3200" b="1" dirty="0">
                <a:solidFill>
                  <a:srgbClr val="71B900"/>
                </a:solidFill>
                <a:latin typeface="+mj-ea"/>
                <a:ea typeface="+mj-ea"/>
                <a:cs typeface="Arial" panose="020B0604020202020204" pitchFamily="34" charset="0"/>
              </a:rPr>
              <a:t>互联互通</a:t>
            </a:r>
            <a:endParaRPr lang="zh-CN" altLang="en-US" sz="3200" dirty="0">
              <a:solidFill>
                <a:srgbClr val="71B900"/>
              </a:solidFill>
              <a:latin typeface="+mj-ea"/>
              <a:ea typeface="+mj-ea"/>
            </a:endParaRPr>
          </a:p>
        </p:txBody>
      </p:sp>
    </p:spTree>
    <p:extLst>
      <p:ext uri="{BB962C8B-B14F-4D97-AF65-F5344CB8AC3E}">
        <p14:creationId xmlns:p14="http://schemas.microsoft.com/office/powerpoint/2010/main" val="309392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Picture 2">
            <a:extLst>
              <a:ext uri="{FF2B5EF4-FFF2-40B4-BE49-F238E27FC236}">
                <a16:creationId xmlns:a16="http://schemas.microsoft.com/office/drawing/2014/main" id="{9750F9DB-4B00-4A4A-8547-85A80206A745}"/>
              </a:ext>
            </a:extLst>
          </p:cNvPr>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35927" y="1274133"/>
            <a:ext cx="10250766" cy="4886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2" name="矩形 351">
            <a:extLst>
              <a:ext uri="{FF2B5EF4-FFF2-40B4-BE49-F238E27FC236}">
                <a16:creationId xmlns:a16="http://schemas.microsoft.com/office/drawing/2014/main" id="{CB07F5A7-367F-468D-A4FB-482F0A994879}"/>
              </a:ext>
            </a:extLst>
          </p:cNvPr>
          <p:cNvSpPr/>
          <p:nvPr/>
        </p:nvSpPr>
        <p:spPr>
          <a:xfrm>
            <a:off x="528882" y="295332"/>
            <a:ext cx="4557012"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数据特色</a:t>
            </a:r>
            <a:r>
              <a:rPr lang="en-US" altLang="zh-CN" sz="3200" b="1" dirty="0">
                <a:solidFill>
                  <a:srgbClr val="71B900"/>
                </a:solidFill>
                <a:latin typeface="+mj-ea"/>
                <a:ea typeface="+mj-ea"/>
                <a:cs typeface="Arial" panose="020B0604020202020204" pitchFamily="34" charset="0"/>
              </a:rPr>
              <a:t>—</a:t>
            </a:r>
            <a:r>
              <a:rPr lang="zh-Hans" altLang="en-US" sz="3200" b="1" dirty="0">
                <a:solidFill>
                  <a:srgbClr val="71B900"/>
                </a:solidFill>
                <a:latin typeface="+mj-ea"/>
                <a:ea typeface="+mj-ea"/>
                <a:cs typeface="Arial" panose="020B0604020202020204" pitchFamily="34" charset="0"/>
              </a:rPr>
              <a:t>全球覆盖</a:t>
            </a:r>
            <a:endParaRPr lang="zh-CN" altLang="en-US" sz="3200" b="1" dirty="0">
              <a:latin typeface="+mj-ea"/>
              <a:ea typeface="+mj-ea"/>
              <a:cs typeface="Arial" panose="020B0604020202020204" pitchFamily="34" charset="0"/>
            </a:endParaRPr>
          </a:p>
        </p:txBody>
      </p:sp>
      <p:sp>
        <p:nvSpPr>
          <p:cNvPr id="358" name="Oval 9">
            <a:extLst>
              <a:ext uri="{FF2B5EF4-FFF2-40B4-BE49-F238E27FC236}">
                <a16:creationId xmlns:a16="http://schemas.microsoft.com/office/drawing/2014/main" id="{1CA14B08-A414-4FB4-8A5D-279AEF4FE559}"/>
              </a:ext>
            </a:extLst>
          </p:cNvPr>
          <p:cNvSpPr>
            <a:spLocks noChangeAspect="1"/>
          </p:cNvSpPr>
          <p:nvPr/>
        </p:nvSpPr>
        <p:spPr>
          <a:xfrm>
            <a:off x="4843768" y="4169681"/>
            <a:ext cx="2385007" cy="2317555"/>
          </a:xfrm>
          <a:prstGeom prst="ellipse">
            <a:avLst/>
          </a:prstGeom>
          <a:solidFill>
            <a:srgbClr val="60B5CC"/>
          </a:solidFill>
          <a:ln w="25400" cap="flat" cmpd="sng" algn="ctr">
            <a:noFill/>
            <a:prstDash val="solid"/>
          </a:ln>
          <a:effectLst/>
        </p:spPr>
        <p:txBody>
          <a:bodyPr lIns="121917" tIns="60958" rIns="121917" bIns="60958" rtlCol="0" anchor="ctr"/>
          <a:lstStyle/>
          <a:p>
            <a:r>
              <a:rPr lang="zh-CN" altLang="en-US" sz="1600" dirty="0">
                <a:solidFill>
                  <a:schemeClr val="bg1"/>
                </a:solidFill>
                <a:latin typeface="+mj-ea"/>
                <a:ea typeface="+mj-ea"/>
              </a:rPr>
              <a:t>商标、招投标等覆盖北美洲、欧洲、亚洲大部分、非洲部分地区等</a:t>
            </a:r>
          </a:p>
        </p:txBody>
      </p:sp>
      <p:sp>
        <p:nvSpPr>
          <p:cNvPr id="360" name="Oval 9">
            <a:extLst>
              <a:ext uri="{FF2B5EF4-FFF2-40B4-BE49-F238E27FC236}">
                <a16:creationId xmlns:a16="http://schemas.microsoft.com/office/drawing/2014/main" id="{46E01B73-6459-4977-987D-C9B5015FC77D}"/>
              </a:ext>
            </a:extLst>
          </p:cNvPr>
          <p:cNvSpPr>
            <a:spLocks noChangeAspect="1"/>
          </p:cNvSpPr>
          <p:nvPr/>
        </p:nvSpPr>
        <p:spPr>
          <a:xfrm>
            <a:off x="3220430" y="1008005"/>
            <a:ext cx="2457994" cy="2388477"/>
          </a:xfrm>
          <a:prstGeom prst="ellipse">
            <a:avLst/>
          </a:prstGeom>
          <a:solidFill>
            <a:srgbClr val="71B900"/>
          </a:solidFill>
          <a:ln w="25400" cap="flat" cmpd="sng" algn="ctr">
            <a:noFill/>
            <a:prstDash val="solid"/>
          </a:ln>
          <a:effectLst/>
        </p:spPr>
        <p:txBody>
          <a:bodyPr lIns="121917" tIns="60958" rIns="121917" bIns="60958" rtlCol="0" anchor="ctr"/>
          <a:lstStyle/>
          <a:p>
            <a:pPr algn="ctr"/>
            <a:r>
              <a:rPr lang="zh-CN" altLang="en-US" sz="1600" dirty="0">
                <a:solidFill>
                  <a:schemeClr val="bg1"/>
                </a:solidFill>
                <a:latin typeface="+mj-ea"/>
                <a:ea typeface="+mj-ea"/>
              </a:rPr>
              <a:t>科技类新闻、成果转化覆盖美国、英国、印度等多个国家</a:t>
            </a:r>
          </a:p>
        </p:txBody>
      </p:sp>
      <p:sp>
        <p:nvSpPr>
          <p:cNvPr id="357" name="Oval 9">
            <a:extLst>
              <a:ext uri="{FF2B5EF4-FFF2-40B4-BE49-F238E27FC236}">
                <a16:creationId xmlns:a16="http://schemas.microsoft.com/office/drawing/2014/main" id="{E3A2F53A-A547-47B5-8B83-1699EA6C3F93}"/>
              </a:ext>
            </a:extLst>
          </p:cNvPr>
          <p:cNvSpPr>
            <a:spLocks noChangeAspect="1"/>
          </p:cNvSpPr>
          <p:nvPr/>
        </p:nvSpPr>
        <p:spPr>
          <a:xfrm>
            <a:off x="7247063" y="1778739"/>
            <a:ext cx="2539202" cy="2467390"/>
          </a:xfrm>
          <a:prstGeom prst="ellipse">
            <a:avLst/>
          </a:prstGeom>
          <a:solidFill>
            <a:srgbClr val="FF0000"/>
          </a:solidFill>
          <a:ln w="25400" cap="flat" cmpd="sng" algn="ctr">
            <a:noFill/>
            <a:prstDash val="solid"/>
          </a:ln>
          <a:effectLst/>
        </p:spPr>
        <p:txBody>
          <a:bodyPr lIns="121917" tIns="60958" rIns="121917" bIns="60958" rtlCol="0" anchor="ctr"/>
          <a:lstStyle/>
          <a:p>
            <a:r>
              <a:rPr lang="zh-CN" altLang="en-US" sz="1600" dirty="0">
                <a:solidFill>
                  <a:schemeClr val="bg1"/>
                </a:solidFill>
                <a:latin typeface="+mj-ea"/>
                <a:ea typeface="+mj-ea"/>
              </a:rPr>
              <a:t>专利、资助、公司、财务数据覆盖全球</a:t>
            </a:r>
            <a:endParaRPr lang="en-US" altLang="zh-CN" sz="1600" dirty="0">
              <a:solidFill>
                <a:schemeClr val="bg1"/>
              </a:solidFill>
              <a:latin typeface="+mj-ea"/>
              <a:ea typeface="+mj-ea"/>
            </a:endParaRPr>
          </a:p>
        </p:txBody>
      </p:sp>
    </p:spTree>
    <p:extLst>
      <p:ext uri="{BB962C8B-B14F-4D97-AF65-F5344CB8AC3E}">
        <p14:creationId xmlns:p14="http://schemas.microsoft.com/office/powerpoint/2010/main" val="352518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58"/>
                                        </p:tgtEl>
                                        <p:attrNameLst>
                                          <p:attrName>style.visibility</p:attrName>
                                        </p:attrNameLst>
                                      </p:cBhvr>
                                      <p:to>
                                        <p:strVal val="visible"/>
                                      </p:to>
                                    </p:set>
                                    <p:anim calcmode="lin" valueType="num">
                                      <p:cBhvr>
                                        <p:cTn id="7" dur="500" fill="hold"/>
                                        <p:tgtEl>
                                          <p:spTgt spid="358"/>
                                        </p:tgtEl>
                                        <p:attrNameLst>
                                          <p:attrName>ppt_w</p:attrName>
                                        </p:attrNameLst>
                                      </p:cBhvr>
                                      <p:tavLst>
                                        <p:tav tm="0">
                                          <p:val>
                                            <p:fltVal val="0"/>
                                          </p:val>
                                        </p:tav>
                                        <p:tav tm="100000">
                                          <p:val>
                                            <p:strVal val="#ppt_w"/>
                                          </p:val>
                                        </p:tav>
                                      </p:tavLst>
                                    </p:anim>
                                    <p:anim calcmode="lin" valueType="num">
                                      <p:cBhvr>
                                        <p:cTn id="8" dur="500" fill="hold"/>
                                        <p:tgtEl>
                                          <p:spTgt spid="358"/>
                                        </p:tgtEl>
                                        <p:attrNameLst>
                                          <p:attrName>ppt_h</p:attrName>
                                        </p:attrNameLst>
                                      </p:cBhvr>
                                      <p:tavLst>
                                        <p:tav tm="0">
                                          <p:val>
                                            <p:fltVal val="0"/>
                                          </p:val>
                                        </p:tav>
                                        <p:tav tm="100000">
                                          <p:val>
                                            <p:strVal val="#ppt_h"/>
                                          </p:val>
                                        </p:tav>
                                      </p:tavLst>
                                    </p:anim>
                                    <p:animEffect transition="in" filter="fade">
                                      <p:cBhvr>
                                        <p:cTn id="9" dur="500"/>
                                        <p:tgtEl>
                                          <p:spTgt spid="35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60"/>
                                        </p:tgtEl>
                                        <p:attrNameLst>
                                          <p:attrName>style.visibility</p:attrName>
                                        </p:attrNameLst>
                                      </p:cBhvr>
                                      <p:to>
                                        <p:strVal val="visible"/>
                                      </p:to>
                                    </p:set>
                                    <p:anim calcmode="lin" valueType="num">
                                      <p:cBhvr>
                                        <p:cTn id="14" dur="500" fill="hold"/>
                                        <p:tgtEl>
                                          <p:spTgt spid="360"/>
                                        </p:tgtEl>
                                        <p:attrNameLst>
                                          <p:attrName>ppt_w</p:attrName>
                                        </p:attrNameLst>
                                      </p:cBhvr>
                                      <p:tavLst>
                                        <p:tav tm="0">
                                          <p:val>
                                            <p:fltVal val="0"/>
                                          </p:val>
                                        </p:tav>
                                        <p:tav tm="100000">
                                          <p:val>
                                            <p:strVal val="#ppt_w"/>
                                          </p:val>
                                        </p:tav>
                                      </p:tavLst>
                                    </p:anim>
                                    <p:anim calcmode="lin" valueType="num">
                                      <p:cBhvr>
                                        <p:cTn id="15" dur="500" fill="hold"/>
                                        <p:tgtEl>
                                          <p:spTgt spid="360"/>
                                        </p:tgtEl>
                                        <p:attrNameLst>
                                          <p:attrName>ppt_h</p:attrName>
                                        </p:attrNameLst>
                                      </p:cBhvr>
                                      <p:tavLst>
                                        <p:tav tm="0">
                                          <p:val>
                                            <p:fltVal val="0"/>
                                          </p:val>
                                        </p:tav>
                                        <p:tav tm="100000">
                                          <p:val>
                                            <p:strVal val="#ppt_h"/>
                                          </p:val>
                                        </p:tav>
                                      </p:tavLst>
                                    </p:anim>
                                    <p:animEffect transition="in" filter="fade">
                                      <p:cBhvr>
                                        <p:cTn id="16" dur="5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 grpId="0" animBg="1"/>
      <p:bldP spid="36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12F7272-A043-4EE6-AA4A-11EC21EBC7C0}"/>
              </a:ext>
            </a:extLst>
          </p:cNvPr>
          <p:cNvPicPr>
            <a:picLocks noChangeAspect="1"/>
          </p:cNvPicPr>
          <p:nvPr/>
        </p:nvPicPr>
        <p:blipFill>
          <a:blip r:embed="rId2"/>
          <a:stretch>
            <a:fillRect/>
          </a:stretch>
        </p:blipFill>
        <p:spPr>
          <a:xfrm>
            <a:off x="1244715" y="2240414"/>
            <a:ext cx="3669105" cy="3564000"/>
          </a:xfrm>
          <a:prstGeom prst="rect">
            <a:avLst/>
          </a:prstGeom>
          <a:ln>
            <a:solidFill>
              <a:srgbClr val="71B900"/>
            </a:solidFill>
          </a:ln>
        </p:spPr>
      </p:pic>
      <p:sp>
        <p:nvSpPr>
          <p:cNvPr id="6" name="文本框 5">
            <a:extLst>
              <a:ext uri="{FF2B5EF4-FFF2-40B4-BE49-F238E27FC236}">
                <a16:creationId xmlns:a16="http://schemas.microsoft.com/office/drawing/2014/main" id="{8582638B-DBEF-41D8-9FDF-3DDE88DE5667}"/>
              </a:ext>
            </a:extLst>
          </p:cNvPr>
          <p:cNvSpPr txBox="1"/>
          <p:nvPr/>
        </p:nvSpPr>
        <p:spPr>
          <a:xfrm>
            <a:off x="1143999" y="1148566"/>
            <a:ext cx="5724644" cy="369332"/>
          </a:xfrm>
          <a:prstGeom prst="rect">
            <a:avLst/>
          </a:prstGeom>
          <a:noFill/>
        </p:spPr>
        <p:txBody>
          <a:bodyPr wrap="none" rtlCol="0">
            <a:spAutoFit/>
          </a:bodyPr>
          <a:lstStyle/>
          <a:p>
            <a:r>
              <a:rPr lang="zh-CN" altLang="en-US" dirty="0">
                <a:latin typeface="+mj-ea"/>
                <a:ea typeface="+mj-ea"/>
              </a:rPr>
              <a:t>我们的数据都与创新有关，数据的价值也体现在创新。</a:t>
            </a:r>
          </a:p>
        </p:txBody>
      </p:sp>
      <p:pic>
        <p:nvPicPr>
          <p:cNvPr id="3" name="图片 2">
            <a:extLst>
              <a:ext uri="{FF2B5EF4-FFF2-40B4-BE49-F238E27FC236}">
                <a16:creationId xmlns:a16="http://schemas.microsoft.com/office/drawing/2014/main" id="{5BE87339-32B7-496E-B659-CE6EE1EE1F17}"/>
              </a:ext>
            </a:extLst>
          </p:cNvPr>
          <p:cNvPicPr>
            <a:picLocks noChangeAspect="1"/>
          </p:cNvPicPr>
          <p:nvPr/>
        </p:nvPicPr>
        <p:blipFill>
          <a:blip r:embed="rId3"/>
          <a:stretch>
            <a:fillRect/>
          </a:stretch>
        </p:blipFill>
        <p:spPr>
          <a:xfrm>
            <a:off x="1244715" y="2240414"/>
            <a:ext cx="4421566" cy="4291520"/>
          </a:xfrm>
          <a:prstGeom prst="rect">
            <a:avLst/>
          </a:prstGeom>
          <a:ln>
            <a:solidFill>
              <a:srgbClr val="71B900"/>
            </a:solidFill>
          </a:ln>
        </p:spPr>
      </p:pic>
      <p:sp>
        <p:nvSpPr>
          <p:cNvPr id="9" name="矩形 8">
            <a:extLst>
              <a:ext uri="{FF2B5EF4-FFF2-40B4-BE49-F238E27FC236}">
                <a16:creationId xmlns:a16="http://schemas.microsoft.com/office/drawing/2014/main" id="{F8179171-63B4-4C72-889D-1EE18C1F1F51}"/>
              </a:ext>
            </a:extLst>
          </p:cNvPr>
          <p:cNvSpPr/>
          <p:nvPr/>
        </p:nvSpPr>
        <p:spPr>
          <a:xfrm>
            <a:off x="2634667" y="2521973"/>
            <a:ext cx="1338828" cy="369332"/>
          </a:xfrm>
          <a:prstGeom prst="rect">
            <a:avLst/>
          </a:prstGeom>
        </p:spPr>
        <p:txBody>
          <a:bodyPr wrap="none">
            <a:spAutoFit/>
          </a:bodyPr>
          <a:lstStyle/>
          <a:p>
            <a:r>
              <a:rPr lang="zh-CN" altLang="en-US" dirty="0">
                <a:solidFill>
                  <a:srgbClr val="92D050"/>
                </a:solidFill>
                <a:latin typeface="+mj-ea"/>
                <a:ea typeface="+mj-ea"/>
              </a:rPr>
              <a:t>奇异值分解</a:t>
            </a:r>
          </a:p>
        </p:txBody>
      </p:sp>
      <p:sp>
        <p:nvSpPr>
          <p:cNvPr id="10" name="矩形 9">
            <a:extLst>
              <a:ext uri="{FF2B5EF4-FFF2-40B4-BE49-F238E27FC236}">
                <a16:creationId xmlns:a16="http://schemas.microsoft.com/office/drawing/2014/main" id="{1A3FB6C3-5266-4507-8B5D-DC991E017BFD}"/>
              </a:ext>
            </a:extLst>
          </p:cNvPr>
          <p:cNvSpPr/>
          <p:nvPr/>
        </p:nvSpPr>
        <p:spPr>
          <a:xfrm>
            <a:off x="1647457" y="1773038"/>
            <a:ext cx="3467616" cy="338554"/>
          </a:xfrm>
          <a:prstGeom prst="rect">
            <a:avLst/>
          </a:prstGeom>
        </p:spPr>
        <p:txBody>
          <a:bodyPr wrap="none">
            <a:spAutoFit/>
          </a:bodyPr>
          <a:lstStyle/>
          <a:p>
            <a:r>
              <a:rPr lang="zh-CN" altLang="en-US" sz="1600" dirty="0">
                <a:latin typeface="+mj-ea"/>
                <a:ea typeface="+mj-ea"/>
              </a:rPr>
              <a:t>自动识别科技词汇，服务于创新情报</a:t>
            </a:r>
          </a:p>
        </p:txBody>
      </p:sp>
      <p:grpSp>
        <p:nvGrpSpPr>
          <p:cNvPr id="2" name="组合 1">
            <a:extLst>
              <a:ext uri="{FF2B5EF4-FFF2-40B4-BE49-F238E27FC236}">
                <a16:creationId xmlns:a16="http://schemas.microsoft.com/office/drawing/2014/main" id="{88148B09-EB6D-469A-B4D9-0A8688B41316}"/>
              </a:ext>
            </a:extLst>
          </p:cNvPr>
          <p:cNvGrpSpPr/>
          <p:nvPr/>
        </p:nvGrpSpPr>
        <p:grpSpPr>
          <a:xfrm>
            <a:off x="6358618" y="1773038"/>
            <a:ext cx="5018917" cy="4758896"/>
            <a:chOff x="6682655" y="1855484"/>
            <a:chExt cx="4189560" cy="4031376"/>
          </a:xfrm>
        </p:grpSpPr>
        <p:pic>
          <p:nvPicPr>
            <p:cNvPr id="7" name="图片 6">
              <a:extLst>
                <a:ext uri="{FF2B5EF4-FFF2-40B4-BE49-F238E27FC236}">
                  <a16:creationId xmlns:a16="http://schemas.microsoft.com/office/drawing/2014/main" id="{AA608BBB-F3D0-4316-975F-7051928D70A7}"/>
                </a:ext>
              </a:extLst>
            </p:cNvPr>
            <p:cNvPicPr>
              <a:picLocks noChangeAspect="1"/>
            </p:cNvPicPr>
            <p:nvPr/>
          </p:nvPicPr>
          <p:blipFill>
            <a:blip r:embed="rId4"/>
            <a:stretch>
              <a:fillRect/>
            </a:stretch>
          </p:blipFill>
          <p:spPr>
            <a:xfrm>
              <a:off x="6682655" y="2251410"/>
              <a:ext cx="4189560" cy="3635450"/>
            </a:xfrm>
            <a:prstGeom prst="rect">
              <a:avLst/>
            </a:prstGeom>
            <a:ln>
              <a:solidFill>
                <a:srgbClr val="71B900"/>
              </a:solidFill>
            </a:ln>
          </p:spPr>
        </p:pic>
        <p:sp>
          <p:nvSpPr>
            <p:cNvPr id="11" name="矩形 10">
              <a:extLst>
                <a:ext uri="{FF2B5EF4-FFF2-40B4-BE49-F238E27FC236}">
                  <a16:creationId xmlns:a16="http://schemas.microsoft.com/office/drawing/2014/main" id="{463E968D-E864-4041-B445-16D3B122FDDD}"/>
                </a:ext>
              </a:extLst>
            </p:cNvPr>
            <p:cNvSpPr/>
            <p:nvPr/>
          </p:nvSpPr>
          <p:spPr>
            <a:xfrm>
              <a:off x="7689010" y="1855484"/>
              <a:ext cx="2690160" cy="338554"/>
            </a:xfrm>
            <a:prstGeom prst="rect">
              <a:avLst/>
            </a:prstGeom>
          </p:spPr>
          <p:txBody>
            <a:bodyPr wrap="none">
              <a:spAutoFit/>
            </a:bodyPr>
            <a:lstStyle/>
            <a:p>
              <a:r>
                <a:rPr lang="zh-CN" altLang="en-US" sz="1600" dirty="0">
                  <a:latin typeface="+mj-ea"/>
                  <a:ea typeface="+mj-ea"/>
                </a:rPr>
                <a:t>用专业的数据进行创新评价</a:t>
              </a:r>
            </a:p>
          </p:txBody>
        </p:sp>
      </p:grpSp>
      <p:sp>
        <p:nvSpPr>
          <p:cNvPr id="12" name="矩形 11">
            <a:extLst>
              <a:ext uri="{FF2B5EF4-FFF2-40B4-BE49-F238E27FC236}">
                <a16:creationId xmlns:a16="http://schemas.microsoft.com/office/drawing/2014/main" id="{405EBF24-A04B-4330-903B-E410EAF28D17}"/>
              </a:ext>
            </a:extLst>
          </p:cNvPr>
          <p:cNvSpPr/>
          <p:nvPr/>
        </p:nvSpPr>
        <p:spPr>
          <a:xfrm>
            <a:off x="548399" y="303485"/>
            <a:ext cx="5783201"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数据特色</a:t>
            </a:r>
            <a:r>
              <a:rPr lang="en-US" altLang="zh-CN" sz="3200" b="1" dirty="0">
                <a:solidFill>
                  <a:srgbClr val="71B900"/>
                </a:solidFill>
                <a:latin typeface="+mj-ea"/>
                <a:ea typeface="+mj-ea"/>
                <a:cs typeface="Arial" panose="020B0604020202020204" pitchFamily="34" charset="0"/>
              </a:rPr>
              <a:t>—</a:t>
            </a:r>
            <a:r>
              <a:rPr lang="zh-Hans" altLang="en-US" sz="3200" b="1" dirty="0">
                <a:solidFill>
                  <a:srgbClr val="71B900"/>
                </a:solidFill>
                <a:latin typeface="+mj-ea"/>
                <a:ea typeface="+mj-ea"/>
                <a:cs typeface="Arial" panose="020B0604020202020204" pitchFamily="34" charset="0"/>
              </a:rPr>
              <a:t>专注创新</a:t>
            </a:r>
            <a:endParaRPr lang="zh-CN" altLang="en-US" sz="3200" dirty="0">
              <a:solidFill>
                <a:srgbClr val="71B900"/>
              </a:solidFill>
              <a:latin typeface="+mj-ea"/>
              <a:ea typeface="+mj-ea"/>
            </a:endParaRPr>
          </a:p>
        </p:txBody>
      </p:sp>
    </p:spTree>
    <p:extLst>
      <p:ext uri="{BB962C8B-B14F-4D97-AF65-F5344CB8AC3E}">
        <p14:creationId xmlns:p14="http://schemas.microsoft.com/office/powerpoint/2010/main" val="302671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405EBF24-A04B-4330-903B-E410EAF28D17}"/>
              </a:ext>
            </a:extLst>
          </p:cNvPr>
          <p:cNvSpPr/>
          <p:nvPr/>
        </p:nvSpPr>
        <p:spPr>
          <a:xfrm>
            <a:off x="576144" y="296642"/>
            <a:ext cx="5783201"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数据特色</a:t>
            </a:r>
            <a:r>
              <a:rPr lang="en-US" altLang="zh-CN" sz="3200" b="1" dirty="0">
                <a:solidFill>
                  <a:srgbClr val="71B900"/>
                </a:solidFill>
                <a:latin typeface="+mj-ea"/>
                <a:ea typeface="+mj-ea"/>
                <a:cs typeface="Arial" panose="020B0604020202020204" pitchFamily="34" charset="0"/>
              </a:rPr>
              <a:t>—</a:t>
            </a:r>
            <a:r>
              <a:rPr lang="zh-Hans" altLang="en-US" sz="3200" b="1" dirty="0">
                <a:solidFill>
                  <a:srgbClr val="71B900"/>
                </a:solidFill>
                <a:latin typeface="+mj-ea"/>
                <a:ea typeface="+mj-ea"/>
                <a:cs typeface="Arial" panose="020B0604020202020204" pitchFamily="34" charset="0"/>
              </a:rPr>
              <a:t>专注创新</a:t>
            </a:r>
            <a:endParaRPr lang="zh-CN" altLang="en-US" sz="3200" dirty="0">
              <a:solidFill>
                <a:srgbClr val="71B900"/>
              </a:solidFill>
              <a:latin typeface="+mj-ea"/>
              <a:ea typeface="+mj-ea"/>
            </a:endParaRPr>
          </a:p>
        </p:txBody>
      </p:sp>
      <p:pic>
        <p:nvPicPr>
          <p:cNvPr id="13" name="图片 12">
            <a:extLst>
              <a:ext uri="{FF2B5EF4-FFF2-40B4-BE49-F238E27FC236}">
                <a16:creationId xmlns:a16="http://schemas.microsoft.com/office/drawing/2014/main" id="{47763AAB-C2D3-6A42-AFAB-3950149086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55" y="2191518"/>
            <a:ext cx="12374525" cy="3993239"/>
          </a:xfrm>
          <a:prstGeom prst="rect">
            <a:avLst/>
          </a:prstGeom>
        </p:spPr>
      </p:pic>
      <p:sp>
        <p:nvSpPr>
          <p:cNvPr id="14" name="Bloomberg for R&amp;D &amp; IP…">
            <a:extLst>
              <a:ext uri="{FF2B5EF4-FFF2-40B4-BE49-F238E27FC236}">
                <a16:creationId xmlns:a16="http://schemas.microsoft.com/office/drawing/2014/main" id="{AADC7E62-8D94-3A40-900E-D081C845EF68}"/>
              </a:ext>
            </a:extLst>
          </p:cNvPr>
          <p:cNvSpPr txBox="1"/>
          <p:nvPr/>
        </p:nvSpPr>
        <p:spPr>
          <a:xfrm>
            <a:off x="576144" y="4965170"/>
            <a:ext cx="1893230" cy="613267"/>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algn="ctr" defTabSz="739323" hangingPunct="0">
              <a:lnSpc>
                <a:spcPct val="150000"/>
              </a:lnSpc>
              <a:defRPr sz="1500">
                <a:solidFill>
                  <a:srgbClr val="FFFFFF"/>
                </a:solidFill>
              </a:defRPr>
            </a:pPr>
            <a:r>
              <a:rPr sz="1100" b="1" kern="0" dirty="0">
                <a:solidFill>
                  <a:srgbClr val="FFFFFF"/>
                </a:solidFill>
                <a:latin typeface="+mj-ea"/>
                <a:ea typeface="+mj-ea"/>
                <a:cs typeface="STHeiti Light" charset="-122"/>
                <a:sym typeface="Calibri"/>
              </a:rPr>
              <a:t>Bloomberg for R&amp;D &amp; IP</a:t>
            </a:r>
          </a:p>
          <a:p>
            <a:pPr algn="ctr" defTabSz="739323" hangingPunct="0">
              <a:lnSpc>
                <a:spcPct val="150000"/>
              </a:lnSpc>
              <a:defRPr sz="1500">
                <a:solidFill>
                  <a:srgbClr val="FFFFFF"/>
                </a:solidFill>
              </a:defRPr>
            </a:pPr>
            <a:r>
              <a:rPr sz="1400" b="1" kern="0" dirty="0">
                <a:solidFill>
                  <a:srgbClr val="FFFFFF"/>
                </a:solidFill>
                <a:latin typeface="+mj-ea"/>
                <a:ea typeface="+mj-ea"/>
                <a:cs typeface="STHeiti Light" charset="-122"/>
                <a:sym typeface="Calibri"/>
              </a:rPr>
              <a:t>专利情报数据库</a:t>
            </a:r>
          </a:p>
        </p:txBody>
      </p:sp>
      <p:sp>
        <p:nvSpPr>
          <p:cNvPr id="15" name="Online IP Academy…">
            <a:extLst>
              <a:ext uri="{FF2B5EF4-FFF2-40B4-BE49-F238E27FC236}">
                <a16:creationId xmlns:a16="http://schemas.microsoft.com/office/drawing/2014/main" id="{122C13E6-DCFA-3448-8B2C-6AD0466E6C42}"/>
              </a:ext>
            </a:extLst>
          </p:cNvPr>
          <p:cNvSpPr txBox="1"/>
          <p:nvPr/>
        </p:nvSpPr>
        <p:spPr>
          <a:xfrm>
            <a:off x="10261022" y="4895921"/>
            <a:ext cx="1727809" cy="936432"/>
          </a:xfrm>
          <a:prstGeom prst="rect">
            <a:avLst/>
          </a:prstGeom>
          <a:ln w="12700">
            <a:miter lim="400000"/>
          </a:ln>
          <a:extLst>
            <a:ext uri="{C572A759-6A51-4108-AA02-DFA0A04FC94B}">
              <ma14:wrappingTextBoxFlag xmlns="" xmlns:ma14="http://schemas.microsoft.com/office/mac/drawingml/2011/main" val="1"/>
            </a:ext>
          </a:extLst>
        </p:spPr>
        <p:txBody>
          <a:bodyPr wrap="square" lIns="36968" tIns="36968" rIns="36968" bIns="36968">
            <a:spAutoFit/>
          </a:bodyPr>
          <a:lstStyle/>
          <a:p>
            <a:pPr algn="ctr" defTabSz="739323" hangingPunct="0">
              <a:lnSpc>
                <a:spcPct val="150000"/>
              </a:lnSpc>
              <a:defRPr sz="1500">
                <a:solidFill>
                  <a:srgbClr val="FFFFFF"/>
                </a:solidFill>
              </a:defRPr>
            </a:pPr>
            <a:r>
              <a:rPr sz="1100" b="1" kern="0" dirty="0">
                <a:solidFill>
                  <a:srgbClr val="FFFFFF"/>
                </a:solidFill>
                <a:latin typeface="+mj-ea"/>
                <a:ea typeface="+mj-ea"/>
                <a:cs typeface="STHeiti Light" charset="-122"/>
                <a:sym typeface="Calibri"/>
              </a:rPr>
              <a:t>Online IP Academy</a:t>
            </a:r>
          </a:p>
          <a:p>
            <a:pPr algn="ctr" defTabSz="739323" hangingPunct="0">
              <a:lnSpc>
                <a:spcPct val="150000"/>
              </a:lnSpc>
              <a:defRPr sz="1500">
                <a:solidFill>
                  <a:srgbClr val="FFFFFF"/>
                </a:solidFill>
              </a:defRPr>
            </a:pPr>
            <a:r>
              <a:rPr sz="1400" b="1" kern="0" dirty="0">
                <a:solidFill>
                  <a:srgbClr val="FFFFFF"/>
                </a:solidFill>
                <a:latin typeface="+mj-ea"/>
                <a:ea typeface="+mj-ea"/>
                <a:cs typeface="STHeiti Light" charset="-122"/>
                <a:sym typeface="Calibri"/>
              </a:rPr>
              <a:t>线上国内最大知识产权学习平台</a:t>
            </a:r>
          </a:p>
        </p:txBody>
      </p:sp>
      <p:sp>
        <p:nvSpPr>
          <p:cNvPr id="16" name="BI Dashboard for finance, M&amp;A and strategy…">
            <a:extLst>
              <a:ext uri="{FF2B5EF4-FFF2-40B4-BE49-F238E27FC236}">
                <a16:creationId xmlns:a16="http://schemas.microsoft.com/office/drawing/2014/main" id="{ACABE397-0C54-2047-AB09-4778941B42C6}"/>
              </a:ext>
            </a:extLst>
          </p:cNvPr>
          <p:cNvSpPr txBox="1"/>
          <p:nvPr/>
        </p:nvSpPr>
        <p:spPr>
          <a:xfrm>
            <a:off x="2911803" y="4930545"/>
            <a:ext cx="2111567" cy="867183"/>
          </a:xfrm>
          <a:prstGeom prst="rect">
            <a:avLst/>
          </a:prstGeom>
          <a:ln w="12700">
            <a:miter lim="400000"/>
          </a:ln>
          <a:extLst>
            <a:ext uri="{C572A759-6A51-4108-AA02-DFA0A04FC94B}">
              <ma14:wrappingTextBoxFlag xmlns="" xmlns:ma14="http://schemas.microsoft.com/office/mac/drawingml/2011/main" val="1"/>
            </a:ext>
          </a:extLst>
        </p:spPr>
        <p:txBody>
          <a:bodyPr wrap="square" lIns="36968" tIns="36968" rIns="36968" bIns="36968">
            <a:spAutoFit/>
          </a:bodyPr>
          <a:lstStyle/>
          <a:p>
            <a:pPr algn="ctr" defTabSz="739323" hangingPunct="0">
              <a:lnSpc>
                <a:spcPct val="150000"/>
              </a:lnSpc>
              <a:defRPr sz="1500">
                <a:solidFill>
                  <a:srgbClr val="FFFFFF"/>
                </a:solidFill>
              </a:defRPr>
            </a:pPr>
            <a:r>
              <a:rPr sz="1100" b="1" kern="0" dirty="0">
                <a:solidFill>
                  <a:srgbClr val="FFFFFF"/>
                </a:solidFill>
                <a:latin typeface="+mj-ea"/>
                <a:ea typeface="+mj-ea"/>
                <a:cs typeface="STHeiti Light" charset="-122"/>
                <a:sym typeface="Calibri"/>
              </a:rPr>
              <a:t>BI Dashboard for finance, M&amp;A and strategy</a:t>
            </a:r>
          </a:p>
          <a:p>
            <a:pPr algn="ctr" defTabSz="739323" hangingPunct="0">
              <a:lnSpc>
                <a:spcPct val="150000"/>
              </a:lnSpc>
              <a:defRPr sz="1500">
                <a:solidFill>
                  <a:srgbClr val="FFFFFF"/>
                </a:solidFill>
              </a:defRPr>
            </a:pPr>
            <a:r>
              <a:rPr sz="1400" b="1" kern="0" dirty="0" err="1">
                <a:solidFill>
                  <a:srgbClr val="FFFFFF"/>
                </a:solidFill>
                <a:latin typeface="+mj-ea"/>
                <a:ea typeface="+mj-ea"/>
                <a:cs typeface="STHeiti Light" charset="-122"/>
                <a:sym typeface="Calibri"/>
              </a:rPr>
              <a:t>财务、商业策略BI</a:t>
            </a:r>
            <a:r>
              <a:rPr sz="1400" b="1" kern="0" dirty="0" err="1">
                <a:latin typeface="+mj-ea"/>
                <a:ea typeface="+mj-ea"/>
                <a:cs typeface="STHeiti Light" charset="-122"/>
                <a:sym typeface="Calibri"/>
              </a:rPr>
              <a:t>报</a:t>
            </a:r>
            <a:r>
              <a:rPr lang="zh-CN" altLang="en-US" sz="1400" b="1" kern="0" dirty="0">
                <a:latin typeface="+mj-ea"/>
                <a:ea typeface="+mj-ea"/>
                <a:cs typeface="STHeiti Light" charset="-122"/>
                <a:sym typeface="Calibri"/>
              </a:rPr>
              <a:t>表</a:t>
            </a:r>
            <a:endParaRPr sz="1400" b="1" kern="0" dirty="0">
              <a:latin typeface="+mj-ea"/>
              <a:ea typeface="+mj-ea"/>
              <a:cs typeface="STHeiti Light" charset="-122"/>
              <a:sym typeface="Calibri"/>
            </a:endParaRPr>
          </a:p>
        </p:txBody>
      </p:sp>
      <p:sp>
        <p:nvSpPr>
          <p:cNvPr id="17" name="Innovation Lifecycle management…">
            <a:extLst>
              <a:ext uri="{FF2B5EF4-FFF2-40B4-BE49-F238E27FC236}">
                <a16:creationId xmlns:a16="http://schemas.microsoft.com/office/drawing/2014/main" id="{08C9DC0E-5693-6F49-8BCF-BD64829FC34A}"/>
              </a:ext>
            </a:extLst>
          </p:cNvPr>
          <p:cNvSpPr txBox="1"/>
          <p:nvPr/>
        </p:nvSpPr>
        <p:spPr>
          <a:xfrm>
            <a:off x="7646644" y="4676629"/>
            <a:ext cx="2117558" cy="1228820"/>
          </a:xfrm>
          <a:prstGeom prst="rect">
            <a:avLst/>
          </a:prstGeom>
          <a:ln w="12700">
            <a:miter lim="400000"/>
          </a:ln>
          <a:extLst>
            <a:ext uri="{C572A759-6A51-4108-AA02-DFA0A04FC94B}">
              <ma14:wrappingTextBoxFlag xmlns="" xmlns:ma14="http://schemas.microsoft.com/office/mac/drawingml/2011/main" val="1"/>
            </a:ext>
          </a:extLst>
        </p:spPr>
        <p:txBody>
          <a:bodyPr wrap="square" lIns="36968" tIns="36968" rIns="36968" bIns="36968">
            <a:spAutoFit/>
          </a:bodyPr>
          <a:lstStyle/>
          <a:p>
            <a:pPr algn="ctr" defTabSz="739323" hangingPunct="0">
              <a:lnSpc>
                <a:spcPct val="150000"/>
              </a:lnSpc>
              <a:defRPr sz="1500">
                <a:solidFill>
                  <a:srgbClr val="FFFFFF"/>
                </a:solidFill>
              </a:defRPr>
            </a:pPr>
            <a:r>
              <a:rPr sz="1100" b="1" kern="0" dirty="0">
                <a:solidFill>
                  <a:srgbClr val="FFFFFF"/>
                </a:solidFill>
                <a:latin typeface="+mj-ea"/>
                <a:ea typeface="+mj-ea"/>
                <a:cs typeface="STHeiti Light" charset="-122"/>
                <a:sym typeface="Calibri"/>
              </a:rPr>
              <a:t>Innovation Lifecycle management</a:t>
            </a:r>
          </a:p>
          <a:p>
            <a:pPr algn="ctr" defTabSz="739323" hangingPunct="0">
              <a:lnSpc>
                <a:spcPct val="150000"/>
              </a:lnSpc>
              <a:defRPr sz="1500">
                <a:solidFill>
                  <a:srgbClr val="FFFFFF"/>
                </a:solidFill>
              </a:defRPr>
            </a:pPr>
            <a:r>
              <a:rPr sz="1400" b="1" kern="0" dirty="0">
                <a:solidFill>
                  <a:srgbClr val="FFFFFF"/>
                </a:solidFill>
                <a:latin typeface="+mj-ea"/>
                <a:ea typeface="+mj-ea"/>
                <a:cs typeface="STHeiti Light" charset="-122"/>
                <a:sym typeface="Calibri"/>
              </a:rPr>
              <a:t>创新知识产权全生命周期管理系统</a:t>
            </a:r>
          </a:p>
        </p:txBody>
      </p:sp>
      <p:sp>
        <p:nvSpPr>
          <p:cNvPr id="18" name="Innovation Lifecycle management…">
            <a:extLst>
              <a:ext uri="{FF2B5EF4-FFF2-40B4-BE49-F238E27FC236}">
                <a16:creationId xmlns:a16="http://schemas.microsoft.com/office/drawing/2014/main" id="{BA904863-35FE-A145-927F-5E6A81A46737}"/>
              </a:ext>
            </a:extLst>
          </p:cNvPr>
          <p:cNvSpPr txBox="1"/>
          <p:nvPr/>
        </p:nvSpPr>
        <p:spPr>
          <a:xfrm>
            <a:off x="5272189" y="4930545"/>
            <a:ext cx="1915428" cy="654432"/>
          </a:xfrm>
          <a:prstGeom prst="rect">
            <a:avLst/>
          </a:prstGeom>
          <a:ln w="12700">
            <a:miter lim="400000"/>
          </a:ln>
          <a:extLst>
            <a:ext uri="{C572A759-6A51-4108-AA02-DFA0A04FC94B}">
              <ma14:wrappingTextBoxFlag xmlns="" xmlns:ma14="http://schemas.microsoft.com/office/mac/drawingml/2011/main" val="1"/>
            </a:ext>
          </a:extLst>
        </p:spPr>
        <p:txBody>
          <a:bodyPr lIns="36968" tIns="36968" rIns="36968" bIns="36968">
            <a:spAutoFit/>
          </a:bodyPr>
          <a:lstStyle/>
          <a:p>
            <a:pPr algn="ctr" defTabSz="739323" hangingPunct="0">
              <a:lnSpc>
                <a:spcPct val="150000"/>
              </a:lnSpc>
              <a:defRPr sz="1500">
                <a:solidFill>
                  <a:srgbClr val="FFFFFF"/>
                </a:solidFill>
              </a:defRPr>
            </a:pPr>
            <a:r>
              <a:rPr lang="en-US" altLang="zh-CN" sz="1100" b="1" kern="0" dirty="0">
                <a:solidFill>
                  <a:srgbClr val="FFFFFF"/>
                </a:solidFill>
                <a:latin typeface="+mj-ea"/>
                <a:ea typeface="+mj-ea"/>
                <a:cs typeface="STHeiti Light" charset="-122"/>
                <a:sym typeface="Calibri"/>
              </a:rPr>
              <a:t>Chemical</a:t>
            </a:r>
          </a:p>
          <a:p>
            <a:pPr algn="ctr" defTabSz="739323" hangingPunct="0">
              <a:lnSpc>
                <a:spcPct val="150000"/>
              </a:lnSpc>
              <a:defRPr sz="1500">
                <a:solidFill>
                  <a:srgbClr val="FFFFFF"/>
                </a:solidFill>
              </a:defRPr>
            </a:pPr>
            <a:r>
              <a:rPr lang="zh-CN" altLang="en-US" sz="1600" b="1" kern="0" dirty="0">
                <a:solidFill>
                  <a:srgbClr val="FFFFFF"/>
                </a:solidFill>
                <a:latin typeface="+mj-ea"/>
                <a:ea typeface="+mj-ea"/>
                <a:cs typeface="STHeiti Light" charset="-122"/>
                <a:sym typeface="Calibri"/>
              </a:rPr>
              <a:t>化学数据库</a:t>
            </a:r>
          </a:p>
        </p:txBody>
      </p:sp>
      <p:sp>
        <p:nvSpPr>
          <p:cNvPr id="19" name="object 7">
            <a:extLst>
              <a:ext uri="{FF2B5EF4-FFF2-40B4-BE49-F238E27FC236}">
                <a16:creationId xmlns:a16="http://schemas.microsoft.com/office/drawing/2014/main" id="{74612371-23BA-B845-83CC-03D8E2AA5360}"/>
              </a:ext>
            </a:extLst>
          </p:cNvPr>
          <p:cNvSpPr txBox="1"/>
          <p:nvPr/>
        </p:nvSpPr>
        <p:spPr>
          <a:xfrm>
            <a:off x="2038662" y="1270325"/>
            <a:ext cx="8814217" cy="410562"/>
          </a:xfrm>
          <a:prstGeom prst="rect">
            <a:avLst/>
          </a:prstGeom>
        </p:spPr>
        <p:txBody>
          <a:bodyPr vert="horz" wrap="square" lIns="0" tIns="0" rIns="0" bIns="0" rtlCol="0">
            <a:spAutoFit/>
          </a:bodyPr>
          <a:lstStyle/>
          <a:p>
            <a:pPr marL="7701"/>
            <a:r>
              <a:rPr lang="zh-CN" altLang="en-US" sz="2668" spc="-3" dirty="0">
                <a:solidFill>
                  <a:srgbClr val="2B9DB9"/>
                </a:solidFill>
                <a:latin typeface="+mj-ea"/>
                <a:ea typeface="+mj-ea"/>
                <a:cs typeface="华文黑体" panose="02010600040101010101" pitchFamily="2" charset="-122"/>
              </a:rPr>
              <a:t>智慧芽</a:t>
            </a:r>
            <a:r>
              <a:rPr lang="zh-Hans" altLang="en-US" sz="2668" spc="-3" dirty="0">
                <a:solidFill>
                  <a:srgbClr val="2B9DB9"/>
                </a:solidFill>
                <a:latin typeface="+mj-ea"/>
                <a:ea typeface="+mj-ea"/>
                <a:cs typeface="华文黑体" panose="02010600040101010101" pitchFamily="2" charset="-122"/>
              </a:rPr>
              <a:t>十年打造</a:t>
            </a:r>
            <a:r>
              <a:rPr lang="zh-CN" altLang="en-US" sz="2668" spc="-3" dirty="0">
                <a:solidFill>
                  <a:srgbClr val="2B9DB9"/>
                </a:solidFill>
                <a:latin typeface="+mj-ea"/>
                <a:ea typeface="+mj-ea"/>
                <a:cs typeface="华文黑体" panose="02010600040101010101" pitchFamily="2" charset="-122"/>
              </a:rPr>
              <a:t>产品矩阵，贯穿企业创新研发的全生命周期</a:t>
            </a:r>
            <a:endParaRPr sz="2668" spc="-3" dirty="0">
              <a:solidFill>
                <a:srgbClr val="2B9DB9"/>
              </a:solidFill>
              <a:latin typeface="+mj-ea"/>
              <a:ea typeface="+mj-ea"/>
              <a:cs typeface="华文黑体" panose="02010600040101010101" pitchFamily="2" charset="-122"/>
            </a:endParaRPr>
          </a:p>
        </p:txBody>
      </p:sp>
      <p:sp>
        <p:nvSpPr>
          <p:cNvPr id="20" name="object 7">
            <a:extLst>
              <a:ext uri="{FF2B5EF4-FFF2-40B4-BE49-F238E27FC236}">
                <a16:creationId xmlns:a16="http://schemas.microsoft.com/office/drawing/2014/main" id="{A9014D26-7982-8740-B287-2729882AAF7E}"/>
              </a:ext>
            </a:extLst>
          </p:cNvPr>
          <p:cNvSpPr txBox="1"/>
          <p:nvPr/>
        </p:nvSpPr>
        <p:spPr>
          <a:xfrm>
            <a:off x="2038661" y="6098491"/>
            <a:ext cx="8814217" cy="307777"/>
          </a:xfrm>
          <a:prstGeom prst="rect">
            <a:avLst/>
          </a:prstGeom>
        </p:spPr>
        <p:txBody>
          <a:bodyPr vert="horz" wrap="square" lIns="0" tIns="0" rIns="0" bIns="0" rtlCol="0">
            <a:spAutoFit/>
          </a:bodyPr>
          <a:lstStyle/>
          <a:p>
            <a:pPr marL="7701" algn="ctr"/>
            <a:r>
              <a:rPr lang="zh-Hans" altLang="en-US" sz="2000" spc="-3" dirty="0">
                <a:solidFill>
                  <a:srgbClr val="92D050"/>
                </a:solidFill>
                <a:latin typeface="+mj-ea"/>
                <a:ea typeface="+mj-ea"/>
                <a:cs typeface="华文黑体" panose="02010600040101010101" pitchFamily="2" charset="-122"/>
              </a:rPr>
              <a:t>全面开放智慧芽产品经验和能力，通过</a:t>
            </a:r>
            <a:r>
              <a:rPr lang="en-US" altLang="zh-Hans" sz="2000" spc="-3" dirty="0" err="1">
                <a:solidFill>
                  <a:srgbClr val="92D050"/>
                </a:solidFill>
                <a:latin typeface="+mj-ea"/>
                <a:ea typeface="+mj-ea"/>
                <a:cs typeface="华文黑体" panose="02010600040101010101" pitchFamily="2" charset="-122"/>
              </a:rPr>
              <a:t>OpenAPI</a:t>
            </a:r>
            <a:r>
              <a:rPr lang="zh-Hans" altLang="en-US" sz="2000" spc="-3" dirty="0">
                <a:solidFill>
                  <a:srgbClr val="92D050"/>
                </a:solidFill>
                <a:latin typeface="+mj-ea"/>
                <a:ea typeface="+mj-ea"/>
                <a:cs typeface="华文黑体" panose="02010600040101010101" pitchFamily="2" charset="-122"/>
              </a:rPr>
              <a:t>集成企业创新情报平台</a:t>
            </a:r>
            <a:endParaRPr sz="2000" spc="-3" dirty="0">
              <a:solidFill>
                <a:srgbClr val="92D050"/>
              </a:solidFill>
              <a:latin typeface="+mj-ea"/>
              <a:ea typeface="+mj-ea"/>
              <a:cs typeface="华文黑体" panose="02010600040101010101" pitchFamily="2" charset="-122"/>
            </a:endParaRPr>
          </a:p>
        </p:txBody>
      </p:sp>
    </p:spTree>
    <p:extLst>
      <p:ext uri="{BB962C8B-B14F-4D97-AF65-F5344CB8AC3E}">
        <p14:creationId xmlns:p14="http://schemas.microsoft.com/office/powerpoint/2010/main" val="3223418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5AE2B83-657A-4E36-BABD-3A9215F88B62}"/>
              </a:ext>
            </a:extLst>
          </p:cNvPr>
          <p:cNvSpPr txBox="1"/>
          <p:nvPr/>
        </p:nvSpPr>
        <p:spPr>
          <a:xfrm>
            <a:off x="535401" y="447173"/>
            <a:ext cx="5770508"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中国研发投入快速增长</a:t>
            </a:r>
          </a:p>
        </p:txBody>
      </p:sp>
      <p:pic>
        <p:nvPicPr>
          <p:cNvPr id="9" name="图片 8">
            <a:extLst>
              <a:ext uri="{FF2B5EF4-FFF2-40B4-BE49-F238E27FC236}">
                <a16:creationId xmlns:a16="http://schemas.microsoft.com/office/drawing/2014/main" id="{7A7C00F3-F59E-4ADD-9DD8-D420CE28AC03}"/>
              </a:ext>
            </a:extLst>
          </p:cNvPr>
          <p:cNvPicPr>
            <a:picLocks noChangeAspect="1"/>
          </p:cNvPicPr>
          <p:nvPr/>
        </p:nvPicPr>
        <p:blipFill>
          <a:blip r:embed="rId3"/>
          <a:stretch>
            <a:fillRect/>
          </a:stretch>
        </p:blipFill>
        <p:spPr>
          <a:xfrm>
            <a:off x="423736" y="2820868"/>
            <a:ext cx="7310462" cy="2612517"/>
          </a:xfrm>
          <a:prstGeom prst="rect">
            <a:avLst/>
          </a:prstGeom>
        </p:spPr>
      </p:pic>
      <p:sp>
        <p:nvSpPr>
          <p:cNvPr id="10" name="矩形 9">
            <a:extLst>
              <a:ext uri="{FF2B5EF4-FFF2-40B4-BE49-F238E27FC236}">
                <a16:creationId xmlns:a16="http://schemas.microsoft.com/office/drawing/2014/main" id="{306728AF-10A9-40B7-82D6-7BC401DDC584}"/>
              </a:ext>
            </a:extLst>
          </p:cNvPr>
          <p:cNvSpPr/>
          <p:nvPr/>
        </p:nvSpPr>
        <p:spPr>
          <a:xfrm>
            <a:off x="528343" y="1061972"/>
            <a:ext cx="11281365" cy="101566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十多年来，我国</a:t>
            </a:r>
            <a:r>
              <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R&amp;D</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经费</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投入呈现</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快速上涨</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的态势，</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R&amp;D</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经费占世界份额从</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2000</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年的</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1.7%</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，增长到</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2015</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年的</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15.6%</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p>
        </p:txBody>
      </p:sp>
      <p:sp>
        <p:nvSpPr>
          <p:cNvPr id="11" name="矩形 10">
            <a:extLst>
              <a:ext uri="{FF2B5EF4-FFF2-40B4-BE49-F238E27FC236}">
                <a16:creationId xmlns:a16="http://schemas.microsoft.com/office/drawing/2014/main" id="{62B3EE5C-2E63-4208-8F7C-73087A65F492}"/>
              </a:ext>
            </a:extLst>
          </p:cNvPr>
          <p:cNvSpPr/>
          <p:nvPr/>
        </p:nvSpPr>
        <p:spPr>
          <a:xfrm>
            <a:off x="535401" y="6513913"/>
            <a:ext cx="3028393"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数据来源：</a:t>
            </a:r>
            <a:r>
              <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a:t>
            </a: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国家创新指数报告</a:t>
            </a:r>
            <a:r>
              <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2016-2017》</a:t>
            </a: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13" name="直接连接符 12">
            <a:extLst>
              <a:ext uri="{FF2B5EF4-FFF2-40B4-BE49-F238E27FC236}">
                <a16:creationId xmlns:a16="http://schemas.microsoft.com/office/drawing/2014/main" id="{7362F4BD-81C6-4111-8C22-6308B36439E3}"/>
              </a:ext>
            </a:extLst>
          </p:cNvPr>
          <p:cNvCxnSpPr>
            <a:cxnSpLocks/>
          </p:cNvCxnSpPr>
          <p:nvPr/>
        </p:nvCxnSpPr>
        <p:spPr>
          <a:xfrm flipV="1">
            <a:off x="7734198" y="1851273"/>
            <a:ext cx="0" cy="3843674"/>
          </a:xfrm>
          <a:prstGeom prst="line">
            <a:avLst/>
          </a:prstGeom>
          <a:ln>
            <a:solidFill>
              <a:schemeClr val="tx1">
                <a:lumMod val="65000"/>
                <a:lumOff val="35000"/>
              </a:schemeClr>
            </a:solidFill>
            <a:prstDash val="dash"/>
          </a:ln>
        </p:spPr>
        <p:style>
          <a:lnRef idx="1">
            <a:schemeClr val="accent5"/>
          </a:lnRef>
          <a:fillRef idx="0">
            <a:schemeClr val="accent5"/>
          </a:fillRef>
          <a:effectRef idx="0">
            <a:schemeClr val="accent5"/>
          </a:effectRef>
          <a:fontRef idx="minor">
            <a:schemeClr val="tx1"/>
          </a:fontRef>
        </p:style>
      </p:cxnSp>
      <p:sp>
        <p:nvSpPr>
          <p:cNvPr id="14" name="TextBox 55">
            <a:extLst>
              <a:ext uri="{FF2B5EF4-FFF2-40B4-BE49-F238E27FC236}">
                <a16:creationId xmlns:a16="http://schemas.microsoft.com/office/drawing/2014/main" id="{DCE669F6-A77F-4A23-9F06-CA1CE37CBE68}"/>
              </a:ext>
            </a:extLst>
          </p:cNvPr>
          <p:cNvSpPr txBox="1"/>
          <p:nvPr/>
        </p:nvSpPr>
        <p:spPr>
          <a:xfrm>
            <a:off x="8847636" y="3742833"/>
            <a:ext cx="2518068" cy="1231102"/>
          </a:xfrm>
          <a:prstGeom prst="rect">
            <a:avLst/>
          </a:prstGeom>
          <a:noFill/>
        </p:spPr>
        <p:txBody>
          <a:bodyPr wrap="square" lIns="121917" tIns="60958" rIns="121917" bIns="6095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2017</a:t>
            </a:r>
            <a:r>
              <a:rPr kumimoji="0" lang="zh-CN" altLang="en-US"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年我国</a:t>
            </a:r>
            <a:r>
              <a:rPr kumimoji="0" lang="en-US" altLang="zh-CN"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R&amp;D</a:t>
            </a:r>
            <a:r>
              <a:rPr kumimoji="0" lang="zh-CN" altLang="en-US"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经费投入总量为</a:t>
            </a:r>
            <a:r>
              <a:rPr kumimoji="0" lang="en-US" altLang="zh-CN"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1.75</a:t>
            </a:r>
            <a:r>
              <a:rPr kumimoji="0" lang="zh-CN" altLang="en-US"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万亿元，同比增长</a:t>
            </a:r>
            <a:r>
              <a:rPr kumimoji="0" lang="en-US" altLang="zh-CN"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11.6%</a:t>
            </a:r>
            <a:r>
              <a:rPr kumimoji="0" lang="zh-CN" altLang="en-US" sz="1800" b="1" i="0" u="none" strike="noStrike" kern="1200" cap="none" spc="-94"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rPr>
              <a:t>，保持世界第二</a:t>
            </a:r>
          </a:p>
        </p:txBody>
      </p:sp>
      <p:grpSp>
        <p:nvGrpSpPr>
          <p:cNvPr id="15" name="Group 45">
            <a:extLst>
              <a:ext uri="{FF2B5EF4-FFF2-40B4-BE49-F238E27FC236}">
                <a16:creationId xmlns:a16="http://schemas.microsoft.com/office/drawing/2014/main" id="{96BCE2EB-A70E-46FA-940F-FE62099F0D16}"/>
              </a:ext>
            </a:extLst>
          </p:cNvPr>
          <p:cNvGrpSpPr/>
          <p:nvPr/>
        </p:nvGrpSpPr>
        <p:grpSpPr>
          <a:xfrm>
            <a:off x="8537524" y="2820868"/>
            <a:ext cx="2828180" cy="862105"/>
            <a:chOff x="4376129" y="2033662"/>
            <a:chExt cx="2121411" cy="646429"/>
          </a:xfrm>
          <a:solidFill>
            <a:srgbClr val="75BB00"/>
          </a:solidFill>
        </p:grpSpPr>
        <p:sp>
          <p:nvSpPr>
            <p:cNvPr id="16" name="Flowchart: Data 42">
              <a:extLst>
                <a:ext uri="{FF2B5EF4-FFF2-40B4-BE49-F238E27FC236}">
                  <a16:creationId xmlns:a16="http://schemas.microsoft.com/office/drawing/2014/main" id="{523A6202-FFD9-487D-B077-17BBA3123C04}"/>
                </a:ext>
              </a:extLst>
            </p:cNvPr>
            <p:cNvSpPr/>
            <p:nvPr/>
          </p:nvSpPr>
          <p:spPr>
            <a:xfrm rot="16200000" flipH="1" flipV="1">
              <a:off x="6070512" y="2253063"/>
              <a:ext cx="640080" cy="213975"/>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等线"/>
                <a:ea typeface="+mn-ea"/>
                <a:cs typeface="+mn-cs"/>
              </a:endParaRPr>
            </a:p>
          </p:txBody>
        </p:sp>
        <p:grpSp>
          <p:nvGrpSpPr>
            <p:cNvPr id="17" name="Group 52">
              <a:extLst>
                <a:ext uri="{FF2B5EF4-FFF2-40B4-BE49-F238E27FC236}">
                  <a16:creationId xmlns:a16="http://schemas.microsoft.com/office/drawing/2014/main" id="{A217DAF9-7AA6-4387-AE3C-37CAF3C1FC21}"/>
                </a:ext>
              </a:extLst>
            </p:cNvPr>
            <p:cNvGrpSpPr/>
            <p:nvPr/>
          </p:nvGrpSpPr>
          <p:grpSpPr>
            <a:xfrm>
              <a:off x="4376129" y="2033662"/>
              <a:ext cx="2121411" cy="640165"/>
              <a:chOff x="4366604" y="1584651"/>
              <a:chExt cx="2121411" cy="640165"/>
            </a:xfrm>
            <a:grpFill/>
          </p:grpSpPr>
          <p:sp>
            <p:nvSpPr>
              <p:cNvPr id="18" name="Rectangle 44">
                <a:extLst>
                  <a:ext uri="{FF2B5EF4-FFF2-40B4-BE49-F238E27FC236}">
                    <a16:creationId xmlns:a16="http://schemas.microsoft.com/office/drawing/2014/main" id="{AEE269BF-3BA6-4ADB-9A07-F42F29B69269}"/>
                  </a:ext>
                </a:extLst>
              </p:cNvPr>
              <p:cNvSpPr/>
              <p:nvPr/>
            </p:nvSpPr>
            <p:spPr>
              <a:xfrm>
                <a:off x="4580580" y="1711592"/>
                <a:ext cx="1907435" cy="51322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1.75</a:t>
                </a: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万亿人民币</a:t>
                </a:r>
                <a:endParaRPr kumimoji="0" lang="en-US" sz="2400" b="1" i="0" u="none" strike="noStrike" kern="1200" cap="none" spc="0" normalizeH="0" baseline="0" noProof="0" dirty="0">
                  <a:ln>
                    <a:noFill/>
                  </a:ln>
                  <a:solidFill>
                    <a:prstClr val="white"/>
                  </a:solidFill>
                  <a:effectLst/>
                  <a:uLnTx/>
                  <a:uFillTx/>
                  <a:latin typeface="等线"/>
                  <a:ea typeface="+mn-ea"/>
                  <a:cs typeface="+mn-cs"/>
                </a:endParaRPr>
              </a:p>
            </p:txBody>
          </p:sp>
          <p:sp>
            <p:nvSpPr>
              <p:cNvPr id="19" name="Flowchart: Data 41">
                <a:extLst>
                  <a:ext uri="{FF2B5EF4-FFF2-40B4-BE49-F238E27FC236}">
                    <a16:creationId xmlns:a16="http://schemas.microsoft.com/office/drawing/2014/main" id="{EC4CE73F-A9F5-43BD-8860-E1601ADE924B}"/>
                  </a:ext>
                </a:extLst>
              </p:cNvPr>
              <p:cNvSpPr/>
              <p:nvPr/>
            </p:nvSpPr>
            <p:spPr>
              <a:xfrm rot="16200000" flipH="1" flipV="1">
                <a:off x="4153552" y="1797703"/>
                <a:ext cx="640080" cy="213975"/>
              </a:xfrm>
              <a:prstGeom prst="flowChartInputOutp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等线"/>
                  <a:ea typeface="+mn-ea"/>
                  <a:cs typeface="+mn-cs"/>
                </a:endParaRPr>
              </a:p>
            </p:txBody>
          </p:sp>
        </p:grpSp>
      </p:grpSp>
      <p:sp>
        <p:nvSpPr>
          <p:cNvPr id="20" name="Freeform 57">
            <a:extLst>
              <a:ext uri="{FF2B5EF4-FFF2-40B4-BE49-F238E27FC236}">
                <a16:creationId xmlns:a16="http://schemas.microsoft.com/office/drawing/2014/main" id="{8C5716A3-63DA-4C4E-B917-2FD1E072A81B}"/>
              </a:ext>
            </a:extLst>
          </p:cNvPr>
          <p:cNvSpPr>
            <a:spLocks noEditPoints="1"/>
          </p:cNvSpPr>
          <p:nvPr/>
        </p:nvSpPr>
        <p:spPr bwMode="auto">
          <a:xfrm>
            <a:off x="9703311" y="2209543"/>
            <a:ext cx="614395" cy="544873"/>
          </a:xfrm>
          <a:custGeom>
            <a:avLst/>
            <a:gdLst/>
            <a:ahLst/>
            <a:cxnLst>
              <a:cxn ang="0">
                <a:pos x="7" y="9"/>
              </a:cxn>
              <a:cxn ang="0">
                <a:pos x="7" y="57"/>
              </a:cxn>
              <a:cxn ang="0">
                <a:pos x="6" y="58"/>
              </a:cxn>
              <a:cxn ang="0">
                <a:pos x="4" y="58"/>
              </a:cxn>
              <a:cxn ang="0">
                <a:pos x="2" y="57"/>
              </a:cxn>
              <a:cxn ang="0">
                <a:pos x="2" y="9"/>
              </a:cxn>
              <a:cxn ang="0">
                <a:pos x="0" y="4"/>
              </a:cxn>
              <a:cxn ang="0">
                <a:pos x="5" y="0"/>
              </a:cxn>
              <a:cxn ang="0">
                <a:pos x="10" y="4"/>
              </a:cxn>
              <a:cxn ang="0">
                <a:pos x="7" y="9"/>
              </a:cxn>
              <a:cxn ang="0">
                <a:pos x="65" y="36"/>
              </a:cxn>
              <a:cxn ang="0">
                <a:pos x="63" y="38"/>
              </a:cxn>
              <a:cxn ang="0">
                <a:pos x="49" y="43"/>
              </a:cxn>
              <a:cxn ang="0">
                <a:pos x="31" y="37"/>
              </a:cxn>
              <a:cxn ang="0">
                <a:pos x="13" y="43"/>
              </a:cxn>
              <a:cxn ang="0">
                <a:pos x="12" y="43"/>
              </a:cxn>
              <a:cxn ang="0">
                <a:pos x="10" y="41"/>
              </a:cxn>
              <a:cxn ang="0">
                <a:pos x="10" y="13"/>
              </a:cxn>
              <a:cxn ang="0">
                <a:pos x="11" y="11"/>
              </a:cxn>
              <a:cxn ang="0">
                <a:pos x="14" y="9"/>
              </a:cxn>
              <a:cxn ang="0">
                <a:pos x="30" y="4"/>
              </a:cxn>
              <a:cxn ang="0">
                <a:pos x="46" y="9"/>
              </a:cxn>
              <a:cxn ang="0">
                <a:pos x="49" y="10"/>
              </a:cxn>
              <a:cxn ang="0">
                <a:pos x="63" y="4"/>
              </a:cxn>
              <a:cxn ang="0">
                <a:pos x="65" y="7"/>
              </a:cxn>
              <a:cxn ang="0">
                <a:pos x="65" y="36"/>
              </a:cxn>
            </a:cxnLst>
            <a:rect l="0" t="0" r="r" b="b"/>
            <a:pathLst>
              <a:path w="65" h="58">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rgbClr val="75BB00"/>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a:ea typeface="+mn-ea"/>
              <a:cs typeface="+mn-cs"/>
            </a:endParaRPr>
          </a:p>
        </p:txBody>
      </p:sp>
    </p:spTree>
    <p:extLst>
      <p:ext uri="{BB962C8B-B14F-4D97-AF65-F5344CB8AC3E}">
        <p14:creationId xmlns:p14="http://schemas.microsoft.com/office/powerpoint/2010/main" val="3349990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DD9F973-89D2-45AD-813F-FC942B5076D7}"/>
              </a:ext>
            </a:extLst>
          </p:cNvPr>
          <p:cNvPicPr>
            <a:picLocks noChangeAspect="1"/>
          </p:cNvPicPr>
          <p:nvPr/>
        </p:nvPicPr>
        <p:blipFill>
          <a:blip r:embed="rId2"/>
          <a:stretch>
            <a:fillRect/>
          </a:stretch>
        </p:blipFill>
        <p:spPr>
          <a:xfrm>
            <a:off x="1726241" y="1852388"/>
            <a:ext cx="9180952" cy="4761905"/>
          </a:xfrm>
          <a:prstGeom prst="rect">
            <a:avLst/>
          </a:prstGeom>
        </p:spPr>
      </p:pic>
      <p:sp>
        <p:nvSpPr>
          <p:cNvPr id="3" name="文本框 2">
            <a:extLst>
              <a:ext uri="{FF2B5EF4-FFF2-40B4-BE49-F238E27FC236}">
                <a16:creationId xmlns:a16="http://schemas.microsoft.com/office/drawing/2014/main" id="{BFB8AC6D-6F0E-4D75-9579-7E8BE4A8CBB1}"/>
              </a:ext>
            </a:extLst>
          </p:cNvPr>
          <p:cNvSpPr txBox="1"/>
          <p:nvPr/>
        </p:nvSpPr>
        <p:spPr>
          <a:xfrm>
            <a:off x="4355396" y="2234641"/>
            <a:ext cx="3922643" cy="923330"/>
          </a:xfrm>
          <a:prstGeom prst="rect">
            <a:avLst/>
          </a:prstGeom>
          <a:noFill/>
          <a:ln w="28575">
            <a:solidFill>
              <a:srgbClr val="00A1C1"/>
            </a:solidFill>
            <a:prstDash val="sysDash"/>
          </a:ln>
        </p:spPr>
        <p:txBody>
          <a:bodyPr wrap="square" rtlCol="0">
            <a:spAutoFit/>
          </a:bodyPr>
          <a:lstStyle/>
          <a:p>
            <a:endParaRPr lang="en-US" altLang="zh-CN" dirty="0">
              <a:latin typeface="+mj-ea"/>
              <a:ea typeface="+mj-ea"/>
            </a:endParaRPr>
          </a:p>
          <a:p>
            <a:endParaRPr lang="en-US" altLang="zh-CN" dirty="0">
              <a:latin typeface="+mj-ea"/>
              <a:ea typeface="+mj-ea"/>
            </a:endParaRPr>
          </a:p>
          <a:p>
            <a:endParaRPr lang="zh-CN" altLang="en-US" dirty="0">
              <a:latin typeface="+mj-ea"/>
              <a:ea typeface="+mj-ea"/>
            </a:endParaRPr>
          </a:p>
        </p:txBody>
      </p:sp>
      <p:sp>
        <p:nvSpPr>
          <p:cNvPr id="5" name="文本框 4">
            <a:extLst>
              <a:ext uri="{FF2B5EF4-FFF2-40B4-BE49-F238E27FC236}">
                <a16:creationId xmlns:a16="http://schemas.microsoft.com/office/drawing/2014/main" id="{DA1BED47-C533-43E8-9273-3385B6FA5D0F}"/>
              </a:ext>
            </a:extLst>
          </p:cNvPr>
          <p:cNvSpPr txBox="1"/>
          <p:nvPr/>
        </p:nvSpPr>
        <p:spPr>
          <a:xfrm>
            <a:off x="2307874" y="1411001"/>
            <a:ext cx="8103669" cy="369332"/>
          </a:xfrm>
          <a:prstGeom prst="rect">
            <a:avLst/>
          </a:prstGeom>
          <a:noFill/>
        </p:spPr>
        <p:txBody>
          <a:bodyPr wrap="square" rtlCol="0">
            <a:spAutoFit/>
          </a:bodyPr>
          <a:lstStyle/>
          <a:p>
            <a:pPr algn="ctr"/>
            <a:r>
              <a:rPr lang="zh-CN" altLang="en-US" b="1" dirty="0">
                <a:solidFill>
                  <a:schemeClr val="tx1">
                    <a:lumMod val="75000"/>
                    <a:lumOff val="25000"/>
                  </a:schemeClr>
                </a:solidFill>
                <a:latin typeface="+mj-ea"/>
                <a:ea typeface="+mj-ea"/>
              </a:rPr>
              <a:t>覆盖全球的专利数据，提供</a:t>
            </a:r>
            <a:r>
              <a:rPr lang="en-US" altLang="zh-CN" b="1" dirty="0">
                <a:solidFill>
                  <a:schemeClr val="tx1">
                    <a:lumMod val="75000"/>
                    <a:lumOff val="25000"/>
                  </a:schemeClr>
                </a:solidFill>
                <a:latin typeface="+mj-ea"/>
                <a:ea typeface="+mj-ea"/>
              </a:rPr>
              <a:t>30</a:t>
            </a:r>
            <a:r>
              <a:rPr lang="zh-CN" altLang="en-US" b="1" dirty="0">
                <a:solidFill>
                  <a:schemeClr val="tx1">
                    <a:lumMod val="75000"/>
                    <a:lumOff val="25000"/>
                  </a:schemeClr>
                </a:solidFill>
                <a:latin typeface="+mj-ea"/>
                <a:ea typeface="+mj-ea"/>
              </a:rPr>
              <a:t>个国家、地区、组织的专利全文</a:t>
            </a:r>
            <a:endParaRPr lang="zh-CN" altLang="en-US" sz="2800" b="1" dirty="0">
              <a:solidFill>
                <a:schemeClr val="tx1">
                  <a:lumMod val="75000"/>
                  <a:lumOff val="25000"/>
                </a:schemeClr>
              </a:solidFill>
              <a:latin typeface="+mj-ea"/>
              <a:ea typeface="+mj-ea"/>
            </a:endParaRPr>
          </a:p>
        </p:txBody>
      </p:sp>
      <p:sp>
        <p:nvSpPr>
          <p:cNvPr id="6" name="矩形 5">
            <a:extLst>
              <a:ext uri="{FF2B5EF4-FFF2-40B4-BE49-F238E27FC236}">
                <a16:creationId xmlns:a16="http://schemas.microsoft.com/office/drawing/2014/main" id="{13210100-D07F-4633-8410-356F01ED1B56}"/>
              </a:ext>
            </a:extLst>
          </p:cNvPr>
          <p:cNvSpPr/>
          <p:nvPr/>
        </p:nvSpPr>
        <p:spPr>
          <a:xfrm>
            <a:off x="481069"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
        <p:nvSpPr>
          <p:cNvPr id="7" name="矩形 6">
            <a:extLst>
              <a:ext uri="{FF2B5EF4-FFF2-40B4-BE49-F238E27FC236}">
                <a16:creationId xmlns:a16="http://schemas.microsoft.com/office/drawing/2014/main" id="{2D4E37A1-4CDE-470F-816F-AB27CD0831DF}"/>
              </a:ext>
            </a:extLst>
          </p:cNvPr>
          <p:cNvSpPr/>
          <p:nvPr/>
        </p:nvSpPr>
        <p:spPr>
          <a:xfrm>
            <a:off x="481069" y="898301"/>
            <a:ext cx="4223085" cy="461665"/>
          </a:xfrm>
          <a:prstGeom prst="rect">
            <a:avLst/>
          </a:prstGeom>
        </p:spPr>
        <p:txBody>
          <a:bodyPr wrap="square">
            <a:spAutoFit/>
          </a:bodyPr>
          <a:lstStyle/>
          <a:p>
            <a:r>
              <a:rPr lang="zh-CN" altLang="en-US" sz="2400" b="1" dirty="0">
                <a:latin typeface="+mj-ea"/>
                <a:ea typeface="+mj-ea"/>
                <a:cs typeface="Arial" panose="020B0604020202020204" pitchFamily="34" charset="0"/>
              </a:rPr>
              <a:t>专利数据</a:t>
            </a:r>
            <a:r>
              <a:rPr lang="en-US" altLang="zh-CN" sz="2400" b="1" dirty="0">
                <a:latin typeface="+mj-ea"/>
                <a:ea typeface="+mj-ea"/>
                <a:cs typeface="Arial" panose="020B0604020202020204" pitchFamily="34" charset="0"/>
              </a:rPr>
              <a:t>——</a:t>
            </a:r>
            <a:r>
              <a:rPr lang="zh-CN" altLang="en-US" sz="2400" b="1" dirty="0">
                <a:latin typeface="+mj-ea"/>
                <a:ea typeface="+mj-ea"/>
                <a:cs typeface="Arial" panose="020B0604020202020204" pitchFamily="34" charset="0"/>
              </a:rPr>
              <a:t>总体情况</a:t>
            </a:r>
          </a:p>
        </p:txBody>
      </p:sp>
      <p:sp>
        <p:nvSpPr>
          <p:cNvPr id="9" name="矩形 8">
            <a:extLst>
              <a:ext uri="{FF2B5EF4-FFF2-40B4-BE49-F238E27FC236}">
                <a16:creationId xmlns:a16="http://schemas.microsoft.com/office/drawing/2014/main" id="{D322D5AC-F1E0-4943-9A75-91D0D401F4E6}"/>
              </a:ext>
            </a:extLst>
          </p:cNvPr>
          <p:cNvSpPr/>
          <p:nvPr/>
        </p:nvSpPr>
        <p:spPr>
          <a:xfrm>
            <a:off x="10536535" y="6428715"/>
            <a:ext cx="1429493" cy="477054"/>
          </a:xfrm>
          <a:prstGeom prst="rect">
            <a:avLst/>
          </a:prstGeom>
        </p:spPr>
        <p:txBody>
          <a:bodyPr wrap="square">
            <a:spAutoFit/>
          </a:bodyPr>
          <a:lstStyle/>
          <a:p>
            <a:pPr>
              <a:lnSpc>
                <a:spcPts val="3000"/>
              </a:lnSpc>
            </a:pPr>
            <a:r>
              <a:rPr lang="zh-CN" altLang="en-US" sz="1200" dirty="0">
                <a:solidFill>
                  <a:schemeClr val="tx1">
                    <a:lumMod val="50000"/>
                    <a:lumOff val="50000"/>
                  </a:schemeClr>
                </a:solidFill>
                <a:latin typeface="+mj-ea"/>
                <a:ea typeface="+mj-ea"/>
                <a:cs typeface="Microsoft YaHei" charset="0"/>
              </a:rPr>
              <a:t>数据详情见附录</a:t>
            </a:r>
            <a:r>
              <a:rPr lang="en-US" altLang="zh-CN" sz="1200" dirty="0">
                <a:solidFill>
                  <a:schemeClr val="tx1">
                    <a:lumMod val="50000"/>
                    <a:lumOff val="50000"/>
                  </a:schemeClr>
                </a:solidFill>
                <a:latin typeface="+mj-ea"/>
                <a:ea typeface="+mj-ea"/>
                <a:cs typeface="Microsoft YaHei" charset="0"/>
              </a:rPr>
              <a:t>1</a:t>
            </a:r>
            <a:endParaRPr lang="zh-CN" altLang="en-US" sz="1100"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1729669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2723BE6-CD1A-4C1C-8455-26DEB5C941A2}"/>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
        <p:nvSpPr>
          <p:cNvPr id="3" name="矩形 2">
            <a:extLst>
              <a:ext uri="{FF2B5EF4-FFF2-40B4-BE49-F238E27FC236}">
                <a16:creationId xmlns:a16="http://schemas.microsoft.com/office/drawing/2014/main" id="{3A68EB46-E1D1-4994-B02F-744D7215F40D}"/>
              </a:ext>
            </a:extLst>
          </p:cNvPr>
          <p:cNvSpPr/>
          <p:nvPr/>
        </p:nvSpPr>
        <p:spPr>
          <a:xfrm>
            <a:off x="451856" y="914509"/>
            <a:ext cx="3994772" cy="461665"/>
          </a:xfrm>
          <a:prstGeom prst="rect">
            <a:avLst/>
          </a:prstGeom>
        </p:spPr>
        <p:txBody>
          <a:bodyPr wrap="square">
            <a:spAutoFit/>
          </a:bodyPr>
          <a:lstStyle/>
          <a:p>
            <a:r>
              <a:rPr lang="zh-CN" altLang="en-US" sz="2400" b="1" dirty="0">
                <a:latin typeface="+mj-ea"/>
                <a:ea typeface="+mj-ea"/>
                <a:cs typeface="Arial" panose="020B0604020202020204" pitchFamily="34" charset="0"/>
              </a:rPr>
              <a:t>专利数据</a:t>
            </a:r>
            <a:r>
              <a:rPr lang="en-US" altLang="zh-CN" sz="2400" b="1" dirty="0">
                <a:latin typeface="+mj-ea"/>
                <a:ea typeface="+mj-ea"/>
                <a:cs typeface="Arial" panose="020B0604020202020204" pitchFamily="34" charset="0"/>
              </a:rPr>
              <a:t>——</a:t>
            </a:r>
            <a:r>
              <a:rPr lang="zh-CN" altLang="en-US" sz="2400" b="1" dirty="0">
                <a:latin typeface="+mj-ea"/>
                <a:ea typeface="+mj-ea"/>
                <a:cs typeface="Arial" panose="020B0604020202020204" pitchFamily="34" charset="0"/>
              </a:rPr>
              <a:t>覆盖全球</a:t>
            </a:r>
          </a:p>
        </p:txBody>
      </p:sp>
      <p:pic>
        <p:nvPicPr>
          <p:cNvPr id="5" name="图片 4">
            <a:extLst>
              <a:ext uri="{FF2B5EF4-FFF2-40B4-BE49-F238E27FC236}">
                <a16:creationId xmlns:a16="http://schemas.microsoft.com/office/drawing/2014/main" id="{0C98D240-640C-461F-8974-8CAF5B315DE0}"/>
              </a:ext>
            </a:extLst>
          </p:cNvPr>
          <p:cNvPicPr>
            <a:picLocks noChangeAspect="1"/>
          </p:cNvPicPr>
          <p:nvPr/>
        </p:nvPicPr>
        <p:blipFill>
          <a:blip r:embed="rId2"/>
          <a:stretch>
            <a:fillRect/>
          </a:stretch>
        </p:blipFill>
        <p:spPr>
          <a:xfrm>
            <a:off x="681157" y="1509794"/>
            <a:ext cx="10507536" cy="5062286"/>
          </a:xfrm>
          <a:prstGeom prst="rect">
            <a:avLst/>
          </a:prstGeom>
        </p:spPr>
      </p:pic>
      <p:sp>
        <p:nvSpPr>
          <p:cNvPr id="4" name="矩形 3">
            <a:extLst>
              <a:ext uri="{FF2B5EF4-FFF2-40B4-BE49-F238E27FC236}">
                <a16:creationId xmlns:a16="http://schemas.microsoft.com/office/drawing/2014/main" id="{BF29FCBE-18C8-4879-90C3-3605B1E24E0B}"/>
              </a:ext>
            </a:extLst>
          </p:cNvPr>
          <p:cNvSpPr/>
          <p:nvPr/>
        </p:nvSpPr>
        <p:spPr>
          <a:xfrm>
            <a:off x="4272704" y="5488577"/>
            <a:ext cx="5163174" cy="814390"/>
          </a:xfrm>
          <a:prstGeom prst="rect">
            <a:avLst/>
          </a:prstGeom>
        </p:spPr>
        <p:txBody>
          <a:bodyPr wrap="square">
            <a:spAutoFit/>
          </a:bodyPr>
          <a:lstStyle/>
          <a:p>
            <a:pPr>
              <a:lnSpc>
                <a:spcPts val="3000"/>
              </a:lnSpc>
            </a:pPr>
            <a:r>
              <a:rPr lang="zh-CN" altLang="en-US" sz="1600" b="1" dirty="0">
                <a:solidFill>
                  <a:srgbClr val="71B900"/>
                </a:solidFill>
                <a:latin typeface="+mj-ea"/>
                <a:ea typeface="+mj-ea"/>
                <a:cs typeface="Microsoft YaHei" charset="0"/>
              </a:rPr>
              <a:t>知识产权组织  </a:t>
            </a:r>
            <a:r>
              <a:rPr lang="en-US" altLang="zh-CN" sz="1400" dirty="0">
                <a:solidFill>
                  <a:srgbClr val="71B900"/>
                </a:solidFill>
                <a:latin typeface="+mj-ea"/>
                <a:ea typeface="+mj-ea"/>
                <a:cs typeface="Microsoft YaHei" charset="0"/>
              </a:rPr>
              <a:t>WIPO, EPO  </a:t>
            </a:r>
          </a:p>
          <a:p>
            <a:pPr>
              <a:lnSpc>
                <a:spcPts val="3000"/>
              </a:lnSpc>
            </a:pPr>
            <a:r>
              <a:rPr lang="zh-CN" altLang="en-US" sz="1600" b="1" dirty="0">
                <a:solidFill>
                  <a:srgbClr val="71B900"/>
                </a:solidFill>
                <a:latin typeface="+mj-ea"/>
                <a:ea typeface="+mj-ea"/>
                <a:cs typeface="Microsoft YaHei" charset="0"/>
              </a:rPr>
              <a:t>其他</a:t>
            </a:r>
            <a:r>
              <a:rPr lang="zh-CN" altLang="en-US" sz="1600" b="1"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大洋洲：澳大利亚，新西兰    非洲：南非</a:t>
            </a:r>
            <a:endParaRPr lang="zh-CN" altLang="en-US" sz="1400" dirty="0">
              <a:latin typeface="+mj-ea"/>
              <a:ea typeface="+mj-ea"/>
            </a:endParaRPr>
          </a:p>
        </p:txBody>
      </p:sp>
      <p:sp>
        <p:nvSpPr>
          <p:cNvPr id="6" name="矩形 5">
            <a:extLst>
              <a:ext uri="{FF2B5EF4-FFF2-40B4-BE49-F238E27FC236}">
                <a16:creationId xmlns:a16="http://schemas.microsoft.com/office/drawing/2014/main" id="{A6B42FEC-0520-44CD-98CA-CF116A3CF787}"/>
              </a:ext>
            </a:extLst>
          </p:cNvPr>
          <p:cNvSpPr/>
          <p:nvPr/>
        </p:nvSpPr>
        <p:spPr>
          <a:xfrm>
            <a:off x="6415607" y="3349348"/>
            <a:ext cx="5399165" cy="2015936"/>
          </a:xfrm>
          <a:prstGeom prst="rect">
            <a:avLst/>
          </a:prstGeom>
        </p:spPr>
        <p:txBody>
          <a:bodyPr wrap="square">
            <a:spAutoFit/>
          </a:bodyPr>
          <a:lstStyle/>
          <a:p>
            <a:pPr>
              <a:lnSpc>
                <a:spcPts val="3000"/>
              </a:lnSpc>
            </a:pPr>
            <a:r>
              <a:rPr lang="zh-CN" altLang="en-US" sz="1600" b="1" dirty="0">
                <a:solidFill>
                  <a:srgbClr val="71B900"/>
                </a:solidFill>
                <a:latin typeface="+mj-ea"/>
                <a:ea typeface="+mj-ea"/>
                <a:cs typeface="Microsoft YaHei" charset="0"/>
              </a:rPr>
              <a:t>                     亚洲（一带一路）</a:t>
            </a: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东亚：中国</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蒙古</a:t>
            </a:r>
            <a:r>
              <a:rPr lang="zh-CN" altLang="en-US" sz="1400" b="1" dirty="0">
                <a:solidFill>
                  <a:prstClr val="black"/>
                </a:solidFill>
                <a:latin typeface="+mj-ea"/>
                <a:ea typeface="+mj-ea"/>
                <a:cs typeface="Microsoft YaHei" charset="0"/>
              </a:rPr>
              <a:t> </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韩国</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日本，</a:t>
            </a:r>
            <a:r>
              <a:rPr lang="en-US" altLang="zh-CN" sz="1400" dirty="0" err="1">
                <a:solidFill>
                  <a:prstClr val="black"/>
                </a:solidFill>
                <a:latin typeface="+mj-ea"/>
                <a:ea typeface="+mj-ea"/>
                <a:cs typeface="Microsoft YaHei" charset="0"/>
              </a:rPr>
              <a:t>台湾</a:t>
            </a:r>
            <a:r>
              <a:rPr lang="en-US" altLang="zh-CN" sz="1400" dirty="0">
                <a:solidFill>
                  <a:prstClr val="black"/>
                </a:solidFill>
                <a:latin typeface="+mj-ea"/>
                <a:ea typeface="+mj-ea"/>
                <a:cs typeface="Microsoft YaHei" charset="0"/>
              </a:rPr>
              <a:t>, </a:t>
            </a:r>
            <a:r>
              <a:rPr lang="en-US" altLang="zh-CN" sz="1400" dirty="0" err="1">
                <a:solidFill>
                  <a:prstClr val="black"/>
                </a:solidFill>
                <a:latin typeface="+mj-ea"/>
                <a:ea typeface="+mj-ea"/>
                <a:cs typeface="Microsoft YaHei" charset="0"/>
              </a:rPr>
              <a:t>香港</a:t>
            </a:r>
            <a:r>
              <a:rPr lang="en-US" altLang="zh-CN" sz="1400" dirty="0">
                <a:solidFill>
                  <a:prstClr val="black"/>
                </a:solidFill>
                <a:latin typeface="+mj-ea"/>
                <a:ea typeface="+mj-ea"/>
                <a:cs typeface="Microsoft YaHei" charset="0"/>
              </a:rPr>
              <a:t>, </a:t>
            </a:r>
            <a:r>
              <a:rPr lang="en-US" altLang="zh-CN" sz="1400" dirty="0" err="1">
                <a:solidFill>
                  <a:prstClr val="black"/>
                </a:solidFill>
                <a:latin typeface="+mj-ea"/>
                <a:ea typeface="+mj-ea"/>
                <a:cs typeface="Microsoft YaHei" charset="0"/>
              </a:rPr>
              <a:t>澳门</a:t>
            </a:r>
            <a:endParaRPr lang="zh-CN" altLang="en-US" sz="1400" dirty="0">
              <a:solidFill>
                <a:prstClr val="black"/>
              </a:solidFill>
              <a:latin typeface="+mj-ea"/>
              <a:ea typeface="+mj-ea"/>
              <a:cs typeface="Microsoft YaHei" charset="0"/>
            </a:endParaRP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东南亚：越南</a:t>
            </a:r>
            <a:r>
              <a:rPr lang="en-US" altLang="zh-CN" sz="1400" dirty="0">
                <a:solidFill>
                  <a:prstClr val="black"/>
                </a:solidFill>
                <a:latin typeface="+mj-ea"/>
                <a:ea typeface="+mj-ea"/>
                <a:cs typeface="Microsoft YaHei" charset="0"/>
              </a:rPr>
              <a:t>, </a:t>
            </a:r>
            <a:r>
              <a:rPr lang="zh-CN" altLang="en-US" sz="1400" b="1"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泰国</a:t>
            </a:r>
            <a:r>
              <a:rPr lang="en-US" altLang="zh-CN" sz="1400" b="1"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马来西亚</a:t>
            </a:r>
            <a:r>
              <a:rPr lang="en-US" altLang="zh-CN" sz="1400" b="1"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新加坡</a:t>
            </a:r>
            <a:r>
              <a:rPr lang="en-US" altLang="zh-CN" sz="1400" b="1"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印度尼西亚，菲律宾</a:t>
            </a:r>
            <a:endParaRPr lang="en-US" altLang="zh-CN" sz="1400" dirty="0">
              <a:solidFill>
                <a:prstClr val="black"/>
              </a:solidFill>
              <a:latin typeface="+mj-ea"/>
              <a:ea typeface="+mj-ea"/>
              <a:cs typeface="Microsoft YaHei" charset="0"/>
            </a:endParaRP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南亚：印度</a:t>
            </a:r>
            <a:endParaRPr lang="en-US" altLang="zh-CN" sz="1400" dirty="0">
              <a:solidFill>
                <a:prstClr val="black"/>
              </a:solidFill>
              <a:latin typeface="+mj-ea"/>
              <a:ea typeface="+mj-ea"/>
              <a:cs typeface="Microsoft YaHei" charset="0"/>
            </a:endParaRP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西亚：以色列</a:t>
            </a:r>
            <a:endParaRPr lang="zh-CN" altLang="en-US" sz="1200" dirty="0">
              <a:solidFill>
                <a:prstClr val="black"/>
              </a:solidFill>
              <a:latin typeface="+mj-ea"/>
              <a:ea typeface="+mj-ea"/>
              <a:cs typeface="Microsoft YaHei" charset="0"/>
            </a:endParaRPr>
          </a:p>
        </p:txBody>
      </p:sp>
      <p:sp>
        <p:nvSpPr>
          <p:cNvPr id="7" name="矩形 6">
            <a:extLst>
              <a:ext uri="{FF2B5EF4-FFF2-40B4-BE49-F238E27FC236}">
                <a16:creationId xmlns:a16="http://schemas.microsoft.com/office/drawing/2014/main" id="{17B89268-AEF2-4CDA-AC8F-FA9050641E14}"/>
              </a:ext>
            </a:extLst>
          </p:cNvPr>
          <p:cNvSpPr/>
          <p:nvPr/>
        </p:nvSpPr>
        <p:spPr>
          <a:xfrm>
            <a:off x="5090931" y="1622776"/>
            <a:ext cx="3789939" cy="1631216"/>
          </a:xfrm>
          <a:prstGeom prst="rect">
            <a:avLst/>
          </a:prstGeom>
        </p:spPr>
        <p:txBody>
          <a:bodyPr wrap="square">
            <a:spAutoFit/>
          </a:bodyPr>
          <a:lstStyle/>
          <a:p>
            <a:pPr>
              <a:lnSpc>
                <a:spcPts val="3000"/>
              </a:lnSpc>
            </a:pPr>
            <a:r>
              <a:rPr lang="zh-CN" altLang="en-US" sz="1600" b="1" dirty="0">
                <a:solidFill>
                  <a:srgbClr val="71B900"/>
                </a:solidFill>
                <a:latin typeface="+mj-ea"/>
                <a:ea typeface="+mj-ea"/>
                <a:cs typeface="Microsoft YaHei" charset="0"/>
              </a:rPr>
              <a:t>                          欧洲</a:t>
            </a: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芬兰</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瑞典</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挪威，丹麦，意大利</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西班牙，</a:t>
            </a: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俄罗斯</a:t>
            </a:r>
            <a:r>
              <a:rPr lang="en-US" altLang="zh-CN" sz="1400" dirty="0">
                <a:solidFill>
                  <a:prstClr val="black"/>
                </a:solidFill>
                <a:latin typeface="+mj-ea"/>
                <a:ea typeface="+mj-ea"/>
                <a:cs typeface="Microsoft YaHei" charset="0"/>
              </a:rPr>
              <a:t>,</a:t>
            </a:r>
            <a:r>
              <a:rPr lang="zh-CN" altLang="en-US" sz="1400" dirty="0">
                <a:solidFill>
                  <a:prstClr val="black"/>
                </a:solidFill>
                <a:latin typeface="+mj-ea"/>
                <a:ea typeface="+mj-ea"/>
                <a:cs typeface="Microsoft YaHei" charset="0"/>
              </a:rPr>
              <a:t>德国</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瑞士</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波兰</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奥地利，英国</a:t>
            </a:r>
            <a:r>
              <a:rPr lang="en-US" altLang="zh-CN" sz="1400" dirty="0">
                <a:solidFill>
                  <a:prstClr val="black"/>
                </a:solidFill>
                <a:latin typeface="+mj-ea"/>
                <a:ea typeface="+mj-ea"/>
                <a:cs typeface="Microsoft YaHei" charset="0"/>
              </a:rPr>
              <a:t>, </a:t>
            </a: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法国</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荷兰</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爱尔兰 </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比利时</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卢森堡</a:t>
            </a:r>
          </a:p>
        </p:txBody>
      </p:sp>
      <p:sp>
        <p:nvSpPr>
          <p:cNvPr id="8" name="矩形 7">
            <a:extLst>
              <a:ext uri="{FF2B5EF4-FFF2-40B4-BE49-F238E27FC236}">
                <a16:creationId xmlns:a16="http://schemas.microsoft.com/office/drawing/2014/main" id="{E99F72B5-A56D-42DA-B88B-2F8AAA9495CB}"/>
              </a:ext>
            </a:extLst>
          </p:cNvPr>
          <p:cNvSpPr/>
          <p:nvPr/>
        </p:nvSpPr>
        <p:spPr>
          <a:xfrm>
            <a:off x="2251179" y="3282714"/>
            <a:ext cx="2594406" cy="1193019"/>
          </a:xfrm>
          <a:prstGeom prst="rect">
            <a:avLst/>
          </a:prstGeom>
        </p:spPr>
        <p:txBody>
          <a:bodyPr wrap="square">
            <a:spAutoFit/>
          </a:bodyPr>
          <a:lstStyle/>
          <a:p>
            <a:pPr>
              <a:lnSpc>
                <a:spcPts val="3000"/>
              </a:lnSpc>
            </a:pPr>
            <a:r>
              <a:rPr lang="zh-CN" altLang="en-US" sz="1600" b="1" dirty="0">
                <a:solidFill>
                  <a:srgbClr val="71B900"/>
                </a:solidFill>
                <a:latin typeface="+mj-ea"/>
                <a:ea typeface="+mj-ea"/>
                <a:cs typeface="Microsoft YaHei" charset="0"/>
              </a:rPr>
              <a:t>                美洲</a:t>
            </a: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加拿大</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美国</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墨西哥，</a:t>
            </a:r>
            <a:endParaRPr lang="en-US" altLang="zh-CN" sz="1400" dirty="0">
              <a:solidFill>
                <a:prstClr val="black"/>
              </a:solidFill>
              <a:latin typeface="+mj-ea"/>
              <a:ea typeface="+mj-ea"/>
              <a:cs typeface="Microsoft YaHei" charset="0"/>
            </a:endParaRPr>
          </a:p>
          <a:p>
            <a:pPr marL="285750" indent="-285750">
              <a:lnSpc>
                <a:spcPts val="3000"/>
              </a:lnSpc>
              <a:buFont typeface="Arial" charset="0"/>
              <a:buChar char="•"/>
            </a:pPr>
            <a:r>
              <a:rPr lang="zh-CN" altLang="en-US" sz="1400" dirty="0">
                <a:solidFill>
                  <a:prstClr val="black"/>
                </a:solidFill>
                <a:latin typeface="+mj-ea"/>
                <a:ea typeface="+mj-ea"/>
                <a:cs typeface="Microsoft YaHei" charset="0"/>
              </a:rPr>
              <a:t>巴西，智利</a:t>
            </a:r>
            <a:r>
              <a:rPr lang="en-US" altLang="zh-CN" sz="1400" dirty="0">
                <a:solidFill>
                  <a:prstClr val="black"/>
                </a:solidFill>
                <a:latin typeface="+mj-ea"/>
                <a:ea typeface="+mj-ea"/>
                <a:cs typeface="Microsoft YaHei" charset="0"/>
              </a:rPr>
              <a:t>, </a:t>
            </a:r>
            <a:r>
              <a:rPr lang="zh-CN" altLang="en-US" sz="1400" dirty="0">
                <a:solidFill>
                  <a:prstClr val="black"/>
                </a:solidFill>
                <a:latin typeface="+mj-ea"/>
                <a:ea typeface="+mj-ea"/>
                <a:cs typeface="Microsoft YaHei" charset="0"/>
              </a:rPr>
              <a:t>阿根廷</a:t>
            </a:r>
            <a:endParaRPr lang="en-US" altLang="zh-CN" sz="1400" dirty="0">
              <a:solidFill>
                <a:prstClr val="black"/>
              </a:solidFill>
              <a:latin typeface="+mj-ea"/>
              <a:ea typeface="+mj-ea"/>
              <a:cs typeface="Microsoft YaHei" charset="0"/>
            </a:endParaRPr>
          </a:p>
        </p:txBody>
      </p:sp>
      <p:sp>
        <p:nvSpPr>
          <p:cNvPr id="9" name="矩形 8">
            <a:extLst>
              <a:ext uri="{FF2B5EF4-FFF2-40B4-BE49-F238E27FC236}">
                <a16:creationId xmlns:a16="http://schemas.microsoft.com/office/drawing/2014/main" id="{1E6E9FF1-24F3-4FBB-8B5D-B458A65352FD}"/>
              </a:ext>
            </a:extLst>
          </p:cNvPr>
          <p:cNvSpPr/>
          <p:nvPr/>
        </p:nvSpPr>
        <p:spPr>
          <a:xfrm>
            <a:off x="10419970" y="6434807"/>
            <a:ext cx="1891951" cy="423193"/>
          </a:xfrm>
          <a:prstGeom prst="rect">
            <a:avLst/>
          </a:prstGeom>
        </p:spPr>
        <p:txBody>
          <a:bodyPr wrap="square">
            <a:spAutoFit/>
          </a:bodyPr>
          <a:lstStyle/>
          <a:p>
            <a:pPr>
              <a:lnSpc>
                <a:spcPts val="3000"/>
              </a:lnSpc>
            </a:pPr>
            <a:r>
              <a:rPr lang="zh-CN" altLang="en-US" sz="1200" dirty="0">
                <a:solidFill>
                  <a:schemeClr val="tx1">
                    <a:lumMod val="50000"/>
                    <a:lumOff val="50000"/>
                  </a:schemeClr>
                </a:solidFill>
                <a:latin typeface="+mj-ea"/>
                <a:ea typeface="+mj-ea"/>
                <a:cs typeface="Microsoft YaHei" charset="0"/>
              </a:rPr>
              <a:t>数据详情见附录</a:t>
            </a:r>
            <a:r>
              <a:rPr lang="en-US" altLang="zh-CN" sz="1200" dirty="0">
                <a:solidFill>
                  <a:schemeClr val="tx1">
                    <a:lumMod val="50000"/>
                    <a:lumOff val="50000"/>
                  </a:schemeClr>
                </a:solidFill>
                <a:latin typeface="+mj-ea"/>
                <a:ea typeface="+mj-ea"/>
                <a:cs typeface="Microsoft YaHei" charset="0"/>
              </a:rPr>
              <a:t>1</a:t>
            </a:r>
            <a:endParaRPr lang="zh-CN" altLang="en-US" sz="1100" dirty="0">
              <a:solidFill>
                <a:schemeClr val="tx1">
                  <a:lumMod val="50000"/>
                  <a:lumOff val="50000"/>
                </a:schemeClr>
              </a:solidFill>
              <a:latin typeface="+mj-ea"/>
              <a:ea typeface="+mj-ea"/>
            </a:endParaRPr>
          </a:p>
        </p:txBody>
      </p:sp>
    </p:spTree>
    <p:extLst>
      <p:ext uri="{BB962C8B-B14F-4D97-AF65-F5344CB8AC3E}">
        <p14:creationId xmlns:p14="http://schemas.microsoft.com/office/powerpoint/2010/main" val="2375076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FD2D933-3F61-412C-B4C6-017A545A3879}"/>
              </a:ext>
            </a:extLst>
          </p:cNvPr>
          <p:cNvSpPr/>
          <p:nvPr/>
        </p:nvSpPr>
        <p:spPr>
          <a:xfrm>
            <a:off x="342590" y="925019"/>
            <a:ext cx="3653610"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a:t>
            </a:r>
            <a:r>
              <a:rPr lang="en-US" altLang="zh-CN" sz="2400" b="1" dirty="0">
                <a:latin typeface="+mj-ea"/>
                <a:cs typeface="Arial" panose="020B0604020202020204" pitchFamily="34" charset="0"/>
              </a:rPr>
              <a:t>——</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使用展示</a:t>
            </a:r>
          </a:p>
        </p:txBody>
      </p:sp>
      <p:pic>
        <p:nvPicPr>
          <p:cNvPr id="7" name="图片 6">
            <a:extLst>
              <a:ext uri="{FF2B5EF4-FFF2-40B4-BE49-F238E27FC236}">
                <a16:creationId xmlns:a16="http://schemas.microsoft.com/office/drawing/2014/main" id="{3A4F8A8A-62FA-4D24-BAAE-C79DE00C4695}"/>
              </a:ext>
            </a:extLst>
          </p:cNvPr>
          <p:cNvPicPr>
            <a:picLocks noChangeAspect="1"/>
          </p:cNvPicPr>
          <p:nvPr/>
        </p:nvPicPr>
        <p:blipFill>
          <a:blip r:embed="rId2"/>
          <a:stretch>
            <a:fillRect/>
          </a:stretch>
        </p:blipFill>
        <p:spPr>
          <a:xfrm>
            <a:off x="734292" y="1509794"/>
            <a:ext cx="8180952" cy="3923809"/>
          </a:xfrm>
          <a:prstGeom prst="rect">
            <a:avLst/>
          </a:prstGeom>
          <a:ln>
            <a:solidFill>
              <a:srgbClr val="71B900"/>
            </a:solid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3E805380-BC35-4D7E-BAFA-5E91CC5CD499}"/>
              </a:ext>
            </a:extLst>
          </p:cNvPr>
          <p:cNvPicPr>
            <a:picLocks noChangeAspect="1"/>
          </p:cNvPicPr>
          <p:nvPr/>
        </p:nvPicPr>
        <p:blipFill>
          <a:blip r:embed="rId3"/>
          <a:stretch>
            <a:fillRect/>
          </a:stretch>
        </p:blipFill>
        <p:spPr>
          <a:xfrm>
            <a:off x="4108627" y="2008824"/>
            <a:ext cx="7533333" cy="4466667"/>
          </a:xfrm>
          <a:prstGeom prst="rect">
            <a:avLst/>
          </a:prstGeom>
          <a:ln>
            <a:solidFill>
              <a:srgbClr val="71B900"/>
            </a:solidFill>
          </a:ln>
          <a:effectLst>
            <a:outerShdw blurRad="292100" dist="139700" dir="2700000" algn="tl" rotWithShape="0">
              <a:srgbClr val="333333">
                <a:alpha val="65000"/>
              </a:srgbClr>
            </a:outerShdw>
          </a:effectLst>
        </p:spPr>
      </p:pic>
      <p:sp>
        <p:nvSpPr>
          <p:cNvPr id="6" name="矩形 1">
            <a:extLst>
              <a:ext uri="{FF2B5EF4-FFF2-40B4-BE49-F238E27FC236}">
                <a16:creationId xmlns:a16="http://schemas.microsoft.com/office/drawing/2014/main" id="{2F7796C4-B13F-4288-ABC1-547D7CAD7E81}"/>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132577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4108AA2-47DE-481F-A218-8F049226B7D1}"/>
              </a:ext>
            </a:extLst>
          </p:cNvPr>
          <p:cNvSpPr/>
          <p:nvPr/>
        </p:nvSpPr>
        <p:spPr>
          <a:xfrm>
            <a:off x="337782" y="925019"/>
            <a:ext cx="4254882"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a:t>
            </a:r>
            <a:r>
              <a:rPr lang="en-US" altLang="zh-CN" sz="2400" b="1" dirty="0">
                <a:latin typeface="+mj-ea"/>
                <a:cs typeface="Arial" panose="020B0604020202020204" pitchFamily="34" charset="0"/>
              </a:rPr>
              <a:t>——</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法律事件数据</a:t>
            </a:r>
          </a:p>
        </p:txBody>
      </p:sp>
      <p:graphicFrame>
        <p:nvGraphicFramePr>
          <p:cNvPr id="4" name="Table 5">
            <a:extLst>
              <a:ext uri="{FF2B5EF4-FFF2-40B4-BE49-F238E27FC236}">
                <a16:creationId xmlns:a16="http://schemas.microsoft.com/office/drawing/2014/main" id="{E4E0D4C6-946D-4924-BC82-0C2AC34A48DC}"/>
              </a:ext>
            </a:extLst>
          </p:cNvPr>
          <p:cNvGraphicFramePr>
            <a:graphicFrameLocks noGrp="1"/>
          </p:cNvGraphicFramePr>
          <p:nvPr>
            <p:extLst>
              <p:ext uri="{D42A27DB-BD31-4B8C-83A1-F6EECF244321}">
                <p14:modId xmlns:p14="http://schemas.microsoft.com/office/powerpoint/2010/main" val="2096894685"/>
              </p:ext>
            </p:extLst>
          </p:nvPr>
        </p:nvGraphicFramePr>
        <p:xfrm>
          <a:off x="994213" y="2025206"/>
          <a:ext cx="10441162" cy="3928030"/>
        </p:xfrm>
        <a:graphic>
          <a:graphicData uri="http://schemas.openxmlformats.org/drawingml/2006/table">
            <a:tbl>
              <a:tblPr/>
              <a:tblGrid>
                <a:gridCol w="432048">
                  <a:extLst>
                    <a:ext uri="{9D8B030D-6E8A-4147-A177-3AD203B41FA5}">
                      <a16:colId xmlns:a16="http://schemas.microsoft.com/office/drawing/2014/main" val="20000"/>
                    </a:ext>
                  </a:extLst>
                </a:gridCol>
                <a:gridCol w="792088">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720080">
                  <a:extLst>
                    <a:ext uri="{9D8B030D-6E8A-4147-A177-3AD203B41FA5}">
                      <a16:colId xmlns:a16="http://schemas.microsoft.com/office/drawing/2014/main" val="20003"/>
                    </a:ext>
                  </a:extLst>
                </a:gridCol>
                <a:gridCol w="720080">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gridCol w="864096">
                  <a:extLst>
                    <a:ext uri="{9D8B030D-6E8A-4147-A177-3AD203B41FA5}">
                      <a16:colId xmlns:a16="http://schemas.microsoft.com/office/drawing/2014/main" val="20009"/>
                    </a:ext>
                  </a:extLst>
                </a:gridCol>
                <a:gridCol w="1008112">
                  <a:extLst>
                    <a:ext uri="{9D8B030D-6E8A-4147-A177-3AD203B41FA5}">
                      <a16:colId xmlns:a16="http://schemas.microsoft.com/office/drawing/2014/main" val="20010"/>
                    </a:ext>
                  </a:extLst>
                </a:gridCol>
                <a:gridCol w="864096">
                  <a:extLst>
                    <a:ext uri="{9D8B030D-6E8A-4147-A177-3AD203B41FA5}">
                      <a16:colId xmlns:a16="http://schemas.microsoft.com/office/drawing/2014/main" val="20011"/>
                    </a:ext>
                  </a:extLst>
                </a:gridCol>
                <a:gridCol w="648074">
                  <a:extLst>
                    <a:ext uri="{9D8B030D-6E8A-4147-A177-3AD203B41FA5}">
                      <a16:colId xmlns:a16="http://schemas.microsoft.com/office/drawing/2014/main" val="20012"/>
                    </a:ext>
                  </a:extLst>
                </a:gridCol>
              </a:tblGrid>
              <a:tr h="307093">
                <a:tc>
                  <a:txBody>
                    <a:bodyPr/>
                    <a:lstStyle/>
                    <a:p>
                      <a:pPr algn="ctr" fontAlgn="ctr"/>
                      <a:r>
                        <a:rPr lang="zh-CN" altLang="en-US" sz="1200" b="1" i="0" u="none" strike="noStrike" dirty="0">
                          <a:solidFill>
                            <a:schemeClr val="tx1">
                              <a:lumMod val="75000"/>
                              <a:lumOff val="25000"/>
                            </a:schemeClr>
                          </a:solidFill>
                          <a:effectLst/>
                          <a:latin typeface="+mj-ea"/>
                          <a:ea typeface="+mj-ea"/>
                        </a:rPr>
                        <a:t>序号</a:t>
                      </a:r>
                      <a:endParaRPr lang="en-US" sz="1200" b="1" i="0" u="none" strike="noStrike" dirty="0">
                        <a:solidFill>
                          <a:schemeClr val="tx1">
                            <a:lumMod val="75000"/>
                            <a:lumOff val="25000"/>
                          </a:schemeClr>
                        </a:solidFill>
                        <a:effectLst/>
                        <a:latin typeface="+mj-ea"/>
                        <a:ea typeface="+mj-ea"/>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国家</a:t>
                      </a:r>
                      <a:r>
                        <a:rPr lang="en-US" altLang="zh-CN" sz="1200" b="1" i="0" u="none" strike="noStrike" dirty="0">
                          <a:solidFill>
                            <a:schemeClr val="tx1">
                              <a:lumMod val="75000"/>
                              <a:lumOff val="25000"/>
                            </a:schemeClr>
                          </a:solidFill>
                          <a:effectLst/>
                          <a:latin typeface="+mj-ea"/>
                          <a:ea typeface="+mj-ea"/>
                        </a:rPr>
                        <a:t>/</a:t>
                      </a:r>
                      <a:r>
                        <a:rPr lang="zh-CN" altLang="en-US" sz="1200" b="1" i="0" u="none" strike="noStrike" dirty="0">
                          <a:solidFill>
                            <a:schemeClr val="tx1">
                              <a:lumMod val="75000"/>
                              <a:lumOff val="25000"/>
                            </a:schemeClr>
                          </a:solidFill>
                          <a:effectLst/>
                          <a:latin typeface="+mj-ea"/>
                          <a:ea typeface="+mj-ea"/>
                        </a:rPr>
                        <a:t>地区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诉讼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听证</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异议</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专利复审</a:t>
                      </a:r>
                      <a:r>
                        <a:rPr lang="en-US" altLang="zh-CN" sz="1200" b="1" i="0" u="none" strike="noStrike" dirty="0">
                          <a:solidFill>
                            <a:schemeClr val="tx1">
                              <a:lumMod val="75000"/>
                              <a:lumOff val="25000"/>
                            </a:schemeClr>
                          </a:solidFill>
                          <a:effectLst/>
                          <a:latin typeface="+mj-ea"/>
                          <a:ea typeface="+mj-ea"/>
                        </a:rPr>
                        <a:t>/</a:t>
                      </a:r>
                      <a:r>
                        <a:rPr lang="zh-CN" altLang="en-US" sz="1200" b="1" i="0" u="none" strike="noStrike" dirty="0">
                          <a:solidFill>
                            <a:schemeClr val="tx1">
                              <a:lumMod val="75000"/>
                              <a:lumOff val="25000"/>
                            </a:schemeClr>
                          </a:solidFill>
                          <a:effectLst/>
                          <a:latin typeface="+mj-ea"/>
                          <a:ea typeface="+mj-ea"/>
                        </a:rPr>
                        <a:t>上诉</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口审</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许可</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专利权转移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质押</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专利海关备案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审查</a:t>
                      </a:r>
                      <a:endParaRPr lang="en-US" altLang="zh-CN" sz="1200" b="1" i="0" u="none" strike="noStrike" dirty="0">
                        <a:solidFill>
                          <a:schemeClr val="tx1">
                            <a:lumMod val="75000"/>
                            <a:lumOff val="25000"/>
                          </a:schemeClr>
                        </a:solidFill>
                        <a:effectLst/>
                        <a:latin typeface="+mj-ea"/>
                        <a:ea typeface="+mj-ea"/>
                      </a:endParaRPr>
                    </a:p>
                    <a:p>
                      <a:pPr algn="ctr" fontAlgn="ctr"/>
                      <a:r>
                        <a:rPr lang="zh-CN" altLang="en-US" sz="1200" b="1" i="0" u="none" strike="noStrike" dirty="0">
                          <a:solidFill>
                            <a:schemeClr val="tx1">
                              <a:lumMod val="75000"/>
                              <a:lumOff val="25000"/>
                            </a:schemeClr>
                          </a:solidFill>
                          <a:effectLst/>
                          <a:latin typeface="+mj-ea"/>
                          <a:ea typeface="+mj-ea"/>
                        </a:rPr>
                        <a:t>文件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tc>
                  <a:txBody>
                    <a:bodyPr/>
                    <a:lstStyle/>
                    <a:p>
                      <a:pPr algn="ctr" fontAlgn="ctr"/>
                      <a:r>
                        <a:rPr lang="zh-CN" altLang="en-US" sz="1200" b="1" i="0" u="none" strike="noStrike" dirty="0">
                          <a:solidFill>
                            <a:schemeClr val="tx1">
                              <a:lumMod val="75000"/>
                              <a:lumOff val="25000"/>
                            </a:schemeClr>
                          </a:solidFill>
                          <a:effectLst/>
                          <a:latin typeface="+mj-ea"/>
                          <a:ea typeface="+mj-ea"/>
                        </a:rPr>
                        <a:t>缴费信息</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9ACE44"/>
                    </a:solidFill>
                  </a:tcPr>
                </a:tc>
                <a:extLst>
                  <a:ext uri="{0D108BD9-81ED-4DB2-BD59-A6C34878D82A}">
                    <a16:rowId xmlns:a16="http://schemas.microsoft.com/office/drawing/2014/main" val="10000"/>
                  </a:ext>
                </a:extLst>
              </a:tr>
              <a:tr h="298318">
                <a:tc>
                  <a:txBody>
                    <a:bodyPr/>
                    <a:lstStyle/>
                    <a:p>
                      <a:pPr algn="ctr" fontAlgn="ctr"/>
                      <a:r>
                        <a:rPr lang="en-US" sz="900" b="0" i="0" u="none" strike="noStrike" dirty="0">
                          <a:solidFill>
                            <a:srgbClr val="000000"/>
                          </a:solidFill>
                          <a:effectLst/>
                          <a:latin typeface="+mj-ea"/>
                          <a:ea typeface="+mj-ea"/>
                        </a:rPr>
                        <a:t>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澳大利亚</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8318">
                <a:tc>
                  <a:txBody>
                    <a:bodyPr/>
                    <a:lstStyle/>
                    <a:p>
                      <a:pPr algn="ctr" fontAlgn="ctr"/>
                      <a:r>
                        <a:rPr lang="en-US" sz="900" b="0" i="0" u="none" strike="noStrike">
                          <a:solidFill>
                            <a:srgbClr val="000000"/>
                          </a:solidFill>
                          <a:effectLst/>
                          <a:latin typeface="+mj-ea"/>
                          <a:ea typeface="+mj-ea"/>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加拿大</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8318">
                <a:tc>
                  <a:txBody>
                    <a:bodyPr/>
                    <a:lstStyle/>
                    <a:p>
                      <a:pPr algn="ctr" fontAlgn="ctr"/>
                      <a:r>
                        <a:rPr lang="en-US" sz="900" b="0" i="0" u="none" strike="noStrike">
                          <a:solidFill>
                            <a:srgbClr val="000000"/>
                          </a:solidFill>
                          <a:effectLst/>
                          <a:latin typeface="+mj-ea"/>
                          <a:ea typeface="+mj-ea"/>
                        </a:rPr>
                        <a:t>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中国</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8318">
                <a:tc>
                  <a:txBody>
                    <a:bodyPr/>
                    <a:lstStyle/>
                    <a:p>
                      <a:pPr algn="ctr" fontAlgn="ctr"/>
                      <a:r>
                        <a:rPr lang="en-US" sz="900" b="0" i="0" u="none" strike="noStrike">
                          <a:solidFill>
                            <a:srgbClr val="000000"/>
                          </a:solidFill>
                          <a:effectLst/>
                          <a:latin typeface="+mj-ea"/>
                          <a:ea typeface="+mj-ea"/>
                        </a:rPr>
                        <a:t>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欧专</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8318">
                <a:tc>
                  <a:txBody>
                    <a:bodyPr/>
                    <a:lstStyle/>
                    <a:p>
                      <a:pPr algn="ctr" fontAlgn="ctr"/>
                      <a:r>
                        <a:rPr lang="en-US" sz="900" b="0" i="0" u="none" strike="noStrike">
                          <a:solidFill>
                            <a:srgbClr val="000000"/>
                          </a:solidFill>
                          <a:effectLst/>
                          <a:latin typeface="+mj-ea"/>
                          <a:ea typeface="+mj-ea"/>
                        </a:rPr>
                        <a:t>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西班牙</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8318">
                <a:tc>
                  <a:txBody>
                    <a:bodyPr/>
                    <a:lstStyle/>
                    <a:p>
                      <a:pPr algn="ctr" fontAlgn="ctr"/>
                      <a:r>
                        <a:rPr lang="en-US" sz="900" b="0" i="0" u="none" strike="noStrike">
                          <a:solidFill>
                            <a:srgbClr val="000000"/>
                          </a:solidFill>
                          <a:effectLst/>
                          <a:latin typeface="+mj-ea"/>
                          <a:ea typeface="+mj-ea"/>
                        </a:rPr>
                        <a:t>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法国</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8318">
                <a:tc>
                  <a:txBody>
                    <a:bodyPr/>
                    <a:lstStyle/>
                    <a:p>
                      <a:pPr algn="ctr" fontAlgn="ctr"/>
                      <a:r>
                        <a:rPr lang="en-US" sz="900" b="0" i="0" u="none" strike="noStrike">
                          <a:solidFill>
                            <a:srgbClr val="000000"/>
                          </a:solidFill>
                          <a:effectLst/>
                          <a:latin typeface="+mj-ea"/>
                          <a:ea typeface="+mj-ea"/>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英国</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8318">
                <a:tc>
                  <a:txBody>
                    <a:bodyPr/>
                    <a:lstStyle/>
                    <a:p>
                      <a:pPr algn="ctr" fontAlgn="ctr"/>
                      <a:r>
                        <a:rPr lang="en-US" sz="900" b="0" i="0" u="none" strike="noStrike">
                          <a:solidFill>
                            <a:srgbClr val="000000"/>
                          </a:solidFill>
                          <a:effectLst/>
                          <a:latin typeface="+mj-ea"/>
                          <a:ea typeface="+mj-ea"/>
                        </a:rPr>
                        <a:t>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日本</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8318">
                <a:tc>
                  <a:txBody>
                    <a:bodyPr/>
                    <a:lstStyle/>
                    <a:p>
                      <a:pPr algn="ctr" fontAlgn="ctr"/>
                      <a:r>
                        <a:rPr lang="en-US" sz="900" b="0" i="0" u="none" strike="noStrike">
                          <a:solidFill>
                            <a:srgbClr val="000000"/>
                          </a:solidFill>
                          <a:effectLst/>
                          <a:latin typeface="+mj-ea"/>
                          <a:ea typeface="+mj-ea"/>
                        </a:rPr>
                        <a:t>9</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新西兰</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80770">
                <a:tc>
                  <a:txBody>
                    <a:bodyPr/>
                    <a:lstStyle/>
                    <a:p>
                      <a:pPr algn="ctr" fontAlgn="ctr"/>
                      <a:r>
                        <a:rPr lang="en-US" sz="900" b="0" i="0" u="none" strike="noStrike">
                          <a:solidFill>
                            <a:srgbClr val="000000"/>
                          </a:solidFill>
                          <a:effectLst/>
                          <a:latin typeface="+mj-ea"/>
                          <a:ea typeface="+mj-ea"/>
                        </a:rPr>
                        <a:t>10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新加坡</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80770">
                <a:tc>
                  <a:txBody>
                    <a:bodyPr/>
                    <a:lstStyle/>
                    <a:p>
                      <a:pPr algn="ctr" fontAlgn="ctr"/>
                      <a:r>
                        <a:rPr lang="en-US" sz="900" b="0" i="0" u="none" strike="noStrike">
                          <a:solidFill>
                            <a:srgbClr val="000000"/>
                          </a:solidFill>
                          <a:effectLst/>
                          <a:latin typeface="+mj-ea"/>
                          <a:ea typeface="+mj-ea"/>
                        </a:rPr>
                        <a:t>11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台湾</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900" b="0" i="0" u="none" strike="noStrike" dirty="0">
                          <a:solidFill>
                            <a:srgbClr val="000000"/>
                          </a:solidFill>
                          <a:effectLst/>
                          <a:latin typeface="+mj-ea"/>
                          <a:ea typeface="+mj-ea"/>
                        </a:rPr>
                        <a:t> </a:t>
                      </a: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15868">
                <a:tc>
                  <a:txBody>
                    <a:bodyPr/>
                    <a:lstStyle/>
                    <a:p>
                      <a:pPr algn="ctr" fontAlgn="ctr"/>
                      <a:r>
                        <a:rPr lang="en-US" sz="900" b="0" i="0" u="none" strike="noStrike" dirty="0">
                          <a:solidFill>
                            <a:srgbClr val="000000"/>
                          </a:solidFill>
                          <a:effectLst/>
                          <a:latin typeface="+mj-ea"/>
                          <a:ea typeface="+mj-ea"/>
                        </a:rPr>
                        <a:t>12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1050" b="0" i="0" u="none" strike="noStrike" dirty="0">
                          <a:solidFill>
                            <a:srgbClr val="000000"/>
                          </a:solidFill>
                          <a:effectLst/>
                          <a:latin typeface="+mj-ea"/>
                          <a:ea typeface="+mj-ea"/>
                        </a:rPr>
                        <a:t>美国</a:t>
                      </a:r>
                      <a:endParaRPr lang="en-US" sz="1050" b="0" i="0" u="none" strike="noStrike" dirty="0">
                        <a:solidFill>
                          <a:srgbClr val="000000"/>
                        </a:solidFill>
                        <a:effectLst/>
                        <a:latin typeface="+mj-ea"/>
                        <a:ea typeface="+mj-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mj-ea"/>
                          <a:ea typeface="+mj-ea"/>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mj-ea"/>
                          <a:ea typeface="+mj-ea"/>
                        </a:rPr>
                        <a: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sp>
        <p:nvSpPr>
          <p:cNvPr id="5" name="文本框 4">
            <a:extLst>
              <a:ext uri="{FF2B5EF4-FFF2-40B4-BE49-F238E27FC236}">
                <a16:creationId xmlns:a16="http://schemas.microsoft.com/office/drawing/2014/main" id="{BD180DE7-0379-4739-B542-CAD6817DEF7E}"/>
              </a:ext>
            </a:extLst>
          </p:cNvPr>
          <p:cNvSpPr txBox="1"/>
          <p:nvPr/>
        </p:nvSpPr>
        <p:spPr>
          <a:xfrm>
            <a:off x="951178" y="6225825"/>
            <a:ext cx="10658703" cy="461665"/>
          </a:xfrm>
          <a:prstGeom prst="rect">
            <a:avLst/>
          </a:prstGeom>
          <a:noFill/>
        </p:spPr>
        <p:txBody>
          <a:bodyPr wrap="square" rtlCol="0">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备注：</a:t>
            </a:r>
            <a:r>
              <a:rPr lang="zh-CN" altLang="en-US" sz="1200" dirty="0">
                <a:solidFill>
                  <a:srgbClr val="71B900"/>
                </a:solidFill>
                <a:latin typeface="微软雅黑" panose="020B0503020204020204" pitchFamily="34" charset="-122"/>
                <a:ea typeface="微软雅黑" panose="020B0503020204020204" pitchFamily="34" charset="-122"/>
              </a:rPr>
              <a:t>专利听证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是指当事人针对不利的审查决定进行事实陈述意见的权利；</a:t>
            </a:r>
            <a:r>
              <a:rPr lang="zh-CN" altLang="en-US" sz="1200" dirty="0">
                <a:solidFill>
                  <a:srgbClr val="71B900"/>
                </a:solidFill>
                <a:latin typeface="微软雅黑" panose="020B0503020204020204" pitchFamily="34" charset="-122"/>
                <a:ea typeface="微软雅黑" panose="020B0503020204020204" pitchFamily="34" charset="-122"/>
              </a:rPr>
              <a:t>专利异议</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是指专利申请被公告后，允许社会上任何人在法律期限内对该专利申请案提出异议；</a:t>
            </a:r>
            <a:r>
              <a:rPr lang="zh-CN" altLang="en-US" sz="1200" dirty="0">
                <a:solidFill>
                  <a:srgbClr val="71B900"/>
                </a:solidFill>
                <a:latin typeface="微软雅黑" panose="020B0503020204020204" pitchFamily="34" charset="-122"/>
                <a:ea typeface="微软雅黑" panose="020B0503020204020204" pitchFamily="34" charset="-122"/>
              </a:rPr>
              <a:t>海关备案</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是权利人为取得海关知识产权保护而事先就自己需要保护的知识产权向海关进行申请备案的手续</a:t>
            </a:r>
          </a:p>
        </p:txBody>
      </p:sp>
      <p:sp>
        <p:nvSpPr>
          <p:cNvPr id="6" name="矩形 5">
            <a:extLst>
              <a:ext uri="{FF2B5EF4-FFF2-40B4-BE49-F238E27FC236}">
                <a16:creationId xmlns:a16="http://schemas.microsoft.com/office/drawing/2014/main" id="{2D8CADD3-402A-4C43-913A-57AAD44B5795}"/>
              </a:ext>
            </a:extLst>
          </p:cNvPr>
          <p:cNvSpPr/>
          <p:nvPr/>
        </p:nvSpPr>
        <p:spPr>
          <a:xfrm>
            <a:off x="951179" y="1460148"/>
            <a:ext cx="10746827" cy="369332"/>
          </a:xfrm>
          <a:prstGeom prst="rect">
            <a:avLst/>
          </a:prstGeom>
        </p:spPr>
        <p:txBody>
          <a:bodyPr wrap="square">
            <a:spAutoFit/>
          </a:bodyPr>
          <a:lstStyle/>
          <a:p>
            <a:r>
              <a:rPr lang="zh-CN" altLang="en-US" b="1" dirty="0">
                <a:solidFill>
                  <a:schemeClr val="tx1">
                    <a:lumMod val="75000"/>
                    <a:lumOff val="25000"/>
                  </a:schemeClr>
                </a:solidFill>
                <a:latin typeface="Microsoft YaHei" charset="0"/>
                <a:ea typeface="Microsoft YaHei" charset="0"/>
                <a:cs typeface="Microsoft YaHei" charset="0"/>
              </a:rPr>
              <a:t>为了更好的理解和使用专利的法律状态，智慧芽提供了专利的法律状态和事件状态，如下是</a:t>
            </a:r>
            <a:r>
              <a:rPr lang="zh-Hans" altLang="en-US" b="1" dirty="0">
                <a:solidFill>
                  <a:schemeClr val="tx1">
                    <a:lumMod val="75000"/>
                    <a:lumOff val="25000"/>
                  </a:schemeClr>
                </a:solidFill>
                <a:latin typeface="Microsoft YaHei" charset="0"/>
                <a:ea typeface="Microsoft YaHei" charset="0"/>
                <a:cs typeface="Microsoft YaHei" charset="0"/>
              </a:rPr>
              <a:t>法律</a:t>
            </a:r>
            <a:r>
              <a:rPr lang="zh-CN" altLang="en-US" b="1" dirty="0">
                <a:solidFill>
                  <a:schemeClr val="tx1">
                    <a:lumMod val="75000"/>
                    <a:lumOff val="25000"/>
                  </a:schemeClr>
                </a:solidFill>
                <a:latin typeface="Microsoft YaHei" charset="0"/>
                <a:ea typeface="Microsoft YaHei" charset="0"/>
                <a:cs typeface="Microsoft YaHei" charset="0"/>
              </a:rPr>
              <a:t>状态详情</a:t>
            </a:r>
            <a:endParaRPr lang="zh-CN" altLang="en-US" b="1" dirty="0">
              <a:solidFill>
                <a:schemeClr val="tx1">
                  <a:lumMod val="75000"/>
                  <a:lumOff val="25000"/>
                </a:schemeClr>
              </a:solidFill>
              <a:latin typeface="微软雅黑" panose="020B0503020204020204" pitchFamily="34" charset="-122"/>
            </a:endParaRPr>
          </a:p>
        </p:txBody>
      </p:sp>
      <p:sp>
        <p:nvSpPr>
          <p:cNvPr id="7" name="矩形 1">
            <a:extLst>
              <a:ext uri="{FF2B5EF4-FFF2-40B4-BE49-F238E27FC236}">
                <a16:creationId xmlns:a16="http://schemas.microsoft.com/office/drawing/2014/main" id="{DB63EE83-13A0-4A4D-ACA4-4334C6D2A991}"/>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563611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4108AA2-47DE-481F-A218-8F049226B7D1}"/>
              </a:ext>
            </a:extLst>
          </p:cNvPr>
          <p:cNvSpPr/>
          <p:nvPr/>
        </p:nvSpPr>
        <p:spPr>
          <a:xfrm>
            <a:off x="354111" y="925019"/>
            <a:ext cx="4254320" cy="461665"/>
          </a:xfrm>
          <a:prstGeom prst="rect">
            <a:avLst/>
          </a:prstGeom>
        </p:spPr>
        <p:txBody>
          <a:bodyPr wrap="square">
            <a:spAutoFit/>
          </a:bodyPr>
          <a:lstStyle/>
          <a:p>
            <a:r>
              <a:rPr lang="en-US" altLang="zh-CN" sz="2400" b="1" dirty="0">
                <a:latin typeface="+mj-ea"/>
                <a:ea typeface="+mj-ea"/>
                <a:cs typeface="Arial" panose="020B0604020202020204" pitchFamily="34" charset="0"/>
              </a:rPr>
              <a:t> </a:t>
            </a:r>
            <a:r>
              <a:rPr lang="zh-CN" altLang="en-US" sz="2400" b="1" dirty="0">
                <a:latin typeface="+mj-ea"/>
                <a:ea typeface="+mj-ea"/>
                <a:cs typeface="Arial" panose="020B0604020202020204" pitchFamily="34" charset="0"/>
              </a:rPr>
              <a:t>专利数据</a:t>
            </a:r>
            <a:r>
              <a:rPr lang="en-US" altLang="zh-CN" sz="2400" b="1" dirty="0">
                <a:latin typeface="+mj-ea"/>
                <a:cs typeface="Arial" panose="020B0604020202020204" pitchFamily="34" charset="0"/>
              </a:rPr>
              <a:t>——</a:t>
            </a:r>
            <a:r>
              <a:rPr lang="zh-CN" altLang="en-US" sz="2400" b="1" dirty="0">
                <a:latin typeface="+mj-ea"/>
                <a:ea typeface="+mj-ea"/>
                <a:cs typeface="Arial" panose="020B0604020202020204" pitchFamily="34" charset="0"/>
              </a:rPr>
              <a:t>法律事件数据</a:t>
            </a:r>
          </a:p>
        </p:txBody>
      </p:sp>
      <p:graphicFrame>
        <p:nvGraphicFramePr>
          <p:cNvPr id="5" name="Table 1">
            <a:extLst>
              <a:ext uri="{FF2B5EF4-FFF2-40B4-BE49-F238E27FC236}">
                <a16:creationId xmlns:a16="http://schemas.microsoft.com/office/drawing/2014/main" id="{D7F070AE-866B-4C1F-A0BA-BE0CCE96C76C}"/>
              </a:ext>
            </a:extLst>
          </p:cNvPr>
          <p:cNvGraphicFramePr>
            <a:graphicFrameLocks noGrp="1"/>
          </p:cNvGraphicFramePr>
          <p:nvPr>
            <p:extLst>
              <p:ext uri="{D42A27DB-BD31-4B8C-83A1-F6EECF244321}">
                <p14:modId xmlns:p14="http://schemas.microsoft.com/office/powerpoint/2010/main" val="3341164680"/>
              </p:ext>
            </p:extLst>
          </p:nvPr>
        </p:nvGraphicFramePr>
        <p:xfrm>
          <a:off x="6949378" y="2251260"/>
          <a:ext cx="3982907" cy="2544036"/>
        </p:xfrm>
        <a:graphic>
          <a:graphicData uri="http://schemas.openxmlformats.org/drawingml/2006/table">
            <a:tbl>
              <a:tblPr/>
              <a:tblGrid>
                <a:gridCol w="1102587">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576064">
                <a:tc gridSpan="3">
                  <a:txBody>
                    <a:bodyPr/>
                    <a:lstStyle/>
                    <a:p>
                      <a:pPr algn="ctr" fontAlgn="ctr">
                        <a:lnSpc>
                          <a:spcPct val="150000"/>
                        </a:lnSpc>
                      </a:pPr>
                      <a:r>
                        <a:rPr lang="zh-CN" altLang="en-US" sz="2000" b="1" i="0" u="none" strike="noStrike" dirty="0">
                          <a:solidFill>
                            <a:schemeClr val="tx1">
                              <a:lumMod val="75000"/>
                              <a:lumOff val="25000"/>
                            </a:schemeClr>
                          </a:solidFill>
                          <a:effectLst/>
                          <a:latin typeface="Microsoft YaHei" charset="0"/>
                          <a:ea typeface="Microsoft YaHei" charset="0"/>
                          <a:cs typeface="Microsoft YaHei" charset="0"/>
                        </a:rPr>
                        <a:t>专利许可</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ACE44"/>
                    </a:solidFill>
                  </a:tcPr>
                </a:tc>
                <a:tc hMerge="1">
                  <a:txBody>
                    <a:bodyPr/>
                    <a:lstStyle/>
                    <a:p>
                      <a:pPr algn="ctr" fontAlgn="ctr">
                        <a:lnSpc>
                          <a:spcPct val="150000"/>
                        </a:lnSpc>
                      </a:pPr>
                      <a:endParaRPr lang="en-US" sz="1100" b="0" i="0" u="none" strike="noStrike" dirty="0">
                        <a:solidFill>
                          <a:srgbClr val="000000"/>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tc hMerge="1">
                  <a:txBody>
                    <a:bodyPr/>
                    <a:lstStyle/>
                    <a:p>
                      <a:pPr algn="ctr" fontAlgn="ctr">
                        <a:lnSpc>
                          <a:spcPct val="150000"/>
                        </a:lnSpc>
                      </a:pPr>
                      <a:endParaRPr lang="en-US" sz="1100" b="0" i="0" u="none" strike="noStrike" dirty="0">
                        <a:solidFill>
                          <a:srgbClr val="000000"/>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1A6C4"/>
                    </a:solidFill>
                  </a:tcPr>
                </a:tc>
                <a:extLst>
                  <a:ext uri="{0D108BD9-81ED-4DB2-BD59-A6C34878D82A}">
                    <a16:rowId xmlns:a16="http://schemas.microsoft.com/office/drawing/2014/main" val="10000"/>
                  </a:ext>
                </a:extLst>
              </a:tr>
              <a:tr h="576064">
                <a:tc>
                  <a:txBody>
                    <a:bodyPr/>
                    <a:lstStyle/>
                    <a:p>
                      <a:pPr algn="ctr" fontAlgn="ctr">
                        <a:lnSpc>
                          <a:spcPct val="150000"/>
                        </a:lnSpc>
                      </a:pPr>
                      <a:r>
                        <a:rPr lang="en-US" sz="1600" b="1" i="0" u="none" strike="noStrike" dirty="0" err="1">
                          <a:solidFill>
                            <a:schemeClr val="tx1"/>
                          </a:solidFill>
                          <a:effectLst/>
                          <a:latin typeface="Microsoft YaHei" charset="0"/>
                        </a:rPr>
                        <a:t>数据源</a:t>
                      </a:r>
                      <a:endParaRPr lang="en-US" sz="1600" b="1" i="0" u="none" strike="noStrike" dirty="0">
                        <a:solidFill>
                          <a:schemeClr val="tx1"/>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lnSpc>
                          <a:spcPct val="150000"/>
                        </a:lnSpc>
                      </a:pPr>
                      <a:r>
                        <a:rPr lang="en-US" sz="1600" b="1" i="0" u="none" strike="noStrike" dirty="0" err="1">
                          <a:solidFill>
                            <a:schemeClr val="tx1">
                              <a:lumMod val="75000"/>
                              <a:lumOff val="25000"/>
                            </a:schemeClr>
                          </a:solidFill>
                          <a:effectLst/>
                          <a:latin typeface="Microsoft YaHei" charset="0"/>
                        </a:rPr>
                        <a:t>许可协议</a:t>
                      </a:r>
                      <a:endParaRPr lang="en-US" sz="1600" b="1" i="0" u="none" strike="noStrike" dirty="0">
                        <a:solidFill>
                          <a:schemeClr val="tx1">
                            <a:lumMod val="75000"/>
                            <a:lumOff val="25000"/>
                          </a:schemeClr>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lnSpc>
                          <a:spcPct val="150000"/>
                        </a:lnSpc>
                      </a:pPr>
                      <a:r>
                        <a:rPr lang="en-US" sz="1600" b="1" i="0" u="none" strike="noStrike" dirty="0" err="1">
                          <a:solidFill>
                            <a:schemeClr val="tx1">
                              <a:lumMod val="75000"/>
                              <a:lumOff val="25000"/>
                            </a:schemeClr>
                          </a:solidFill>
                          <a:effectLst/>
                          <a:latin typeface="Microsoft YaHei" charset="0"/>
                        </a:rPr>
                        <a:t>关联专利</a:t>
                      </a:r>
                      <a:endParaRPr lang="en-US" sz="1600" b="1" i="0" u="none" strike="noStrike" dirty="0">
                        <a:solidFill>
                          <a:schemeClr val="tx1">
                            <a:lumMod val="75000"/>
                            <a:lumOff val="25000"/>
                          </a:schemeClr>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1"/>
                  </a:ext>
                </a:extLst>
              </a:tr>
              <a:tr h="347977">
                <a:tc>
                  <a:txBody>
                    <a:bodyPr/>
                    <a:lstStyle/>
                    <a:p>
                      <a:pPr algn="ctr" fontAlgn="ctr"/>
                      <a:r>
                        <a:rPr lang="en-US" sz="1100" b="0" i="0" u="none" strike="noStrike" dirty="0" err="1">
                          <a:solidFill>
                            <a:srgbClr val="000000"/>
                          </a:solidFill>
                          <a:effectLst/>
                          <a:latin typeface="Microsoft YaHei" charset="0"/>
                        </a:rPr>
                        <a:t>Ktmine</a:t>
                      </a:r>
                      <a:endParaRPr lang="en-US" sz="1100" b="0" i="0" u="none" strike="noStrike" dirty="0">
                        <a:solidFill>
                          <a:srgbClr val="000000"/>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6,146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310,543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47977">
                <a:tc>
                  <a:txBody>
                    <a:bodyPr/>
                    <a:lstStyle/>
                    <a:p>
                      <a:pPr algn="ctr" fontAlgn="ctr"/>
                      <a:r>
                        <a:rPr lang="en-US" sz="1100" b="0" i="0" u="none" strike="noStrike" dirty="0" err="1">
                          <a:solidFill>
                            <a:srgbClr val="000000"/>
                          </a:solidFill>
                          <a:effectLst/>
                          <a:latin typeface="Microsoft YaHei" charset="0"/>
                        </a:rPr>
                        <a:t>Royalstat</a:t>
                      </a:r>
                      <a:endParaRPr lang="en-US" sz="1100" b="0" i="0" u="none" strike="noStrike" dirty="0">
                        <a:solidFill>
                          <a:srgbClr val="000000"/>
                        </a:solidFill>
                        <a:effectLst/>
                        <a:latin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7,681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18,586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47977">
                <a:tc>
                  <a:txBody>
                    <a:bodyPr/>
                    <a:lstStyle/>
                    <a:p>
                      <a:pPr algn="ctr" fontAlgn="ctr"/>
                      <a:r>
                        <a:rPr lang="en-US" sz="1100" b="0" i="0" u="none" strike="noStrike" dirty="0">
                          <a:solidFill>
                            <a:srgbClr val="000000"/>
                          </a:solidFill>
                          <a:effectLst/>
                          <a:latin typeface="Microsoft YaHei" charset="0"/>
                        </a:rPr>
                        <a:t>US 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Microsoft YaHei" charset="0"/>
                        </a:rPr>
                        <a:t>85,943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85,943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7977">
                <a:tc>
                  <a:txBody>
                    <a:bodyPr/>
                    <a:lstStyle/>
                    <a:p>
                      <a:pPr algn="ctr" fontAlgn="ctr"/>
                      <a:r>
                        <a:rPr lang="en-US" sz="1100" b="0" i="0" u="none" strike="noStrike" dirty="0">
                          <a:solidFill>
                            <a:srgbClr val="000000"/>
                          </a:solidFill>
                          <a:effectLst/>
                          <a:latin typeface="Microsoft YaHei" charset="0"/>
                        </a:rPr>
                        <a:t>CN legal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172,831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rPr>
                        <a:t>172,831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6" name="Table 2">
            <a:extLst>
              <a:ext uri="{FF2B5EF4-FFF2-40B4-BE49-F238E27FC236}">
                <a16:creationId xmlns:a16="http://schemas.microsoft.com/office/drawing/2014/main" id="{36BC170B-2E84-4D3E-BE3C-079BC6D8B873}"/>
              </a:ext>
            </a:extLst>
          </p:cNvPr>
          <p:cNvGraphicFramePr>
            <a:graphicFrameLocks noGrp="1"/>
          </p:cNvGraphicFramePr>
          <p:nvPr>
            <p:extLst>
              <p:ext uri="{D42A27DB-BD31-4B8C-83A1-F6EECF244321}">
                <p14:modId xmlns:p14="http://schemas.microsoft.com/office/powerpoint/2010/main" val="1876048719"/>
              </p:ext>
            </p:extLst>
          </p:nvPr>
        </p:nvGraphicFramePr>
        <p:xfrm>
          <a:off x="1319568" y="2252249"/>
          <a:ext cx="4391359" cy="4176466"/>
        </p:xfrm>
        <a:graphic>
          <a:graphicData uri="http://schemas.openxmlformats.org/drawingml/2006/table">
            <a:tbl>
              <a:tblPr/>
              <a:tblGrid>
                <a:gridCol w="463963">
                  <a:extLst>
                    <a:ext uri="{9D8B030D-6E8A-4147-A177-3AD203B41FA5}">
                      <a16:colId xmlns:a16="http://schemas.microsoft.com/office/drawing/2014/main" val="20000"/>
                    </a:ext>
                  </a:extLst>
                </a:gridCol>
                <a:gridCol w="1036116">
                  <a:extLst>
                    <a:ext uri="{9D8B030D-6E8A-4147-A177-3AD203B41FA5}">
                      <a16:colId xmlns:a16="http://schemas.microsoft.com/office/drawing/2014/main" val="20001"/>
                    </a:ext>
                  </a:extLst>
                </a:gridCol>
                <a:gridCol w="858916">
                  <a:extLst>
                    <a:ext uri="{9D8B030D-6E8A-4147-A177-3AD203B41FA5}">
                      <a16:colId xmlns:a16="http://schemas.microsoft.com/office/drawing/2014/main" val="20002"/>
                    </a:ext>
                  </a:extLst>
                </a:gridCol>
                <a:gridCol w="1096260">
                  <a:extLst>
                    <a:ext uri="{9D8B030D-6E8A-4147-A177-3AD203B41FA5}">
                      <a16:colId xmlns:a16="http://schemas.microsoft.com/office/drawing/2014/main" val="20003"/>
                    </a:ext>
                  </a:extLst>
                </a:gridCol>
                <a:gridCol w="936104">
                  <a:extLst>
                    <a:ext uri="{9D8B030D-6E8A-4147-A177-3AD203B41FA5}">
                      <a16:colId xmlns:a16="http://schemas.microsoft.com/office/drawing/2014/main" val="20004"/>
                    </a:ext>
                  </a:extLst>
                </a:gridCol>
              </a:tblGrid>
              <a:tr h="573988">
                <a:tc gridSpan="5">
                  <a:txBody>
                    <a:bodyPr/>
                    <a:lstStyle/>
                    <a:p>
                      <a:pPr algn="ctr" fontAlgn="ctr">
                        <a:lnSpc>
                          <a:spcPct val="150000"/>
                        </a:lnSpc>
                      </a:pPr>
                      <a:r>
                        <a:rPr lang="zh-CN" altLang="en-US" sz="2000" b="1" i="0" u="none" strike="noStrike" dirty="0">
                          <a:solidFill>
                            <a:schemeClr val="tx1">
                              <a:lumMod val="75000"/>
                              <a:lumOff val="25000"/>
                            </a:schemeClr>
                          </a:solidFill>
                          <a:effectLst/>
                          <a:latin typeface="Microsoft YaHei" charset="0"/>
                          <a:ea typeface="Microsoft YaHei" charset="0"/>
                          <a:cs typeface="Microsoft YaHei" charset="0"/>
                        </a:rPr>
                        <a:t>专利诉讼</a:t>
                      </a: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9ACE44"/>
                    </a:solidFill>
                  </a:tcPr>
                </a:tc>
                <a:tc hMerge="1">
                  <a:txBody>
                    <a:bodyPr/>
                    <a:lstStyle/>
                    <a:p>
                      <a:pPr algn="ctr" fontAlgn="ctr"/>
                      <a:endParaRPr lang="zh-CN" alt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1A6C4"/>
                    </a:solidFill>
                  </a:tcPr>
                </a:tc>
                <a:tc hMerge="1">
                  <a:txBody>
                    <a:bodyPr/>
                    <a:lstStyle/>
                    <a:p>
                      <a:pPr algn="ctr" fontAlgn="ctr"/>
                      <a:endParaRPr lang="zh-CN" alt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1A6C4"/>
                    </a:solidFill>
                  </a:tcPr>
                </a:tc>
                <a:tc hMerge="1">
                  <a:txBody>
                    <a:bodyPr/>
                    <a:lstStyle/>
                    <a:p>
                      <a:pPr algn="ctr" fontAlgn="ctr"/>
                      <a:endParaRPr lang="zh-CN" alt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1A6C4"/>
                    </a:solidFill>
                  </a:tcPr>
                </a:tc>
                <a:tc hMerge="1">
                  <a:txBody>
                    <a:bodyPr/>
                    <a:lstStyle/>
                    <a:p>
                      <a:pPr algn="ctr" fontAlgn="ctr"/>
                      <a:endParaRPr lang="zh-CN" alt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41A6C4"/>
                    </a:solidFill>
                  </a:tcPr>
                </a:tc>
                <a:extLst>
                  <a:ext uri="{0D108BD9-81ED-4DB2-BD59-A6C34878D82A}">
                    <a16:rowId xmlns:a16="http://schemas.microsoft.com/office/drawing/2014/main" val="10000"/>
                  </a:ext>
                </a:extLst>
              </a:tr>
              <a:tr h="572694">
                <a:tc>
                  <a:txBody>
                    <a:bodyPr/>
                    <a:lstStyle/>
                    <a:p>
                      <a:pPr algn="ctr" fontAlgn="ctr">
                        <a:lnSpc>
                          <a:spcPct val="150000"/>
                        </a:lnSpc>
                      </a:pPr>
                      <a:r>
                        <a:rPr lang="zh-CN" altLang="en-US" sz="1600" b="1" i="0" u="none" strike="noStrike" dirty="0">
                          <a:solidFill>
                            <a:schemeClr val="tx1">
                              <a:lumMod val="75000"/>
                              <a:lumOff val="25000"/>
                            </a:schemeClr>
                          </a:solidFill>
                          <a:effectLst/>
                          <a:latin typeface="Microsoft YaHei" charset="0"/>
                          <a:ea typeface="Microsoft YaHei" charset="0"/>
                          <a:cs typeface="Microsoft YaHei" charset="0"/>
                        </a:rPr>
                        <a:t>序号</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lnSpc>
                          <a:spcPct val="150000"/>
                        </a:lnSpc>
                      </a:pPr>
                      <a:r>
                        <a:rPr lang="zh-CN" altLang="en-US" sz="1600" b="1" i="0" u="none" strike="noStrike" dirty="0">
                          <a:solidFill>
                            <a:schemeClr val="tx1">
                              <a:lumMod val="75000"/>
                              <a:lumOff val="25000"/>
                            </a:schemeClr>
                          </a:solidFill>
                          <a:effectLst/>
                          <a:latin typeface="Microsoft YaHei" charset="0"/>
                          <a:ea typeface="Microsoft YaHei" charset="0"/>
                          <a:cs typeface="Microsoft YaHei" charset="0"/>
                        </a:rPr>
                        <a:t>国家</a:t>
                      </a:r>
                      <a:r>
                        <a:rPr lang="en-US" altLang="zh-CN" sz="1600" b="1" i="0" u="none" strike="noStrike" dirty="0">
                          <a:solidFill>
                            <a:schemeClr val="tx1">
                              <a:lumMod val="75000"/>
                              <a:lumOff val="25000"/>
                            </a:schemeClr>
                          </a:solidFill>
                          <a:effectLst/>
                          <a:latin typeface="Microsoft YaHei" charset="0"/>
                          <a:ea typeface="Microsoft YaHei" charset="0"/>
                          <a:cs typeface="Microsoft YaHei" charset="0"/>
                        </a:rPr>
                        <a:t>\</a:t>
                      </a:r>
                      <a:r>
                        <a:rPr lang="zh-CN" altLang="en-US" sz="1600" b="1" i="0" u="none" strike="noStrike" dirty="0">
                          <a:solidFill>
                            <a:schemeClr val="tx1">
                              <a:lumMod val="75000"/>
                              <a:lumOff val="25000"/>
                            </a:schemeClr>
                          </a:solidFill>
                          <a:effectLst/>
                          <a:latin typeface="Microsoft YaHei" charset="0"/>
                          <a:ea typeface="Microsoft YaHei" charset="0"/>
                          <a:cs typeface="Microsoft YaHei" charset="0"/>
                        </a:rPr>
                        <a:t>地区</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indent="0" algn="ctr" defTabSz="914400" rtl="0" eaLnBrk="1" fontAlgn="ctr" latinLnBrk="0" hangingPunct="1">
                        <a:lnSpc>
                          <a:spcPct val="150000"/>
                        </a:lnSpc>
                        <a:spcBef>
                          <a:spcPts val="0"/>
                        </a:spcBef>
                        <a:spcAft>
                          <a:spcPts val="0"/>
                        </a:spcAft>
                        <a:buClrTx/>
                        <a:buSzTx/>
                        <a:buFontTx/>
                        <a:buNone/>
                        <a:tabLst/>
                        <a:defRPr/>
                      </a:pPr>
                      <a:r>
                        <a:rPr lang="zh-CN" altLang="en-US" sz="1600" b="1" i="0" u="none" strike="noStrike" dirty="0">
                          <a:solidFill>
                            <a:schemeClr val="tx1">
                              <a:lumMod val="75000"/>
                              <a:lumOff val="25000"/>
                            </a:schemeClr>
                          </a:solidFill>
                          <a:effectLst/>
                          <a:latin typeface="Microsoft YaHei" charset="0"/>
                          <a:ea typeface="Microsoft YaHei" charset="0"/>
                          <a:cs typeface="Microsoft YaHei" charset="0"/>
                        </a:rPr>
                        <a:t>诉讼数量</a:t>
                      </a:r>
                      <a:endParaRPr lang="en-US" sz="1600" b="1" i="0" u="none" strike="noStrike" dirty="0">
                        <a:solidFill>
                          <a:schemeClr val="tx1">
                            <a:lumMod val="75000"/>
                            <a:lumOff val="25000"/>
                          </a:schemeClr>
                        </a:solidFill>
                        <a:effectLst/>
                        <a:latin typeface="Microsoft YaHei" charset="0"/>
                        <a:ea typeface="Microsoft YaHei" charset="0"/>
                        <a:cs typeface="Microsoft YaHei"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lnSpc>
                          <a:spcPct val="150000"/>
                        </a:lnSpc>
                      </a:pPr>
                      <a:r>
                        <a:rPr lang="zh-CN" altLang="en-US" sz="1600" b="1" i="0" u="none" strike="noStrike" dirty="0">
                          <a:solidFill>
                            <a:schemeClr val="tx1">
                              <a:lumMod val="75000"/>
                              <a:lumOff val="25000"/>
                            </a:schemeClr>
                          </a:solidFill>
                          <a:effectLst/>
                          <a:latin typeface="Microsoft YaHei" charset="0"/>
                          <a:ea typeface="Microsoft YaHei" charset="0"/>
                          <a:cs typeface="Microsoft YaHei" charset="0"/>
                        </a:rPr>
                        <a:t>关联专利</a:t>
                      </a:r>
                      <a:endParaRPr lang="en-US" sz="1600" b="1" i="0" u="none" strike="noStrike" dirty="0">
                        <a:solidFill>
                          <a:schemeClr val="tx1">
                            <a:lumMod val="75000"/>
                            <a:lumOff val="25000"/>
                          </a:schemeClr>
                        </a:solidFill>
                        <a:effectLst/>
                        <a:latin typeface="Microsoft YaHei" charset="0"/>
                        <a:ea typeface="Microsoft YaHei" charset="0"/>
                        <a:cs typeface="Microsoft YaHei"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lgn="ctr" fontAlgn="ctr">
                        <a:lnSpc>
                          <a:spcPct val="150000"/>
                        </a:lnSpc>
                      </a:pPr>
                      <a:r>
                        <a:rPr lang="zh-CN" altLang="en-US" sz="1600" b="1" i="0" u="none" strike="noStrike" dirty="0">
                          <a:solidFill>
                            <a:schemeClr val="tx1">
                              <a:lumMod val="75000"/>
                              <a:lumOff val="25000"/>
                            </a:schemeClr>
                          </a:solidFill>
                          <a:effectLst/>
                          <a:latin typeface="Microsoft YaHei" charset="0"/>
                          <a:ea typeface="Microsoft YaHei" charset="0"/>
                          <a:cs typeface="Microsoft YaHei" charset="0"/>
                        </a:rPr>
                        <a:t>开始年份</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0199">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澳大利亚</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2272</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643</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1965</a:t>
                      </a:r>
                    </a:p>
                  </a:txBody>
                  <a:tcPr marL="0" marR="0" marT="0"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0199">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2</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加拿大</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Microsoft YaHei" charset="0"/>
                          <a:ea typeface="Microsoft YaHei" charset="0"/>
                          <a:cs typeface="Microsoft YaHei" charset="0"/>
                        </a:rPr>
                        <a:t>5051</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Microsoft YaHei" charset="0"/>
                          <a:ea typeface="Microsoft YaHei" charset="0"/>
                          <a:cs typeface="Microsoft YaHei" charset="0"/>
                        </a:rPr>
                        <a:t>1183</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a:solidFill>
                            <a:srgbClr val="000000"/>
                          </a:solidFill>
                          <a:effectLst/>
                          <a:latin typeface="Microsoft YaHei" charset="0"/>
                          <a:ea typeface="Microsoft YaHei" charset="0"/>
                          <a:cs typeface="Microsoft YaHei" charset="0"/>
                        </a:rPr>
                        <a:t>1995</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7247">
                <a:tc>
                  <a:txBody>
                    <a:bodyPr/>
                    <a:lstStyle/>
                    <a:p>
                      <a:pPr algn="ctr" fontAlgn="ctr"/>
                      <a:r>
                        <a:rPr lang="en-US" sz="1100" b="0" i="0" u="none" strike="noStrike">
                          <a:solidFill>
                            <a:srgbClr val="000000"/>
                          </a:solidFill>
                          <a:effectLst/>
                          <a:latin typeface="Microsoft YaHei" charset="0"/>
                          <a:ea typeface="Microsoft YaHei" charset="0"/>
                          <a:cs typeface="Microsoft YaHei" charset="0"/>
                        </a:rPr>
                        <a:t>3</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中国</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49586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22814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1985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7247">
                <a:tc>
                  <a:txBody>
                    <a:bodyPr/>
                    <a:lstStyle/>
                    <a:p>
                      <a:pPr algn="ctr" fontAlgn="ctr"/>
                      <a:r>
                        <a:rPr lang="en-US" sz="1100" b="0" i="0" u="none" strike="noStrike">
                          <a:solidFill>
                            <a:srgbClr val="000000"/>
                          </a:solidFill>
                          <a:effectLst/>
                          <a:latin typeface="Microsoft YaHei" charset="0"/>
                          <a:ea typeface="Microsoft YaHei" charset="0"/>
                          <a:cs typeface="Microsoft YaHei" charset="0"/>
                        </a:rPr>
                        <a:t>4</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西班牙</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611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1970</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7247">
                <a:tc>
                  <a:txBody>
                    <a:bodyPr/>
                    <a:lstStyle/>
                    <a:p>
                      <a:pPr algn="ctr" fontAlgn="ctr"/>
                      <a:r>
                        <a:rPr lang="en-US" sz="1100" b="0" i="0" u="none" strike="noStrike">
                          <a:solidFill>
                            <a:srgbClr val="000000"/>
                          </a:solidFill>
                          <a:effectLst/>
                          <a:latin typeface="Microsoft YaHei" charset="0"/>
                          <a:ea typeface="Microsoft YaHei" charset="0"/>
                          <a:cs typeface="Microsoft YaHei" charset="0"/>
                        </a:rPr>
                        <a:t>5</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英国</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815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382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1922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90199">
                <a:tc>
                  <a:txBody>
                    <a:bodyPr/>
                    <a:lstStyle/>
                    <a:p>
                      <a:pPr algn="ctr" fontAlgn="ctr"/>
                      <a:r>
                        <a:rPr lang="en-US" sz="1100" b="0" i="0" u="none" strike="noStrike">
                          <a:solidFill>
                            <a:srgbClr val="000000"/>
                          </a:solidFill>
                          <a:effectLst/>
                          <a:latin typeface="Microsoft YaHei" charset="0"/>
                          <a:ea typeface="Microsoft YaHei" charset="0"/>
                          <a:cs typeface="Microsoft YaHei" charset="0"/>
                        </a:rPr>
                        <a:t>6</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日本</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2184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2111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1974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67247">
                <a:tc>
                  <a:txBody>
                    <a:bodyPr/>
                    <a:lstStyle/>
                    <a:p>
                      <a:pPr algn="ctr" fontAlgn="ctr"/>
                      <a:r>
                        <a:rPr lang="en-US" sz="1100" b="0" i="0" u="none" strike="noStrike">
                          <a:solidFill>
                            <a:srgbClr val="000000"/>
                          </a:solidFill>
                          <a:effectLst/>
                          <a:latin typeface="Microsoft YaHei" charset="0"/>
                          <a:ea typeface="Microsoft YaHei" charset="0"/>
                          <a:cs typeface="Microsoft YaHei" charset="0"/>
                        </a:rPr>
                        <a:t>7</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台湾</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2146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1479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1985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90199">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8</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Microsoft YaHei" charset="0"/>
                          <a:ea typeface="Microsoft YaHei" charset="0"/>
                          <a:cs typeface="Microsoft YaHei" charset="0"/>
                        </a:rPr>
                        <a:t>美国</a:t>
                      </a:r>
                      <a:endParaRPr lang="en-US" sz="1100" b="0" i="0" u="none" strike="noStrike" dirty="0">
                        <a:solidFill>
                          <a:srgbClr val="000000"/>
                        </a:solidFill>
                        <a:effectLst/>
                        <a:latin typeface="Microsoft YaHei" charset="0"/>
                        <a:ea typeface="Microsoft YaHei" charset="0"/>
                        <a:cs typeface="Microsoft YaHei"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86700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57525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Microsoft YaHei" charset="0"/>
                          <a:ea typeface="Microsoft YaHei" charset="0"/>
                          <a:cs typeface="Microsoft YaHei" charset="0"/>
                        </a:rPr>
                        <a:t>1853</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4" name="矩形 3">
            <a:extLst>
              <a:ext uri="{FF2B5EF4-FFF2-40B4-BE49-F238E27FC236}">
                <a16:creationId xmlns:a16="http://schemas.microsoft.com/office/drawing/2014/main" id="{70BAACAC-E8E3-49DF-8B1E-58EF17870BC7}"/>
              </a:ext>
            </a:extLst>
          </p:cNvPr>
          <p:cNvSpPr/>
          <p:nvPr/>
        </p:nvSpPr>
        <p:spPr>
          <a:xfrm>
            <a:off x="1219199" y="1323620"/>
            <a:ext cx="10683767" cy="868892"/>
          </a:xfrm>
          <a:prstGeom prst="rect">
            <a:avLst/>
          </a:prstGeom>
        </p:spPr>
        <p:txBody>
          <a:bodyPr wrap="square">
            <a:spAutoFit/>
          </a:bodyPr>
          <a:lstStyle/>
          <a:p>
            <a:pPr>
              <a:lnSpc>
                <a:spcPct val="150000"/>
              </a:lnSpc>
            </a:pPr>
            <a:r>
              <a:rPr lang="zh-CN" altLang="en-US" sz="1600" b="1" dirty="0">
                <a:solidFill>
                  <a:schemeClr val="tx1">
                    <a:lumMod val="75000"/>
                    <a:lumOff val="25000"/>
                  </a:schemeClr>
                </a:solidFill>
                <a:latin typeface="+mj-ea"/>
                <a:ea typeface="+mj-ea"/>
                <a:cs typeface="Microsoft YaHei" charset="0"/>
              </a:rPr>
              <a:t>专利诉讼是指当事人和其他诉讼参与人在人民法院进行的涉及与专利权及相关权益有关的各种诉讼的各种诉讼的总称。专利诉讼数据收录了</a:t>
            </a:r>
            <a:r>
              <a:rPr lang="en-US" altLang="zh-CN" sz="1600" b="1" dirty="0">
                <a:solidFill>
                  <a:schemeClr val="tx1">
                    <a:lumMod val="75000"/>
                    <a:lumOff val="25000"/>
                  </a:schemeClr>
                </a:solidFill>
                <a:latin typeface="+mj-ea"/>
                <a:ea typeface="+mj-ea"/>
                <a:cs typeface="Microsoft YaHei" charset="0"/>
              </a:rPr>
              <a:t>8</a:t>
            </a:r>
            <a:r>
              <a:rPr lang="zh-CN" altLang="en-US" sz="1600" b="1" dirty="0">
                <a:solidFill>
                  <a:schemeClr val="tx1">
                    <a:lumMod val="75000"/>
                    <a:lumOff val="25000"/>
                  </a:schemeClr>
                </a:solidFill>
                <a:latin typeface="+mj-ea"/>
                <a:ea typeface="+mj-ea"/>
                <a:cs typeface="Microsoft YaHei" charset="0"/>
              </a:rPr>
              <a:t>个国家和地区，涉及近</a:t>
            </a:r>
            <a:r>
              <a:rPr lang="en-US" altLang="zh-CN" sz="2000" b="1" dirty="0">
                <a:solidFill>
                  <a:srgbClr val="92D050"/>
                </a:solidFill>
                <a:latin typeface="+mj-ea"/>
                <a:ea typeface="+mj-ea"/>
                <a:cs typeface="Microsoft YaHei" charset="0"/>
              </a:rPr>
              <a:t>9</a:t>
            </a:r>
            <a:r>
              <a:rPr lang="zh-CN" altLang="en-US" sz="2000" b="1" dirty="0">
                <a:solidFill>
                  <a:srgbClr val="92D050"/>
                </a:solidFill>
                <a:latin typeface="+mj-ea"/>
                <a:ea typeface="+mj-ea"/>
                <a:cs typeface="Microsoft YaHei" charset="0"/>
              </a:rPr>
              <a:t>万件专利</a:t>
            </a:r>
            <a:r>
              <a:rPr lang="zh-CN" altLang="en-US" sz="1600" b="1" dirty="0">
                <a:solidFill>
                  <a:schemeClr val="tx1">
                    <a:lumMod val="75000"/>
                    <a:lumOff val="25000"/>
                  </a:schemeClr>
                </a:solidFill>
                <a:latin typeface="+mj-ea"/>
                <a:ea typeface="+mj-ea"/>
                <a:cs typeface="Microsoft YaHei" charset="0"/>
              </a:rPr>
              <a:t>。专利许可数据涉及</a:t>
            </a:r>
            <a:r>
              <a:rPr lang="en-US" altLang="zh-CN" sz="2000" b="1" dirty="0">
                <a:solidFill>
                  <a:srgbClr val="92D050"/>
                </a:solidFill>
                <a:latin typeface="+mj-ea"/>
                <a:ea typeface="+mj-ea"/>
                <a:cs typeface="Microsoft YaHei" charset="0"/>
              </a:rPr>
              <a:t>60</a:t>
            </a:r>
            <a:r>
              <a:rPr lang="zh-CN" altLang="en-US" sz="2000" b="1" dirty="0">
                <a:solidFill>
                  <a:srgbClr val="92D050"/>
                </a:solidFill>
                <a:latin typeface="+mj-ea"/>
                <a:ea typeface="+mj-ea"/>
                <a:cs typeface="Microsoft YaHei" charset="0"/>
              </a:rPr>
              <a:t>万件专利</a:t>
            </a:r>
            <a:r>
              <a:rPr lang="zh-CN" altLang="en-US" sz="1600" b="1" dirty="0">
                <a:solidFill>
                  <a:schemeClr val="tx1">
                    <a:lumMod val="75000"/>
                    <a:lumOff val="25000"/>
                  </a:schemeClr>
                </a:solidFill>
                <a:latin typeface="+mj-ea"/>
                <a:ea typeface="+mj-ea"/>
                <a:cs typeface="Microsoft YaHei" charset="0"/>
              </a:rPr>
              <a:t>。</a:t>
            </a:r>
          </a:p>
        </p:txBody>
      </p:sp>
      <p:sp>
        <p:nvSpPr>
          <p:cNvPr id="7" name="矩形 6">
            <a:extLst>
              <a:ext uri="{FF2B5EF4-FFF2-40B4-BE49-F238E27FC236}">
                <a16:creationId xmlns:a16="http://schemas.microsoft.com/office/drawing/2014/main" id="{3DC48946-054D-4AAF-B200-57DF6168EF32}"/>
              </a:ext>
            </a:extLst>
          </p:cNvPr>
          <p:cNvSpPr/>
          <p:nvPr/>
        </p:nvSpPr>
        <p:spPr>
          <a:xfrm>
            <a:off x="10300049" y="6428715"/>
            <a:ext cx="1891951" cy="423193"/>
          </a:xfrm>
          <a:prstGeom prst="rect">
            <a:avLst/>
          </a:prstGeom>
        </p:spPr>
        <p:txBody>
          <a:bodyPr wrap="square">
            <a:spAutoFit/>
          </a:bodyPr>
          <a:lstStyle/>
          <a:p>
            <a:pPr>
              <a:lnSpc>
                <a:spcPts val="3000"/>
              </a:lnSpc>
            </a:pPr>
            <a:r>
              <a:rPr lang="zh-CN" altLang="en-US" sz="1400" dirty="0">
                <a:solidFill>
                  <a:schemeClr val="tx1">
                    <a:lumMod val="50000"/>
                    <a:lumOff val="50000"/>
                  </a:schemeClr>
                </a:solidFill>
                <a:latin typeface="+mj-ea"/>
                <a:ea typeface="+mj-ea"/>
                <a:cs typeface="Microsoft YaHei" charset="0"/>
              </a:rPr>
              <a:t>数据详情见附录</a:t>
            </a:r>
            <a:r>
              <a:rPr lang="en-US" altLang="zh-CN" sz="1400" dirty="0">
                <a:solidFill>
                  <a:schemeClr val="tx1">
                    <a:lumMod val="50000"/>
                    <a:lumOff val="50000"/>
                  </a:schemeClr>
                </a:solidFill>
                <a:latin typeface="+mj-ea"/>
                <a:ea typeface="+mj-ea"/>
                <a:cs typeface="Microsoft YaHei" charset="0"/>
              </a:rPr>
              <a:t>2</a:t>
            </a:r>
            <a:endParaRPr lang="zh-CN" altLang="en-US" sz="1200" dirty="0">
              <a:solidFill>
                <a:schemeClr val="tx1">
                  <a:lumMod val="50000"/>
                  <a:lumOff val="50000"/>
                </a:schemeClr>
              </a:solidFill>
              <a:latin typeface="+mj-ea"/>
              <a:ea typeface="+mj-ea"/>
            </a:endParaRPr>
          </a:p>
        </p:txBody>
      </p:sp>
      <p:sp>
        <p:nvSpPr>
          <p:cNvPr id="8" name="矩形 1">
            <a:extLst>
              <a:ext uri="{FF2B5EF4-FFF2-40B4-BE49-F238E27FC236}">
                <a16:creationId xmlns:a16="http://schemas.microsoft.com/office/drawing/2014/main" id="{CCD17448-46D0-4315-A482-5D6E0DED507D}"/>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199114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EC9CE333-F18D-4A66-8C8C-7A299FACFE83}"/>
              </a:ext>
            </a:extLst>
          </p:cNvPr>
          <p:cNvPicPr>
            <a:picLocks noChangeAspect="1"/>
          </p:cNvPicPr>
          <p:nvPr/>
        </p:nvPicPr>
        <p:blipFill>
          <a:blip r:embed="rId2"/>
          <a:stretch>
            <a:fillRect/>
          </a:stretch>
        </p:blipFill>
        <p:spPr>
          <a:xfrm>
            <a:off x="770323" y="2222938"/>
            <a:ext cx="5100666" cy="3965898"/>
          </a:xfrm>
          <a:prstGeom prst="rect">
            <a:avLst/>
          </a:prstGeom>
          <a:ln>
            <a:solidFill>
              <a:srgbClr val="71B900"/>
            </a:solidFill>
          </a:ln>
        </p:spPr>
      </p:pic>
      <p:sp>
        <p:nvSpPr>
          <p:cNvPr id="6" name="矩形 5">
            <a:extLst>
              <a:ext uri="{FF2B5EF4-FFF2-40B4-BE49-F238E27FC236}">
                <a16:creationId xmlns:a16="http://schemas.microsoft.com/office/drawing/2014/main" id="{F59095CE-2C85-4EAA-A46E-BCEA90566FE0}"/>
              </a:ext>
            </a:extLst>
          </p:cNvPr>
          <p:cNvSpPr/>
          <p:nvPr/>
        </p:nvSpPr>
        <p:spPr>
          <a:xfrm>
            <a:off x="361512" y="925019"/>
            <a:ext cx="4254320" cy="461665"/>
          </a:xfrm>
          <a:prstGeom prst="rect">
            <a:avLst/>
          </a:prstGeom>
        </p:spPr>
        <p:txBody>
          <a:bodyPr wrap="square">
            <a:spAutoFit/>
          </a:bodyPr>
          <a:lstStyle/>
          <a:p>
            <a:r>
              <a:rPr lang="en-US" altLang="zh-CN" sz="24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a:t>
            </a:r>
            <a:r>
              <a:rPr lang="en-US" altLang="zh-CN" sz="2400" b="1" dirty="0">
                <a:latin typeface="+mj-ea"/>
                <a:cs typeface="Arial" panose="020B0604020202020204" pitchFamily="34" charset="0"/>
              </a:rPr>
              <a:t>——</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法律事件数据</a:t>
            </a:r>
          </a:p>
        </p:txBody>
      </p:sp>
      <p:pic>
        <p:nvPicPr>
          <p:cNvPr id="7" name="图片 6">
            <a:extLst>
              <a:ext uri="{FF2B5EF4-FFF2-40B4-BE49-F238E27FC236}">
                <a16:creationId xmlns:a16="http://schemas.microsoft.com/office/drawing/2014/main" id="{65D80BA5-9BF4-4571-9B8E-CB6E8231D51B}"/>
              </a:ext>
            </a:extLst>
          </p:cNvPr>
          <p:cNvPicPr>
            <a:picLocks noChangeAspect="1"/>
          </p:cNvPicPr>
          <p:nvPr/>
        </p:nvPicPr>
        <p:blipFill>
          <a:blip r:embed="rId3"/>
          <a:stretch>
            <a:fillRect/>
          </a:stretch>
        </p:blipFill>
        <p:spPr>
          <a:xfrm>
            <a:off x="6041391" y="2222938"/>
            <a:ext cx="5633917" cy="3965898"/>
          </a:xfrm>
          <a:prstGeom prst="rect">
            <a:avLst/>
          </a:prstGeom>
          <a:ln>
            <a:solidFill>
              <a:srgbClr val="71B900"/>
            </a:solidFill>
          </a:ln>
        </p:spPr>
      </p:pic>
      <p:sp>
        <p:nvSpPr>
          <p:cNvPr id="8" name="矩形 7">
            <a:extLst>
              <a:ext uri="{FF2B5EF4-FFF2-40B4-BE49-F238E27FC236}">
                <a16:creationId xmlns:a16="http://schemas.microsoft.com/office/drawing/2014/main" id="{497DFE05-DEB4-4473-9C0D-9A802AE0080B}"/>
              </a:ext>
            </a:extLst>
          </p:cNvPr>
          <p:cNvSpPr/>
          <p:nvPr/>
        </p:nvSpPr>
        <p:spPr>
          <a:xfrm>
            <a:off x="2275494" y="1550895"/>
            <a:ext cx="2060029" cy="458908"/>
          </a:xfrm>
          <a:prstGeom prst="rect">
            <a:avLst/>
          </a:prstGeom>
        </p:spPr>
        <p:txBody>
          <a:bodyPr wrap="square">
            <a:spAutoFit/>
          </a:bodyPr>
          <a:lstStyle/>
          <a:p>
            <a:pPr>
              <a:lnSpc>
                <a:spcPct val="150000"/>
              </a:lnSpc>
            </a:pPr>
            <a:r>
              <a:rPr lang="zh-CN" altLang="en-US" b="1" dirty="0">
                <a:solidFill>
                  <a:schemeClr val="tx1">
                    <a:lumMod val="75000"/>
                    <a:lumOff val="25000"/>
                  </a:schemeClr>
                </a:solidFill>
                <a:latin typeface="Microsoft YaHei" charset="0"/>
                <a:ea typeface="Microsoft YaHei" charset="0"/>
                <a:cs typeface="Microsoft YaHei" charset="0"/>
              </a:rPr>
              <a:t>诉讼数据详情展示</a:t>
            </a:r>
          </a:p>
        </p:txBody>
      </p:sp>
      <p:sp>
        <p:nvSpPr>
          <p:cNvPr id="9" name="矩形 8">
            <a:extLst>
              <a:ext uri="{FF2B5EF4-FFF2-40B4-BE49-F238E27FC236}">
                <a16:creationId xmlns:a16="http://schemas.microsoft.com/office/drawing/2014/main" id="{8917A4DD-2CBC-4F77-969D-2600A2579065}"/>
              </a:ext>
            </a:extLst>
          </p:cNvPr>
          <p:cNvSpPr/>
          <p:nvPr/>
        </p:nvSpPr>
        <p:spPr>
          <a:xfrm>
            <a:off x="7667300" y="1535902"/>
            <a:ext cx="2201919" cy="458908"/>
          </a:xfrm>
          <a:prstGeom prst="rect">
            <a:avLst/>
          </a:prstGeom>
        </p:spPr>
        <p:txBody>
          <a:bodyPr wrap="square">
            <a:spAutoFit/>
          </a:bodyPr>
          <a:lstStyle/>
          <a:p>
            <a:pPr>
              <a:lnSpc>
                <a:spcPct val="150000"/>
              </a:lnSpc>
            </a:pPr>
            <a:r>
              <a:rPr lang="zh-CN" altLang="en-US" b="1" dirty="0">
                <a:solidFill>
                  <a:schemeClr val="tx1">
                    <a:lumMod val="75000"/>
                    <a:lumOff val="25000"/>
                  </a:schemeClr>
                </a:solidFill>
                <a:latin typeface="Microsoft YaHei" charset="0"/>
                <a:ea typeface="Microsoft YaHei" charset="0"/>
                <a:cs typeface="Microsoft YaHei" charset="0"/>
              </a:rPr>
              <a:t>许可数据详情展示</a:t>
            </a:r>
          </a:p>
        </p:txBody>
      </p:sp>
      <p:sp>
        <p:nvSpPr>
          <p:cNvPr id="10" name="矩形 1">
            <a:extLst>
              <a:ext uri="{FF2B5EF4-FFF2-40B4-BE49-F238E27FC236}">
                <a16:creationId xmlns:a16="http://schemas.microsoft.com/office/drawing/2014/main" id="{C186E163-0E45-4335-936C-879407CE240C}"/>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0390490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0A48773-29E5-48AA-96B5-E203BFA0F812}"/>
              </a:ext>
            </a:extLst>
          </p:cNvPr>
          <p:cNvSpPr/>
          <p:nvPr/>
        </p:nvSpPr>
        <p:spPr>
          <a:xfrm>
            <a:off x="451856" y="925306"/>
            <a:ext cx="4506568"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a:t>
            </a:r>
            <a:r>
              <a:rPr lang="en-US" altLang="zh-CN" sz="2400" b="1" dirty="0">
                <a:latin typeface="+mj-ea"/>
                <a:cs typeface="Arial" panose="020B0604020202020204" pitchFamily="34" charset="0"/>
              </a:rPr>
              <a:t>——</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同族数据</a:t>
            </a:r>
          </a:p>
        </p:txBody>
      </p:sp>
      <p:sp>
        <p:nvSpPr>
          <p:cNvPr id="6" name="矩形 5">
            <a:extLst>
              <a:ext uri="{FF2B5EF4-FFF2-40B4-BE49-F238E27FC236}">
                <a16:creationId xmlns:a16="http://schemas.microsoft.com/office/drawing/2014/main" id="{FF002C47-D93D-4823-8130-22279BA726B7}"/>
              </a:ext>
            </a:extLst>
          </p:cNvPr>
          <p:cNvSpPr/>
          <p:nvPr/>
        </p:nvSpPr>
        <p:spPr>
          <a:xfrm>
            <a:off x="1103534" y="1395251"/>
            <a:ext cx="10557641" cy="923330"/>
          </a:xfrm>
          <a:prstGeom prst="rect">
            <a:avLst/>
          </a:prstGeom>
        </p:spPr>
        <p:txBody>
          <a:bodyPr wrap="square">
            <a:spAutoFit/>
          </a:bodyPr>
          <a:lstStyle/>
          <a:p>
            <a:pPr>
              <a:lnSpc>
                <a:spcPct val="15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智慧芽扩展同族覆盖了整个智慧芽专利数据，比</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INPADOC</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扩展同族覆盖更全面的临时申请专利、外观专利、亚洲专利，且实现实时更新。</a:t>
            </a:r>
          </a:p>
        </p:txBody>
      </p:sp>
      <p:grpSp>
        <p:nvGrpSpPr>
          <p:cNvPr id="7" name="组合 6">
            <a:extLst>
              <a:ext uri="{FF2B5EF4-FFF2-40B4-BE49-F238E27FC236}">
                <a16:creationId xmlns:a16="http://schemas.microsoft.com/office/drawing/2014/main" id="{AA4BE9E9-A42B-4B81-A83D-1A5FF8E7D1EB}"/>
              </a:ext>
            </a:extLst>
          </p:cNvPr>
          <p:cNvGrpSpPr/>
          <p:nvPr/>
        </p:nvGrpSpPr>
        <p:grpSpPr>
          <a:xfrm>
            <a:off x="1582781" y="2565650"/>
            <a:ext cx="8134986" cy="3888432"/>
            <a:chOff x="5946784" y="1528092"/>
            <a:chExt cx="8134986" cy="3888432"/>
          </a:xfrm>
        </p:grpSpPr>
        <p:pic>
          <p:nvPicPr>
            <p:cNvPr id="8" name="Picture 33">
              <a:extLst>
                <a:ext uri="{FF2B5EF4-FFF2-40B4-BE49-F238E27FC236}">
                  <a16:creationId xmlns:a16="http://schemas.microsoft.com/office/drawing/2014/main" id="{A15A84DC-F8D2-478D-B212-B51F2D65D723}"/>
                </a:ext>
              </a:extLst>
            </p:cNvPr>
            <p:cNvPicPr>
              <a:picLocks noChangeAspect="1"/>
            </p:cNvPicPr>
            <p:nvPr/>
          </p:nvPicPr>
          <p:blipFill>
            <a:blip r:embed="rId3"/>
            <a:stretch>
              <a:fillRect/>
            </a:stretch>
          </p:blipFill>
          <p:spPr>
            <a:xfrm>
              <a:off x="5946784" y="1528092"/>
              <a:ext cx="2974870" cy="3888432"/>
            </a:xfrm>
            <a:prstGeom prst="rect">
              <a:avLst/>
            </a:prstGeom>
          </p:spPr>
        </p:pic>
        <p:pic>
          <p:nvPicPr>
            <p:cNvPr id="9" name="Picture 34">
              <a:extLst>
                <a:ext uri="{FF2B5EF4-FFF2-40B4-BE49-F238E27FC236}">
                  <a16:creationId xmlns:a16="http://schemas.microsoft.com/office/drawing/2014/main" id="{C44DDC09-5CF4-43C0-9862-78673C6AB628}"/>
                </a:ext>
              </a:extLst>
            </p:cNvPr>
            <p:cNvPicPr>
              <a:picLocks noChangeAspect="1"/>
            </p:cNvPicPr>
            <p:nvPr/>
          </p:nvPicPr>
          <p:blipFill>
            <a:blip r:embed="rId4"/>
            <a:stretch>
              <a:fillRect/>
            </a:stretch>
          </p:blipFill>
          <p:spPr>
            <a:xfrm>
              <a:off x="10143872" y="1528092"/>
              <a:ext cx="3937898" cy="3394999"/>
            </a:xfrm>
            <a:prstGeom prst="rect">
              <a:avLst/>
            </a:prstGeom>
          </p:spPr>
        </p:pic>
      </p:grpSp>
      <p:sp>
        <p:nvSpPr>
          <p:cNvPr id="2" name="Rectangle: Rounded Corners 1">
            <a:extLst>
              <a:ext uri="{FF2B5EF4-FFF2-40B4-BE49-F238E27FC236}">
                <a16:creationId xmlns:a16="http://schemas.microsoft.com/office/drawing/2014/main" id="{BF6EB963-468C-449E-98E0-151C06FAB7D5}"/>
              </a:ext>
            </a:extLst>
          </p:cNvPr>
          <p:cNvSpPr/>
          <p:nvPr/>
        </p:nvSpPr>
        <p:spPr>
          <a:xfrm>
            <a:off x="1683828" y="4184148"/>
            <a:ext cx="638748" cy="406140"/>
          </a:xfrm>
          <a:prstGeom prst="roundRect">
            <a:avLst/>
          </a:prstGeom>
          <a:solidFill>
            <a:srgbClr val="FFC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C4505CFB-4215-4C0A-B7CA-6C55E407A57C}"/>
              </a:ext>
            </a:extLst>
          </p:cNvPr>
          <p:cNvCxnSpPr/>
          <p:nvPr/>
        </p:nvCxnSpPr>
        <p:spPr>
          <a:xfrm>
            <a:off x="2340864" y="4361688"/>
            <a:ext cx="3712464" cy="71323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
            <a:extLst>
              <a:ext uri="{FF2B5EF4-FFF2-40B4-BE49-F238E27FC236}">
                <a16:creationId xmlns:a16="http://schemas.microsoft.com/office/drawing/2014/main" id="{CFB6495F-377A-4C41-9EF2-0C6B0C1BE716}"/>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017387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728BA66-4A14-44C1-BD4D-B842FCA2E3F7}"/>
              </a:ext>
            </a:extLst>
          </p:cNvPr>
          <p:cNvPicPr>
            <a:picLocks noChangeAspect="1"/>
          </p:cNvPicPr>
          <p:nvPr/>
        </p:nvPicPr>
        <p:blipFill>
          <a:blip r:embed="rId3"/>
          <a:stretch>
            <a:fillRect/>
          </a:stretch>
        </p:blipFill>
        <p:spPr>
          <a:xfrm>
            <a:off x="3909849" y="1812442"/>
            <a:ext cx="7045261" cy="4438580"/>
          </a:xfrm>
          <a:prstGeom prst="rect">
            <a:avLst/>
          </a:prstGeom>
          <a:ln>
            <a:solidFill>
              <a:srgbClr val="71B900"/>
            </a:solidFill>
          </a:ln>
          <a:effectLst>
            <a:outerShdw blurRad="292100" dist="139700" dir="2700000" algn="tl" rotWithShape="0">
              <a:srgbClr val="333333">
                <a:alpha val="65000"/>
              </a:srgbClr>
            </a:outerShdw>
          </a:effectLst>
        </p:spPr>
      </p:pic>
      <p:sp>
        <p:nvSpPr>
          <p:cNvPr id="6" name="矩形 5">
            <a:extLst>
              <a:ext uri="{FF2B5EF4-FFF2-40B4-BE49-F238E27FC236}">
                <a16:creationId xmlns:a16="http://schemas.microsoft.com/office/drawing/2014/main" id="{9E58FC2A-C2EC-47BB-98FA-C1F70CAF1D1F}"/>
              </a:ext>
            </a:extLst>
          </p:cNvPr>
          <p:cNvSpPr/>
          <p:nvPr/>
        </p:nvSpPr>
        <p:spPr>
          <a:xfrm>
            <a:off x="451856" y="925306"/>
            <a:ext cx="4506568"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a:t>
            </a:r>
            <a:r>
              <a:rPr lang="en-US" altLang="zh-CN" sz="2400" b="1" dirty="0">
                <a:latin typeface="+mj-ea"/>
                <a:cs typeface="Arial" panose="020B0604020202020204" pitchFamily="34" charset="0"/>
              </a:rPr>
              <a:t>——</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引用数据</a:t>
            </a:r>
          </a:p>
        </p:txBody>
      </p:sp>
      <p:sp>
        <p:nvSpPr>
          <p:cNvPr id="7" name="矩形 6">
            <a:extLst>
              <a:ext uri="{FF2B5EF4-FFF2-40B4-BE49-F238E27FC236}">
                <a16:creationId xmlns:a16="http://schemas.microsoft.com/office/drawing/2014/main" id="{689FFAC4-B6F4-4BA6-A8C9-D2F738C0DBF3}"/>
              </a:ext>
            </a:extLst>
          </p:cNvPr>
          <p:cNvSpPr/>
          <p:nvPr/>
        </p:nvSpPr>
        <p:spPr>
          <a:xfrm>
            <a:off x="1158845" y="1654786"/>
            <a:ext cx="2151424" cy="3000821"/>
          </a:xfrm>
          <a:prstGeom prst="rect">
            <a:avLst/>
          </a:prstGeom>
        </p:spPr>
        <p:txBody>
          <a:bodyPr wrap="square">
            <a:spAutoFit/>
          </a:bodyPr>
          <a:lstStyle/>
          <a:p>
            <a:pPr>
              <a:lnSpc>
                <a:spcPct val="150000"/>
              </a:lnSpc>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智慧芽收录了各专利局和</a:t>
            </a:r>
            <a:r>
              <a:rPr lang="en-US" altLang="zh-CN" b="1" dirty="0">
                <a:solidFill>
                  <a:schemeClr val="tx1">
                    <a:lumMod val="65000"/>
                    <a:lumOff val="35000"/>
                  </a:schemeClr>
                </a:solidFill>
                <a:latin typeface="微软雅黑" panose="020B0503020204020204" pitchFamily="34" charset="-122"/>
                <a:ea typeface="微软雅黑" panose="020B0503020204020204" pitchFamily="34" charset="-122"/>
              </a:rPr>
              <a:t>DOCDB</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的引用数据，并进行了号码标准化，做好专利引用和被引用的关联关系，用于引用分析。</a:t>
            </a:r>
          </a:p>
        </p:txBody>
      </p:sp>
      <p:sp>
        <p:nvSpPr>
          <p:cNvPr id="8" name="矩形 1">
            <a:extLst>
              <a:ext uri="{FF2B5EF4-FFF2-40B4-BE49-F238E27FC236}">
                <a16:creationId xmlns:a16="http://schemas.microsoft.com/office/drawing/2014/main" id="{605A1EBA-C600-4B80-B30A-B4ED7107C60D}"/>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881405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787">
            <a:extLst>
              <a:ext uri="{FF2B5EF4-FFF2-40B4-BE49-F238E27FC236}">
                <a16:creationId xmlns:a16="http://schemas.microsoft.com/office/drawing/2014/main" id="{C38E3B36-8767-4205-841A-DA227F73678C}"/>
              </a:ext>
            </a:extLst>
          </p:cNvPr>
          <p:cNvSpPr/>
          <p:nvPr/>
        </p:nvSpPr>
        <p:spPr>
          <a:xfrm>
            <a:off x="6024312" y="2271435"/>
            <a:ext cx="1" cy="1437958"/>
          </a:xfrm>
          <a:prstGeom prst="line">
            <a:avLst/>
          </a:prstGeom>
          <a:ln w="6350">
            <a:solidFill>
              <a:schemeClr val="bg1">
                <a:lumMod val="65000"/>
              </a:schemeClr>
            </a:solidFill>
            <a:miter lim="400000"/>
          </a:ln>
        </p:spPr>
        <p:txBody>
          <a:bodyPr lIns="0" tIns="0" rIns="0" bIns="0"/>
          <a:lstStyle/>
          <a:p>
            <a:pPr defTabSz="241060">
              <a:defRPr sz="1200">
                <a:solidFill>
                  <a:srgbClr val="000000"/>
                </a:solidFill>
                <a:latin typeface="Helvetica"/>
                <a:ea typeface="Helvetica"/>
                <a:cs typeface="Helvetica"/>
                <a:sym typeface="Helvetica"/>
              </a:defRPr>
            </a:pPr>
            <a:endParaRPr sz="6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 name="Shape 1786">
            <a:extLst>
              <a:ext uri="{FF2B5EF4-FFF2-40B4-BE49-F238E27FC236}">
                <a16:creationId xmlns:a16="http://schemas.microsoft.com/office/drawing/2014/main" id="{30A2A931-A304-43E5-8657-D96A5FDFC56E}"/>
              </a:ext>
            </a:extLst>
          </p:cNvPr>
          <p:cNvSpPr/>
          <p:nvPr/>
        </p:nvSpPr>
        <p:spPr>
          <a:xfrm>
            <a:off x="6030568" y="2271435"/>
            <a:ext cx="3328893" cy="1178629"/>
          </a:xfrm>
          <a:prstGeom prst="line">
            <a:avLst/>
          </a:prstGeom>
          <a:ln w="6350">
            <a:solidFill>
              <a:schemeClr val="bg1">
                <a:lumMod val="65000"/>
              </a:schemeClr>
            </a:solidFill>
            <a:miter lim="400000"/>
          </a:ln>
        </p:spPr>
        <p:txBody>
          <a:bodyPr lIns="0" tIns="0" rIns="0" bIns="0"/>
          <a:lstStyle/>
          <a:p>
            <a:pPr defTabSz="241060">
              <a:defRPr sz="1200">
                <a:solidFill>
                  <a:srgbClr val="000000"/>
                </a:solidFill>
                <a:latin typeface="Helvetica"/>
                <a:ea typeface="Helvetica"/>
                <a:cs typeface="Helvetica"/>
                <a:sym typeface="Helvetica"/>
              </a:defRPr>
            </a:pPr>
            <a:endParaRPr sz="6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Shape 1788">
            <a:extLst>
              <a:ext uri="{FF2B5EF4-FFF2-40B4-BE49-F238E27FC236}">
                <a16:creationId xmlns:a16="http://schemas.microsoft.com/office/drawing/2014/main" id="{4B5387D2-30BF-4AB0-AE45-399899ED9BAD}"/>
              </a:ext>
            </a:extLst>
          </p:cNvPr>
          <p:cNvSpPr/>
          <p:nvPr/>
        </p:nvSpPr>
        <p:spPr>
          <a:xfrm flipH="1">
            <a:off x="2727433" y="2271436"/>
            <a:ext cx="3297679" cy="1178628"/>
          </a:xfrm>
          <a:prstGeom prst="line">
            <a:avLst/>
          </a:prstGeom>
          <a:ln w="6350">
            <a:solidFill>
              <a:schemeClr val="bg1">
                <a:lumMod val="65000"/>
              </a:schemeClr>
            </a:solidFill>
            <a:miter lim="400000"/>
          </a:ln>
        </p:spPr>
        <p:txBody>
          <a:bodyPr lIns="0" tIns="0" rIns="0" bIns="0"/>
          <a:lstStyle/>
          <a:p>
            <a:pPr defTabSz="241060">
              <a:defRPr sz="1200">
                <a:solidFill>
                  <a:srgbClr val="000000"/>
                </a:solidFill>
                <a:latin typeface="Helvetica"/>
                <a:ea typeface="Helvetica"/>
                <a:cs typeface="Helvetica"/>
                <a:sym typeface="Helvetica"/>
              </a:defRPr>
            </a:pPr>
            <a:endParaRPr sz="6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6" name="Shape 1798">
            <a:extLst>
              <a:ext uri="{FF2B5EF4-FFF2-40B4-BE49-F238E27FC236}">
                <a16:creationId xmlns:a16="http://schemas.microsoft.com/office/drawing/2014/main" id="{FA547E93-D656-413C-9389-7F99496B1400}"/>
              </a:ext>
            </a:extLst>
          </p:cNvPr>
          <p:cNvSpPr/>
          <p:nvPr/>
        </p:nvSpPr>
        <p:spPr>
          <a:xfrm>
            <a:off x="5002200" y="3439684"/>
            <a:ext cx="1995392" cy="621146"/>
          </a:xfrm>
          <a:prstGeom prst="roundRect">
            <a:avLst>
              <a:gd name="adj" fmla="val 50000"/>
            </a:avLst>
          </a:prstGeom>
          <a:solidFill>
            <a:srgbClr val="60B5CC"/>
          </a:solidFill>
          <a:ln w="12700">
            <a:miter lim="400000"/>
          </a:ln>
        </p:spPr>
        <p:txBody>
          <a:bodyPr lIns="20090" tIns="20090" rIns="20090" bIns="20090" anchor="ctr"/>
          <a:lstStyle/>
          <a:p>
            <a:pPr lvl="0">
              <a:lnSpc>
                <a:spcPct val="120000"/>
              </a:lnSpc>
            </a:pPr>
            <a:endParaRPr sz="16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7" name="Shape 1800">
            <a:extLst>
              <a:ext uri="{FF2B5EF4-FFF2-40B4-BE49-F238E27FC236}">
                <a16:creationId xmlns:a16="http://schemas.microsoft.com/office/drawing/2014/main" id="{18F1B2E8-69B0-4D0A-96E0-C581A87C1EA5}"/>
              </a:ext>
            </a:extLst>
          </p:cNvPr>
          <p:cNvSpPr/>
          <p:nvPr/>
        </p:nvSpPr>
        <p:spPr>
          <a:xfrm>
            <a:off x="8364508" y="3452735"/>
            <a:ext cx="1995392" cy="621146"/>
          </a:xfrm>
          <a:prstGeom prst="roundRect">
            <a:avLst>
              <a:gd name="adj" fmla="val 50000"/>
            </a:avLst>
          </a:prstGeom>
          <a:solidFill>
            <a:srgbClr val="5B9BD5"/>
          </a:solidFill>
          <a:ln w="12700">
            <a:miter lim="400000"/>
          </a:ln>
        </p:spPr>
        <p:txBody>
          <a:bodyPr lIns="20090" tIns="20090" rIns="20090" bIns="20090" anchor="ctr"/>
          <a:lstStyle/>
          <a:p>
            <a:pPr lvl="0">
              <a:lnSpc>
                <a:spcPct val="120000"/>
              </a:lnSpc>
            </a:pPr>
            <a:endParaRPr sz="16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1" name="Text Placeholder 3">
            <a:extLst>
              <a:ext uri="{FF2B5EF4-FFF2-40B4-BE49-F238E27FC236}">
                <a16:creationId xmlns:a16="http://schemas.microsoft.com/office/drawing/2014/main" id="{BA208E82-002E-4D58-88B2-B42DF2D21A2D}"/>
              </a:ext>
            </a:extLst>
          </p:cNvPr>
          <p:cNvSpPr txBox="1">
            <a:spLocks/>
          </p:cNvSpPr>
          <p:nvPr/>
        </p:nvSpPr>
        <p:spPr>
          <a:xfrm>
            <a:off x="1751674" y="3545114"/>
            <a:ext cx="1979038" cy="431051"/>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endParaRPr lang="en-GB" altLang="zh-CN" sz="1400"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2" name="Text Placeholder 3">
            <a:extLst>
              <a:ext uri="{FF2B5EF4-FFF2-40B4-BE49-F238E27FC236}">
                <a16:creationId xmlns:a16="http://schemas.microsoft.com/office/drawing/2014/main" id="{CD7405B8-E2A6-452C-8633-8E6E3B6CAB99}"/>
              </a:ext>
            </a:extLst>
          </p:cNvPr>
          <p:cNvSpPr txBox="1">
            <a:spLocks/>
          </p:cNvSpPr>
          <p:nvPr/>
        </p:nvSpPr>
        <p:spPr>
          <a:xfrm>
            <a:off x="5010373" y="3534733"/>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8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标准规范</a:t>
            </a:r>
            <a:endParaRPr lang="en-GB" altLang="zh-CN" sz="18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3" name="Text Placeholder 3">
            <a:extLst>
              <a:ext uri="{FF2B5EF4-FFF2-40B4-BE49-F238E27FC236}">
                <a16:creationId xmlns:a16="http://schemas.microsoft.com/office/drawing/2014/main" id="{3CD8F77B-10A6-4984-9D09-0ECAA4945510}"/>
              </a:ext>
            </a:extLst>
          </p:cNvPr>
          <p:cNvSpPr txBox="1">
            <a:spLocks/>
          </p:cNvSpPr>
          <p:nvPr/>
        </p:nvSpPr>
        <p:spPr>
          <a:xfrm>
            <a:off x="8356327" y="3546772"/>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8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关联性强</a:t>
            </a:r>
            <a:endParaRPr lang="en-GB" altLang="zh-CN" sz="18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nvGrpSpPr>
          <p:cNvPr id="14" name="Group 13">
            <a:extLst>
              <a:ext uri="{FF2B5EF4-FFF2-40B4-BE49-F238E27FC236}">
                <a16:creationId xmlns:a16="http://schemas.microsoft.com/office/drawing/2014/main" id="{A0775FAA-D945-4FAA-A022-D7910B8ACFD6}"/>
              </a:ext>
            </a:extLst>
          </p:cNvPr>
          <p:cNvGrpSpPr/>
          <p:nvPr/>
        </p:nvGrpSpPr>
        <p:grpSpPr>
          <a:xfrm>
            <a:off x="5399369" y="1502375"/>
            <a:ext cx="1256144" cy="1256144"/>
            <a:chOff x="5389541" y="1690637"/>
            <a:chExt cx="1256144" cy="1256144"/>
          </a:xfrm>
        </p:grpSpPr>
        <p:grpSp>
          <p:nvGrpSpPr>
            <p:cNvPr id="8" name="Group 33">
              <a:extLst>
                <a:ext uri="{FF2B5EF4-FFF2-40B4-BE49-F238E27FC236}">
                  <a16:creationId xmlns:a16="http://schemas.microsoft.com/office/drawing/2014/main" id="{AE7601C6-2486-4A98-BC73-7D5F796A3D9E}"/>
                </a:ext>
              </a:extLst>
            </p:cNvPr>
            <p:cNvGrpSpPr/>
            <p:nvPr/>
          </p:nvGrpSpPr>
          <p:grpSpPr>
            <a:xfrm>
              <a:off x="5389541" y="1690637"/>
              <a:ext cx="1256144" cy="1256144"/>
              <a:chOff x="5526407" y="1696816"/>
              <a:chExt cx="1191141" cy="1191141"/>
            </a:xfrm>
            <a:solidFill>
              <a:srgbClr val="E88651"/>
            </a:solidFill>
          </p:grpSpPr>
          <p:sp>
            <p:nvSpPr>
              <p:cNvPr id="9" name="Shape 1790">
                <a:extLst>
                  <a:ext uri="{FF2B5EF4-FFF2-40B4-BE49-F238E27FC236}">
                    <a16:creationId xmlns:a16="http://schemas.microsoft.com/office/drawing/2014/main" id="{F85EC13D-A128-45BC-B148-28FD9402AEEF}"/>
                  </a:ext>
                </a:extLst>
              </p:cNvPr>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26787" tIns="26787" rIns="26787" bIns="26787" anchor="ctr"/>
              <a:lstStyle/>
              <a:p>
                <a:pPr lvl="0">
                  <a:lnSpc>
                    <a:spcPct val="120000"/>
                  </a:lnSpc>
                </a:pPr>
                <a:endParaRPr>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0" name="Shape 1804">
                <a:extLst>
                  <a:ext uri="{FF2B5EF4-FFF2-40B4-BE49-F238E27FC236}">
                    <a16:creationId xmlns:a16="http://schemas.microsoft.com/office/drawing/2014/main" id="{64541CDC-CF6B-4E3F-AC4F-398ECD5D7355}"/>
                  </a:ext>
                </a:extLst>
              </p:cNvPr>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a:miter lim="400000"/>
              </a:ln>
            </p:spPr>
            <p:txBody>
              <a:bodyPr lIns="0" tIns="0" rIns="0" bIns="0" anchor="ctr"/>
              <a:lstStyle/>
              <a:p>
                <a:pPr lvl="0">
                  <a:lnSpc>
                    <a:spcPct val="120000"/>
                  </a:lnSpc>
                </a:pPr>
                <a:endParaRPr>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15" name="矩形 14">
              <a:extLst>
                <a:ext uri="{FF2B5EF4-FFF2-40B4-BE49-F238E27FC236}">
                  <a16:creationId xmlns:a16="http://schemas.microsoft.com/office/drawing/2014/main" id="{F3D6F26E-CD58-46F5-88B0-FACE4124CAD1}"/>
                </a:ext>
              </a:extLst>
            </p:cNvPr>
            <p:cNvSpPr/>
            <p:nvPr/>
          </p:nvSpPr>
          <p:spPr>
            <a:xfrm>
              <a:off x="5394598" y="2033608"/>
              <a:ext cx="1210588" cy="707886"/>
            </a:xfrm>
            <a:prstGeom prst="rect">
              <a:avLst/>
            </a:prstGeom>
          </p:spPr>
          <p:txBody>
            <a:bodyPr wrap="non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专利数据</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特色</a:t>
              </a:r>
              <a:endParaRPr lang="zh-CN" altLang="en-US" sz="2400" b="1" dirty="0">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E34411CD-6E5B-4BC7-88A7-B0AD17D75F22}"/>
              </a:ext>
            </a:extLst>
          </p:cNvPr>
          <p:cNvGrpSpPr/>
          <p:nvPr/>
        </p:nvGrpSpPr>
        <p:grpSpPr>
          <a:xfrm>
            <a:off x="1743499" y="3450065"/>
            <a:ext cx="2003565" cy="621146"/>
            <a:chOff x="2591981" y="4022745"/>
            <a:chExt cx="2003565" cy="621146"/>
          </a:xfrm>
        </p:grpSpPr>
        <p:sp>
          <p:nvSpPr>
            <p:cNvPr id="5" name="Shape 1796">
              <a:extLst>
                <a:ext uri="{FF2B5EF4-FFF2-40B4-BE49-F238E27FC236}">
                  <a16:creationId xmlns:a16="http://schemas.microsoft.com/office/drawing/2014/main" id="{65DD8E39-7325-441D-B75A-360ADBBB93B7}"/>
                </a:ext>
              </a:extLst>
            </p:cNvPr>
            <p:cNvSpPr/>
            <p:nvPr/>
          </p:nvSpPr>
          <p:spPr>
            <a:xfrm>
              <a:off x="2591981" y="4022745"/>
              <a:ext cx="1995392" cy="621146"/>
            </a:xfrm>
            <a:prstGeom prst="roundRect">
              <a:avLst>
                <a:gd name="adj" fmla="val 50000"/>
              </a:avLst>
            </a:prstGeom>
            <a:solidFill>
              <a:srgbClr val="9ACE44"/>
            </a:solidFill>
            <a:ln w="12700">
              <a:miter lim="400000"/>
            </a:ln>
          </p:spPr>
          <p:txBody>
            <a:bodyPr lIns="20090" tIns="20090" rIns="20090" bIns="20090" anchor="ctr"/>
            <a:lstStyle/>
            <a:p>
              <a:pPr lvl="0">
                <a:lnSpc>
                  <a:spcPct val="120000"/>
                </a:lnSpc>
              </a:pPr>
              <a:endParaRPr sz="1600">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6" name="Text Placeholder 3">
              <a:extLst>
                <a:ext uri="{FF2B5EF4-FFF2-40B4-BE49-F238E27FC236}">
                  <a16:creationId xmlns:a16="http://schemas.microsoft.com/office/drawing/2014/main" id="{AD07F51C-CD89-42DA-A11C-71665D1359C7}"/>
                </a:ext>
              </a:extLst>
            </p:cNvPr>
            <p:cNvSpPr txBox="1">
              <a:spLocks/>
            </p:cNvSpPr>
            <p:nvPr/>
          </p:nvSpPr>
          <p:spPr>
            <a:xfrm>
              <a:off x="2616508" y="4117792"/>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8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质量高覆盖广</a:t>
              </a:r>
              <a:endParaRPr lang="en-GB" altLang="zh-CN" sz="1800" b="1" dirty="0">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
        <p:nvSpPr>
          <p:cNvPr id="21" name="矩形 20">
            <a:extLst>
              <a:ext uri="{FF2B5EF4-FFF2-40B4-BE49-F238E27FC236}">
                <a16:creationId xmlns:a16="http://schemas.microsoft.com/office/drawing/2014/main" id="{567E5CA5-C2C0-45F0-ACB7-0D624F4F887D}"/>
              </a:ext>
            </a:extLst>
          </p:cNvPr>
          <p:cNvSpPr/>
          <p:nvPr/>
        </p:nvSpPr>
        <p:spPr>
          <a:xfrm>
            <a:off x="5002200" y="4230828"/>
            <a:ext cx="2553012" cy="1384995"/>
          </a:xfrm>
          <a:prstGeom prst="rect">
            <a:avLst/>
          </a:prstGeom>
        </p:spPr>
        <p:txBody>
          <a:bodyPr wrap="square">
            <a:spAutoFit/>
          </a:bodyPr>
          <a:lstStyle/>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专利号码标准化</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专利人名标准化</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地址切分到国、省</a:t>
            </a:r>
            <a:r>
              <a:rPr lang="en-US" altLang="zh-CN" sz="1400" b="1" dirty="0">
                <a:solidFill>
                  <a:schemeClr val="tx1">
                    <a:lumMod val="75000"/>
                    <a:lumOff val="25000"/>
                  </a:schemeClr>
                </a:solidFill>
                <a:latin typeface="Microsoft YaHei" charset="0"/>
                <a:ea typeface="Microsoft YaHei" charset="0"/>
                <a:cs typeface="Microsoft YaHei" charset="0"/>
              </a:rPr>
              <a:t>/</a:t>
            </a:r>
            <a:r>
              <a:rPr lang="zh-CN" altLang="en-US" sz="1400" b="1" dirty="0">
                <a:solidFill>
                  <a:schemeClr val="tx1">
                    <a:lumMod val="75000"/>
                    <a:lumOff val="25000"/>
                  </a:schemeClr>
                </a:solidFill>
                <a:latin typeface="Microsoft YaHei" charset="0"/>
                <a:ea typeface="Microsoft YaHei" charset="0"/>
                <a:cs typeface="Microsoft YaHei" charset="0"/>
              </a:rPr>
              <a:t>州、市</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rPr>
              <a:t>法律状态过滤分类</a:t>
            </a:r>
            <a:endParaRPr lang="zh-CN" altLang="en-US" sz="1400" b="1" dirty="0">
              <a:solidFill>
                <a:schemeClr val="tx1">
                  <a:lumMod val="75000"/>
                  <a:lumOff val="25000"/>
                </a:schemeClr>
              </a:solidFill>
              <a:latin typeface="Microsoft YaHei" charset="0"/>
              <a:ea typeface="Microsoft YaHei" charset="0"/>
              <a:cs typeface="Microsoft YaHei" charset="0"/>
            </a:endParaRPr>
          </a:p>
        </p:txBody>
      </p:sp>
      <p:sp>
        <p:nvSpPr>
          <p:cNvPr id="22" name="矩形 21">
            <a:extLst>
              <a:ext uri="{FF2B5EF4-FFF2-40B4-BE49-F238E27FC236}">
                <a16:creationId xmlns:a16="http://schemas.microsoft.com/office/drawing/2014/main" id="{3B11F759-E765-402E-8213-67102403B763}"/>
              </a:ext>
            </a:extLst>
          </p:cNvPr>
          <p:cNvSpPr/>
          <p:nvPr/>
        </p:nvSpPr>
        <p:spPr>
          <a:xfrm>
            <a:off x="8469989" y="4247857"/>
            <a:ext cx="1729961" cy="738664"/>
          </a:xfrm>
          <a:prstGeom prst="rect">
            <a:avLst/>
          </a:prstGeom>
        </p:spPr>
        <p:txBody>
          <a:bodyPr wrap="none">
            <a:spAutoFit/>
          </a:bodyPr>
          <a:lstStyle/>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rPr>
              <a:t>专利引用关联</a:t>
            </a:r>
            <a:endParaRPr lang="en-US" altLang="zh-CN" sz="1400" b="1" dirty="0">
              <a:solidFill>
                <a:schemeClr val="tx1">
                  <a:lumMod val="75000"/>
                  <a:lumOff val="25000"/>
                </a:schemeClr>
              </a:solidFill>
              <a:latin typeface="Microsoft YaHei" charset="0"/>
              <a:ea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rPr>
              <a:t>同族计算、分类</a:t>
            </a:r>
            <a:endParaRPr lang="en-US" altLang="zh-CN" sz="1400" b="1" dirty="0">
              <a:solidFill>
                <a:schemeClr val="tx1">
                  <a:lumMod val="75000"/>
                  <a:lumOff val="25000"/>
                </a:schemeClr>
              </a:solidFill>
              <a:latin typeface="Microsoft YaHei" charset="0"/>
              <a:ea typeface="Microsoft YaHei" charset="0"/>
            </a:endParaRPr>
          </a:p>
        </p:txBody>
      </p:sp>
      <p:sp>
        <p:nvSpPr>
          <p:cNvPr id="23" name="矩形 22">
            <a:extLst>
              <a:ext uri="{FF2B5EF4-FFF2-40B4-BE49-F238E27FC236}">
                <a16:creationId xmlns:a16="http://schemas.microsoft.com/office/drawing/2014/main" id="{A4F7EC3F-3FC9-4DB5-A89D-84D142C8D56F}"/>
              </a:ext>
            </a:extLst>
          </p:cNvPr>
          <p:cNvSpPr/>
          <p:nvPr/>
        </p:nvSpPr>
        <p:spPr>
          <a:xfrm>
            <a:off x="1861216" y="4348945"/>
            <a:ext cx="2553012" cy="2031325"/>
          </a:xfrm>
          <a:prstGeom prst="rect">
            <a:avLst/>
          </a:prstGeom>
        </p:spPr>
        <p:txBody>
          <a:bodyPr wrap="square">
            <a:spAutoFit/>
          </a:bodyPr>
          <a:lstStyle/>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著录项错误纠正</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同族数据纠错</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覆盖全球</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r>
              <a:rPr lang="zh-CN" altLang="en-US" sz="1400" b="1" dirty="0">
                <a:solidFill>
                  <a:schemeClr val="tx1">
                    <a:lumMod val="75000"/>
                    <a:lumOff val="25000"/>
                  </a:schemeClr>
                </a:solidFill>
                <a:latin typeface="Microsoft YaHei" charset="0"/>
                <a:ea typeface="Microsoft YaHei" charset="0"/>
                <a:cs typeface="Microsoft YaHei" charset="0"/>
              </a:rPr>
              <a:t>包含各类字段</a:t>
            </a:r>
            <a:endParaRPr lang="en-US" altLang="zh-CN" sz="1400" b="1" dirty="0">
              <a:solidFill>
                <a:schemeClr val="tx1">
                  <a:lumMod val="75000"/>
                  <a:lumOff val="25000"/>
                </a:schemeClr>
              </a:solidFill>
              <a:latin typeface="Microsoft YaHei" charset="0"/>
              <a:ea typeface="Microsoft YaHei" charset="0"/>
              <a:cs typeface="Microsoft YaHei" charset="0"/>
            </a:endParaRPr>
          </a:p>
          <a:p>
            <a:pPr marL="285750" indent="-285750">
              <a:lnSpc>
                <a:spcPct val="150000"/>
              </a:lnSpc>
              <a:buFont typeface="Arial" charset="0"/>
              <a:buChar char="•"/>
            </a:pPr>
            <a:endParaRPr lang="en-US" altLang="zh-CN" sz="1400" b="1" dirty="0">
              <a:solidFill>
                <a:schemeClr val="tx1">
                  <a:lumMod val="75000"/>
                  <a:lumOff val="25000"/>
                </a:schemeClr>
              </a:solidFill>
              <a:latin typeface="Microsoft YaHei" charset="0"/>
              <a:ea typeface="Microsoft YaHei" charset="0"/>
              <a:cs typeface="Microsoft YaHei" charset="0"/>
            </a:endParaRPr>
          </a:p>
          <a:p>
            <a:pPr>
              <a:lnSpc>
                <a:spcPct val="150000"/>
              </a:lnSpc>
            </a:pPr>
            <a:endParaRPr lang="zh-CN" altLang="en-US" sz="1400" b="1" dirty="0">
              <a:solidFill>
                <a:schemeClr val="tx1">
                  <a:lumMod val="65000"/>
                  <a:lumOff val="35000"/>
                </a:schemeClr>
              </a:solidFill>
              <a:latin typeface="Microsoft YaHei" charset="0"/>
              <a:ea typeface="Microsoft YaHei" charset="0"/>
              <a:cs typeface="Microsoft YaHei" charset="0"/>
            </a:endParaRPr>
          </a:p>
        </p:txBody>
      </p:sp>
      <p:sp>
        <p:nvSpPr>
          <p:cNvPr id="25" name="矩形 24">
            <a:extLst>
              <a:ext uri="{FF2B5EF4-FFF2-40B4-BE49-F238E27FC236}">
                <a16:creationId xmlns:a16="http://schemas.microsoft.com/office/drawing/2014/main" id="{670F10E6-F9AC-49D3-9C29-7EF2581002D5}"/>
              </a:ext>
            </a:extLst>
          </p:cNvPr>
          <p:cNvSpPr/>
          <p:nvPr/>
        </p:nvSpPr>
        <p:spPr>
          <a:xfrm>
            <a:off x="445037" y="953569"/>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专利数据特色</a:t>
            </a:r>
          </a:p>
        </p:txBody>
      </p:sp>
      <p:sp>
        <p:nvSpPr>
          <p:cNvPr id="26" name="矩形 1">
            <a:extLst>
              <a:ext uri="{FF2B5EF4-FFF2-40B4-BE49-F238E27FC236}">
                <a16:creationId xmlns:a16="http://schemas.microsoft.com/office/drawing/2014/main" id="{7E7D6D40-F21D-4A1A-BF14-E38B07A97085}"/>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1716988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BECDBD7-13A1-4349-971A-5D0AFF38E29B}"/>
              </a:ext>
            </a:extLst>
          </p:cNvPr>
          <p:cNvSpPr/>
          <p:nvPr/>
        </p:nvSpPr>
        <p:spPr>
          <a:xfrm>
            <a:off x="431477" y="925019"/>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专利数据特色</a:t>
            </a:r>
          </a:p>
        </p:txBody>
      </p:sp>
      <p:sp>
        <p:nvSpPr>
          <p:cNvPr id="6" name="文本框 54">
            <a:extLst>
              <a:ext uri="{FF2B5EF4-FFF2-40B4-BE49-F238E27FC236}">
                <a16:creationId xmlns:a16="http://schemas.microsoft.com/office/drawing/2014/main" id="{488A57B6-7C9A-4ADE-AA0F-B5CC08084150}"/>
              </a:ext>
            </a:extLst>
          </p:cNvPr>
          <p:cNvSpPr txBox="1"/>
          <p:nvPr/>
        </p:nvSpPr>
        <p:spPr>
          <a:xfrm>
            <a:off x="562045" y="1386684"/>
            <a:ext cx="4198931" cy="1754326"/>
          </a:xfrm>
          <a:prstGeom prst="rect">
            <a:avLst/>
          </a:prstGeom>
          <a:noFill/>
        </p:spPr>
        <p:txBody>
          <a:bodyPr wrap="square">
            <a:spAutoFit/>
          </a:bodyPr>
          <a:lstStyle/>
          <a:p>
            <a:pPr>
              <a:lnSpc>
                <a:spcPct val="200000"/>
              </a:lnSpc>
              <a:defRPr/>
            </a:pPr>
            <a:r>
              <a:rPr lang="zh-CN" altLang="en-US" b="1" dirty="0">
                <a:solidFill>
                  <a:srgbClr val="71B900"/>
                </a:solidFill>
                <a:latin typeface="微软雅黑" panose="020B0503020204020204" pitchFamily="34" charset="-122"/>
                <a:ea typeface="微软雅黑" panose="020B0503020204020204" pitchFamily="34" charset="-122"/>
              </a:rPr>
              <a:t>数据准确性高。</a:t>
            </a: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如在做同族数据</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20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的处理中修正错误的数据，</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20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以保证准确性</a:t>
            </a:r>
            <a:endParaRPr lang="en-US" altLang="zh-CN"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Picture 3">
            <a:extLst>
              <a:ext uri="{FF2B5EF4-FFF2-40B4-BE49-F238E27FC236}">
                <a16:creationId xmlns:a16="http://schemas.microsoft.com/office/drawing/2014/main" id="{D1F680DA-1F61-4699-8DE8-1580B84E34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9519" y="1155851"/>
            <a:ext cx="7416824" cy="53935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1">
            <a:extLst>
              <a:ext uri="{FF2B5EF4-FFF2-40B4-BE49-F238E27FC236}">
                <a16:creationId xmlns:a16="http://schemas.microsoft.com/office/drawing/2014/main" id="{4405D38A-0ABD-4083-BD69-F9DFBBD4FCFE}"/>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1446799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5AE2B83-657A-4E36-BABD-3A9215F88B62}"/>
              </a:ext>
            </a:extLst>
          </p:cNvPr>
          <p:cNvSpPr txBox="1"/>
          <p:nvPr/>
        </p:nvSpPr>
        <p:spPr>
          <a:xfrm>
            <a:off x="535401" y="429039"/>
            <a:ext cx="5770508"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全球企业拥抱创新</a:t>
            </a:r>
          </a:p>
        </p:txBody>
      </p:sp>
      <p:pic>
        <p:nvPicPr>
          <p:cNvPr id="3" name="图片 2">
            <a:extLst>
              <a:ext uri="{FF2B5EF4-FFF2-40B4-BE49-F238E27FC236}">
                <a16:creationId xmlns:a16="http://schemas.microsoft.com/office/drawing/2014/main" id="{744F8073-D03E-4E63-9EB3-F8FF919940A2}"/>
              </a:ext>
            </a:extLst>
          </p:cNvPr>
          <p:cNvPicPr>
            <a:picLocks noChangeAspect="1"/>
          </p:cNvPicPr>
          <p:nvPr/>
        </p:nvPicPr>
        <p:blipFill>
          <a:blip r:embed="rId3"/>
          <a:stretch>
            <a:fillRect/>
          </a:stretch>
        </p:blipFill>
        <p:spPr>
          <a:xfrm>
            <a:off x="6385806" y="3071026"/>
            <a:ext cx="5682150" cy="3478522"/>
          </a:xfrm>
          <a:prstGeom prst="rect">
            <a:avLst/>
          </a:prstGeom>
        </p:spPr>
      </p:pic>
      <p:sp>
        <p:nvSpPr>
          <p:cNvPr id="4" name="矩形 3">
            <a:extLst>
              <a:ext uri="{FF2B5EF4-FFF2-40B4-BE49-F238E27FC236}">
                <a16:creationId xmlns:a16="http://schemas.microsoft.com/office/drawing/2014/main" id="{2E0B020F-E4DE-42A9-B692-1CB4B0634D66}"/>
              </a:ext>
            </a:extLst>
          </p:cNvPr>
          <p:cNvSpPr/>
          <p:nvPr/>
        </p:nvSpPr>
        <p:spPr>
          <a:xfrm>
            <a:off x="6311164" y="2055363"/>
            <a:ext cx="5880836" cy="143116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65%</a:t>
            </a:r>
            <a:r>
              <a:rPr kumimoji="0" lang="zh-CN" altLang="en-US"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的</a:t>
            </a:r>
            <a:r>
              <a:rPr kumimoji="0" lang="en-US" altLang="zh-CN"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CEO</a:t>
            </a:r>
            <a:r>
              <a:rPr kumimoji="0" lang="zh-CN" altLang="en-US"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认为</a:t>
            </a:r>
            <a:r>
              <a:rPr kumimoji="0" lang="zh-CN" altLang="en-US"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技术创新</a:t>
            </a:r>
            <a:r>
              <a:rPr kumimoji="0" lang="zh-CN" altLang="en-US"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对其公司而言是机遇而非威胁，</a:t>
            </a:r>
            <a:endParaRPr kumimoji="0" lang="en-US" altLang="zh-CN"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74%</a:t>
            </a:r>
            <a:r>
              <a:rPr kumimoji="0" lang="zh-CN" altLang="en-US"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的代表则表示正尝试成为所在领域的</a:t>
            </a:r>
            <a:r>
              <a:rPr kumimoji="0" lang="zh-CN" altLang="en-US"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“颠覆者”</a:t>
            </a:r>
            <a:r>
              <a:rPr kumimoji="0" lang="zh-CN" altLang="en-US" sz="1800" b="0"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a:extLst>
              <a:ext uri="{FF2B5EF4-FFF2-40B4-BE49-F238E27FC236}">
                <a16:creationId xmlns:a16="http://schemas.microsoft.com/office/drawing/2014/main" id="{94EF023A-814B-496F-B0BC-189EA0D9A769}"/>
              </a:ext>
            </a:extLst>
          </p:cNvPr>
          <p:cNvSpPr/>
          <p:nvPr/>
        </p:nvSpPr>
        <p:spPr>
          <a:xfrm>
            <a:off x="498284" y="953370"/>
            <a:ext cx="5603705" cy="129266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创新是</a:t>
            </a:r>
            <a:r>
              <a:rPr kumimoji="0" lang="zh-CN" altLang="zh-CN"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企业持续发展和提升国际竞争力的</a:t>
            </a:r>
            <a:r>
              <a:rPr kumimoji="0" lang="zh-CN"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关键要素</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，创新成为</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全球</a:t>
            </a:r>
            <a:r>
              <a:rPr kumimoji="0" lang="en-US" altLang="zh-CN"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CEO</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最</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重要的</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战略举措</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之一</a:t>
            </a:r>
            <a:endParaRPr kumimoji="0" lang="en-US" altLang="zh-CN"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6" name="Freeform 56">
            <a:extLst>
              <a:ext uri="{FF2B5EF4-FFF2-40B4-BE49-F238E27FC236}">
                <a16:creationId xmlns:a16="http://schemas.microsoft.com/office/drawing/2014/main" id="{F3F53382-38AF-4AC6-AADB-EE14016ACA18}"/>
              </a:ext>
            </a:extLst>
          </p:cNvPr>
          <p:cNvSpPr/>
          <p:nvPr/>
        </p:nvSpPr>
        <p:spPr>
          <a:xfrm>
            <a:off x="2488438" y="2015492"/>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 name="Freeform 57">
            <a:extLst>
              <a:ext uri="{FF2B5EF4-FFF2-40B4-BE49-F238E27FC236}">
                <a16:creationId xmlns:a16="http://schemas.microsoft.com/office/drawing/2014/main" id="{6DAA6482-6C53-43D1-BD48-A66B96B1321F}"/>
              </a:ext>
            </a:extLst>
          </p:cNvPr>
          <p:cNvSpPr/>
          <p:nvPr/>
        </p:nvSpPr>
        <p:spPr>
          <a:xfrm rot="7560000">
            <a:off x="3822680" y="2915499"/>
            <a:ext cx="180000" cy="422512"/>
          </a:xfrm>
          <a:prstGeom prst="rect">
            <a:avLst/>
          </a:pr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79" rIns="100145" bIns="84481"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8" name="Freeform 58">
            <a:extLst>
              <a:ext uri="{FF2B5EF4-FFF2-40B4-BE49-F238E27FC236}">
                <a16:creationId xmlns:a16="http://schemas.microsoft.com/office/drawing/2014/main" id="{33D8A9A8-ED87-4F30-AA8B-E194BBBBCB70}"/>
              </a:ext>
            </a:extLst>
          </p:cNvPr>
          <p:cNvSpPr/>
          <p:nvPr/>
        </p:nvSpPr>
        <p:spPr>
          <a:xfrm>
            <a:off x="4010380" y="3121648"/>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 name="Freeform 59">
            <a:extLst>
              <a:ext uri="{FF2B5EF4-FFF2-40B4-BE49-F238E27FC236}">
                <a16:creationId xmlns:a16="http://schemas.microsoft.com/office/drawing/2014/main" id="{99B51979-6C68-4AB3-ACDB-48DC90A30A99}"/>
              </a:ext>
            </a:extLst>
          </p:cNvPr>
          <p:cNvSpPr/>
          <p:nvPr/>
        </p:nvSpPr>
        <p:spPr>
          <a:xfrm rot="1080000">
            <a:off x="4185165" y="4398546"/>
            <a:ext cx="180000" cy="422360"/>
          </a:xfrm>
          <a:prstGeom prst="rect">
            <a:avLst/>
          </a:prstGeom>
          <a:solidFill>
            <a:schemeClr val="accent3"/>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0145" tIns="84479" rIns="1" bIns="84481"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Freeform 60">
            <a:extLst>
              <a:ext uri="{FF2B5EF4-FFF2-40B4-BE49-F238E27FC236}">
                <a16:creationId xmlns:a16="http://schemas.microsoft.com/office/drawing/2014/main" id="{26CDBA14-C918-4C16-B36D-1CE6DF529897}"/>
              </a:ext>
            </a:extLst>
          </p:cNvPr>
          <p:cNvSpPr/>
          <p:nvPr/>
        </p:nvSpPr>
        <p:spPr>
          <a:xfrm>
            <a:off x="3429050" y="4911446"/>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Freeform 61">
            <a:extLst>
              <a:ext uri="{FF2B5EF4-FFF2-40B4-BE49-F238E27FC236}">
                <a16:creationId xmlns:a16="http://schemas.microsoft.com/office/drawing/2014/main" id="{1EFD09F0-B50E-4504-8589-C893BFCD0737}"/>
              </a:ext>
            </a:extLst>
          </p:cNvPr>
          <p:cNvSpPr/>
          <p:nvPr/>
        </p:nvSpPr>
        <p:spPr>
          <a:xfrm rot="5400000">
            <a:off x="3033603" y="5249241"/>
            <a:ext cx="180000" cy="422514"/>
          </a:xfrm>
          <a:prstGeom prst="rect">
            <a:avLst/>
          </a:prstGeom>
          <a:solidFill>
            <a:schemeClr val="accent4"/>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0147" tIns="84482" rIns="1" bIns="84481"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Freeform 62">
            <a:extLst>
              <a:ext uri="{FF2B5EF4-FFF2-40B4-BE49-F238E27FC236}">
                <a16:creationId xmlns:a16="http://schemas.microsoft.com/office/drawing/2014/main" id="{F984C9B6-1ADF-46D6-A217-3584A8A9783C}"/>
              </a:ext>
            </a:extLst>
          </p:cNvPr>
          <p:cNvSpPr/>
          <p:nvPr/>
        </p:nvSpPr>
        <p:spPr>
          <a:xfrm>
            <a:off x="1547826" y="4911446"/>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3" name="Freeform 63">
            <a:extLst>
              <a:ext uri="{FF2B5EF4-FFF2-40B4-BE49-F238E27FC236}">
                <a16:creationId xmlns:a16="http://schemas.microsoft.com/office/drawing/2014/main" id="{DD66CAF5-A75F-4C95-BCB2-E8B7515FB5E0}"/>
              </a:ext>
            </a:extLst>
          </p:cNvPr>
          <p:cNvSpPr/>
          <p:nvPr/>
        </p:nvSpPr>
        <p:spPr>
          <a:xfrm rot="9720000">
            <a:off x="1868987" y="4416521"/>
            <a:ext cx="180000" cy="422360"/>
          </a:xfrm>
          <a:prstGeom prst="rect">
            <a:avLst/>
          </a:prstGeom>
          <a:solidFill>
            <a:schemeClr val="accent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00147" tIns="84481" rIns="0" bIns="84479"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Freeform 64">
            <a:extLst>
              <a:ext uri="{FF2B5EF4-FFF2-40B4-BE49-F238E27FC236}">
                <a16:creationId xmlns:a16="http://schemas.microsoft.com/office/drawing/2014/main" id="{9F738128-8D9C-4541-AB12-F031B233D876}"/>
              </a:ext>
            </a:extLst>
          </p:cNvPr>
          <p:cNvSpPr/>
          <p:nvPr/>
        </p:nvSpPr>
        <p:spPr>
          <a:xfrm>
            <a:off x="966495" y="3121648"/>
            <a:ext cx="1251438" cy="1251891"/>
          </a:xfrm>
          <a:custGeom>
            <a:avLst/>
            <a:gdLst>
              <a:gd name="connsiteX0" fmla="*/ 0 w 938701"/>
              <a:gd name="connsiteY0" fmla="*/ 469351 h 938701"/>
              <a:gd name="connsiteX1" fmla="*/ 137470 w 938701"/>
              <a:gd name="connsiteY1" fmla="*/ 137470 h 938701"/>
              <a:gd name="connsiteX2" fmla="*/ 469352 w 938701"/>
              <a:gd name="connsiteY2" fmla="*/ 1 h 938701"/>
              <a:gd name="connsiteX3" fmla="*/ 801233 w 938701"/>
              <a:gd name="connsiteY3" fmla="*/ 137471 h 938701"/>
              <a:gd name="connsiteX4" fmla="*/ 938702 w 938701"/>
              <a:gd name="connsiteY4" fmla="*/ 469353 h 938701"/>
              <a:gd name="connsiteX5" fmla="*/ 801232 w 938701"/>
              <a:gd name="connsiteY5" fmla="*/ 801234 h 938701"/>
              <a:gd name="connsiteX6" fmla="*/ 469351 w 938701"/>
              <a:gd name="connsiteY6" fmla="*/ 938704 h 938701"/>
              <a:gd name="connsiteX7" fmla="*/ 137470 w 938701"/>
              <a:gd name="connsiteY7" fmla="*/ 801234 h 938701"/>
              <a:gd name="connsiteX8" fmla="*/ 1 w 938701"/>
              <a:gd name="connsiteY8" fmla="*/ 469352 h 938701"/>
              <a:gd name="connsiteX9" fmla="*/ 0 w 938701"/>
              <a:gd name="connsiteY9" fmla="*/ 469351 h 93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701" h="938701">
                <a:moveTo>
                  <a:pt x="0" y="469351"/>
                </a:moveTo>
                <a:cubicBezTo>
                  <a:pt x="0" y="344871"/>
                  <a:pt x="49450" y="225490"/>
                  <a:pt x="137470" y="137470"/>
                </a:cubicBezTo>
                <a:cubicBezTo>
                  <a:pt x="225491" y="49450"/>
                  <a:pt x="344872" y="1"/>
                  <a:pt x="469352" y="1"/>
                </a:cubicBezTo>
                <a:cubicBezTo>
                  <a:pt x="593832" y="1"/>
                  <a:pt x="713213" y="49451"/>
                  <a:pt x="801233" y="137471"/>
                </a:cubicBezTo>
                <a:cubicBezTo>
                  <a:pt x="889253" y="225492"/>
                  <a:pt x="938702" y="344873"/>
                  <a:pt x="938702" y="469353"/>
                </a:cubicBezTo>
                <a:cubicBezTo>
                  <a:pt x="938702" y="593833"/>
                  <a:pt x="889253" y="713214"/>
                  <a:pt x="801232" y="801234"/>
                </a:cubicBezTo>
                <a:cubicBezTo>
                  <a:pt x="713212" y="889254"/>
                  <a:pt x="593830" y="938704"/>
                  <a:pt x="469351" y="938704"/>
                </a:cubicBezTo>
                <a:cubicBezTo>
                  <a:pt x="344871" y="938704"/>
                  <a:pt x="225490" y="889254"/>
                  <a:pt x="137470" y="801234"/>
                </a:cubicBezTo>
                <a:cubicBezTo>
                  <a:pt x="49450" y="713214"/>
                  <a:pt x="0" y="593832"/>
                  <a:pt x="1" y="469352"/>
                </a:cubicBezTo>
                <a:lnTo>
                  <a:pt x="0" y="469351"/>
                </a:lnTo>
                <a:close/>
              </a:path>
            </a:pathLst>
          </a:cu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7155" tIns="217153" rIns="217155" bIns="217153" numCol="1" spcCol="1693" anchor="ctr" anchorCtr="0">
            <a:noAutofit/>
          </a:bodyPr>
          <a:lstStyle/>
          <a:p>
            <a:pPr marL="0" marR="0" lvl="0" indent="0" algn="ctr" defTabSz="1185304"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Freeform 65">
            <a:extLst>
              <a:ext uri="{FF2B5EF4-FFF2-40B4-BE49-F238E27FC236}">
                <a16:creationId xmlns:a16="http://schemas.microsoft.com/office/drawing/2014/main" id="{FB949356-77E8-4960-A5EC-B0BA104A297C}"/>
              </a:ext>
            </a:extLst>
          </p:cNvPr>
          <p:cNvSpPr/>
          <p:nvPr/>
        </p:nvSpPr>
        <p:spPr>
          <a:xfrm rot="3240000">
            <a:off x="2210346" y="2926608"/>
            <a:ext cx="180000" cy="422512"/>
          </a:xfrm>
          <a:prstGeom prst="rect">
            <a:avLst/>
          </a:prstGeom>
          <a:solidFill>
            <a:srgbClr val="00B0F0"/>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84481" rIns="100147" bIns="84479" numCol="1" spcCol="1693" anchor="ctr" anchorCtr="0">
            <a:noAutofit/>
          </a:bodyPr>
          <a:lstStyle/>
          <a:p>
            <a:pPr marL="0" marR="0" lvl="0" indent="0" algn="ctr" defTabSz="829713" rtl="0" eaLnBrk="1" fontAlgn="auto" latinLnBrk="0" hangingPunct="1">
              <a:lnSpc>
                <a:spcPct val="90000"/>
              </a:lnSpc>
              <a:spcBef>
                <a:spcPct val="0"/>
              </a:spcBef>
              <a:spcAft>
                <a:spcPct val="35000"/>
              </a:spcAft>
              <a:buClrTx/>
              <a:buSzTx/>
              <a:buFontTx/>
              <a:buNone/>
              <a:tabLst/>
              <a:defRPr/>
            </a:pPr>
            <a:endParaRPr kumimoji="0" lang="en-US" sz="19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Freeform 131">
            <a:extLst>
              <a:ext uri="{FF2B5EF4-FFF2-40B4-BE49-F238E27FC236}">
                <a16:creationId xmlns:a16="http://schemas.microsoft.com/office/drawing/2014/main" id="{E3ABECE3-92A7-470D-AC2D-ACC1F8DE63CB}"/>
              </a:ext>
            </a:extLst>
          </p:cNvPr>
          <p:cNvSpPr>
            <a:spLocks/>
          </p:cNvSpPr>
          <p:nvPr/>
        </p:nvSpPr>
        <p:spPr bwMode="auto">
          <a:xfrm>
            <a:off x="1904233" y="5611767"/>
            <a:ext cx="428399" cy="43504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bg1"/>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4102A856-B951-43E1-8131-60F85FCCB166}"/>
              </a:ext>
            </a:extLst>
          </p:cNvPr>
          <p:cNvSpPr/>
          <p:nvPr/>
        </p:nvSpPr>
        <p:spPr>
          <a:xfrm>
            <a:off x="2569605" y="219642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加快上市</a:t>
            </a:r>
          </a:p>
        </p:txBody>
      </p:sp>
      <p:sp>
        <p:nvSpPr>
          <p:cNvPr id="18" name="矩形 17">
            <a:extLst>
              <a:ext uri="{FF2B5EF4-FFF2-40B4-BE49-F238E27FC236}">
                <a16:creationId xmlns:a16="http://schemas.microsoft.com/office/drawing/2014/main" id="{996B68E2-6FC9-4D21-9EF9-8988D40B7D08}"/>
              </a:ext>
            </a:extLst>
          </p:cNvPr>
          <p:cNvSpPr/>
          <p:nvPr/>
        </p:nvSpPr>
        <p:spPr>
          <a:xfrm>
            <a:off x="4093755" y="3309482"/>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促进创新</a:t>
            </a:r>
          </a:p>
        </p:txBody>
      </p:sp>
      <p:sp>
        <p:nvSpPr>
          <p:cNvPr id="19" name="矩形 18">
            <a:extLst>
              <a:ext uri="{FF2B5EF4-FFF2-40B4-BE49-F238E27FC236}">
                <a16:creationId xmlns:a16="http://schemas.microsoft.com/office/drawing/2014/main" id="{200ED916-55FA-4E4D-BDFF-6DC9815799C1}"/>
              </a:ext>
            </a:extLst>
          </p:cNvPr>
          <p:cNvSpPr/>
          <p:nvPr/>
        </p:nvSpPr>
        <p:spPr>
          <a:xfrm>
            <a:off x="3508365" y="4977298"/>
            <a:ext cx="114055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颠覆性</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技术</a:t>
            </a:r>
          </a:p>
        </p:txBody>
      </p:sp>
      <p:sp>
        <p:nvSpPr>
          <p:cNvPr id="20" name="矩形 19">
            <a:extLst>
              <a:ext uri="{FF2B5EF4-FFF2-40B4-BE49-F238E27FC236}">
                <a16:creationId xmlns:a16="http://schemas.microsoft.com/office/drawing/2014/main" id="{0E60737F-1E47-42AF-9597-64FEC15ED028}"/>
              </a:ext>
            </a:extLst>
          </p:cNvPr>
          <p:cNvSpPr/>
          <p:nvPr/>
        </p:nvSpPr>
        <p:spPr>
          <a:xfrm>
            <a:off x="1756410" y="5009382"/>
            <a:ext cx="131748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增强数</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据驱动</a:t>
            </a:r>
          </a:p>
        </p:txBody>
      </p:sp>
      <p:sp>
        <p:nvSpPr>
          <p:cNvPr id="21" name="矩形 20">
            <a:extLst>
              <a:ext uri="{FF2B5EF4-FFF2-40B4-BE49-F238E27FC236}">
                <a16:creationId xmlns:a16="http://schemas.microsoft.com/office/drawing/2014/main" id="{BFC6B5E6-2B8E-4A1D-BBF9-C53574A23FC4}"/>
              </a:ext>
            </a:extLst>
          </p:cNvPr>
          <p:cNvSpPr/>
          <p:nvPr/>
        </p:nvSpPr>
        <p:spPr>
          <a:xfrm>
            <a:off x="1135763" y="3212804"/>
            <a:ext cx="877163"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数字化</a:t>
            </a:r>
            <a:endParaRPr kumimoji="0" lang="en-US" altLang="zh-CN"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业务</a:t>
            </a:r>
          </a:p>
        </p:txBody>
      </p:sp>
      <p:sp>
        <p:nvSpPr>
          <p:cNvPr id="22" name="矩形 21">
            <a:extLst>
              <a:ext uri="{FF2B5EF4-FFF2-40B4-BE49-F238E27FC236}">
                <a16:creationId xmlns:a16="http://schemas.microsoft.com/office/drawing/2014/main" id="{E50B7453-AE09-497F-84E1-2386D45D9678}"/>
              </a:ext>
            </a:extLst>
          </p:cNvPr>
          <p:cNvSpPr/>
          <p:nvPr/>
        </p:nvSpPr>
        <p:spPr>
          <a:xfrm>
            <a:off x="2300346" y="3843852"/>
            <a:ext cx="1739579"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CEO</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最重视的</a:t>
            </a:r>
            <a:endPar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   战略举措</a:t>
            </a:r>
          </a:p>
        </p:txBody>
      </p:sp>
      <p:sp>
        <p:nvSpPr>
          <p:cNvPr id="23" name="矩形 22">
            <a:extLst>
              <a:ext uri="{FF2B5EF4-FFF2-40B4-BE49-F238E27FC236}">
                <a16:creationId xmlns:a16="http://schemas.microsoft.com/office/drawing/2014/main" id="{178F6B05-DE98-4EF8-B606-0A7E59347AD4}"/>
              </a:ext>
            </a:extLst>
          </p:cNvPr>
          <p:cNvSpPr/>
          <p:nvPr/>
        </p:nvSpPr>
        <p:spPr>
          <a:xfrm>
            <a:off x="488217" y="6474473"/>
            <a:ext cx="3400290"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信息来源：毕马威</a:t>
            </a:r>
            <a:r>
              <a:rPr kumimoji="0" lang="en-US" altLang="zh-CN"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-2017</a:t>
            </a:r>
            <a:r>
              <a:rPr kumimoji="0" lang="zh-CN" altLang="en-US" sz="1100" b="0"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年颠覆性技术变革趋势报告</a:t>
            </a:r>
          </a:p>
        </p:txBody>
      </p:sp>
      <p:sp>
        <p:nvSpPr>
          <p:cNvPr id="24" name="Rectangle 1">
            <a:extLst>
              <a:ext uri="{FF2B5EF4-FFF2-40B4-BE49-F238E27FC236}">
                <a16:creationId xmlns:a16="http://schemas.microsoft.com/office/drawing/2014/main" id="{EC425C4A-FB13-4733-9AB7-D2D5D2FC8B53}"/>
              </a:ext>
            </a:extLst>
          </p:cNvPr>
          <p:cNvSpPr>
            <a:spLocks noChangeArrowheads="1"/>
          </p:cNvSpPr>
          <p:nvPr/>
        </p:nvSpPr>
        <p:spPr bwMode="auto">
          <a:xfrm>
            <a:off x="0" y="360"/>
            <a:ext cx="65" cy="4564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5" name="直接连接符 24">
            <a:extLst>
              <a:ext uri="{FF2B5EF4-FFF2-40B4-BE49-F238E27FC236}">
                <a16:creationId xmlns:a16="http://schemas.microsoft.com/office/drawing/2014/main" id="{BE842C41-7AE5-4316-837D-14B7970255B9}"/>
              </a:ext>
            </a:extLst>
          </p:cNvPr>
          <p:cNvCxnSpPr>
            <a:cxnSpLocks/>
          </p:cNvCxnSpPr>
          <p:nvPr/>
        </p:nvCxnSpPr>
        <p:spPr>
          <a:xfrm flipV="1">
            <a:off x="6214820" y="1177958"/>
            <a:ext cx="0" cy="5235486"/>
          </a:xfrm>
          <a:prstGeom prst="line">
            <a:avLst/>
          </a:prstGeom>
          <a:ln>
            <a:solidFill>
              <a:schemeClr val="tx1">
                <a:lumMod val="65000"/>
                <a:lumOff val="35000"/>
              </a:schemeClr>
            </a:solidFill>
            <a:prstDash val="dash"/>
          </a:ln>
        </p:spPr>
        <p:style>
          <a:lnRef idx="1">
            <a:schemeClr val="accent5"/>
          </a:lnRef>
          <a:fillRef idx="0">
            <a:schemeClr val="accent5"/>
          </a:fillRef>
          <a:effectRef idx="0">
            <a:schemeClr val="accent5"/>
          </a:effectRef>
          <a:fontRef idx="minor">
            <a:schemeClr val="tx1"/>
          </a:fontRef>
        </p:style>
      </p:cxnSp>
      <p:sp>
        <p:nvSpPr>
          <p:cNvPr id="26" name="矩形 25">
            <a:extLst>
              <a:ext uri="{FF2B5EF4-FFF2-40B4-BE49-F238E27FC236}">
                <a16:creationId xmlns:a16="http://schemas.microsoft.com/office/drawing/2014/main" id="{F173BBBF-35BF-4F40-AD42-AB6F9C999AFB}"/>
              </a:ext>
            </a:extLst>
          </p:cNvPr>
          <p:cNvSpPr/>
          <p:nvPr/>
        </p:nvSpPr>
        <p:spPr>
          <a:xfrm>
            <a:off x="6440482" y="1081706"/>
            <a:ext cx="5592090"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毕马威（</a:t>
            </a:r>
            <a:r>
              <a:rPr kumimoji="0" lang="en-US" altLang="zh-CN"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KPMG</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）全球调研</a:t>
            </a:r>
            <a:r>
              <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841 </a:t>
            </a:r>
            <a:r>
              <a:rPr kumimoji="0" lang="zh-CN" altLang="en-US"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位企业</a:t>
            </a:r>
            <a:r>
              <a:rPr kumimoji="0" lang="en-US" altLang="zh-CN" sz="20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CEO</a:t>
            </a:r>
            <a:r>
              <a:rPr kumimoji="0" lang="zh-CN" altLang="en-US" sz="20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mn-cs"/>
              </a:rPr>
              <a:t>，其中：</a:t>
            </a:r>
          </a:p>
        </p:txBody>
      </p:sp>
      <p:pic>
        <p:nvPicPr>
          <p:cNvPr id="28" name="图形 27" descr="灯泡">
            <a:extLst>
              <a:ext uri="{FF2B5EF4-FFF2-40B4-BE49-F238E27FC236}">
                <a16:creationId xmlns:a16="http://schemas.microsoft.com/office/drawing/2014/main" id="{9E2095CE-CAB3-40C1-A019-3BBF77869B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3402" y="5563641"/>
            <a:ext cx="617934" cy="617934"/>
          </a:xfrm>
          <a:prstGeom prst="rect">
            <a:avLst/>
          </a:prstGeom>
        </p:spPr>
      </p:pic>
      <p:pic>
        <p:nvPicPr>
          <p:cNvPr id="30" name="图形 29" descr="带齿轮的头部">
            <a:extLst>
              <a:ext uri="{FF2B5EF4-FFF2-40B4-BE49-F238E27FC236}">
                <a16:creationId xmlns:a16="http://schemas.microsoft.com/office/drawing/2014/main" id="{53D7A4A3-87FB-4279-BFA1-55A500209C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07168" y="3622902"/>
            <a:ext cx="716620" cy="716620"/>
          </a:xfrm>
          <a:prstGeom prst="rect">
            <a:avLst/>
          </a:prstGeom>
        </p:spPr>
      </p:pic>
      <p:pic>
        <p:nvPicPr>
          <p:cNvPr id="32" name="图形 31" descr="上升趋势">
            <a:extLst>
              <a:ext uri="{FF2B5EF4-FFF2-40B4-BE49-F238E27FC236}">
                <a16:creationId xmlns:a16="http://schemas.microsoft.com/office/drawing/2014/main" id="{4C0117CD-11EF-4680-96EF-E56F350303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7735" y="2452553"/>
            <a:ext cx="737462" cy="737462"/>
          </a:xfrm>
          <a:prstGeom prst="rect">
            <a:avLst/>
          </a:prstGeom>
        </p:spPr>
      </p:pic>
      <p:pic>
        <p:nvPicPr>
          <p:cNvPr id="36" name="图形 35" descr="网络">
            <a:extLst>
              <a:ext uri="{FF2B5EF4-FFF2-40B4-BE49-F238E27FC236}">
                <a16:creationId xmlns:a16="http://schemas.microsoft.com/office/drawing/2014/main" id="{91AFF3E8-ADCE-4942-9935-8427B900146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625" y="3715303"/>
            <a:ext cx="571266" cy="571266"/>
          </a:xfrm>
          <a:prstGeom prst="rect">
            <a:avLst/>
          </a:prstGeom>
        </p:spPr>
      </p:pic>
    </p:spTree>
    <p:extLst>
      <p:ext uri="{BB962C8B-B14F-4D97-AF65-F5344CB8AC3E}">
        <p14:creationId xmlns:p14="http://schemas.microsoft.com/office/powerpoint/2010/main" val="2788129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54">
            <a:extLst>
              <a:ext uri="{FF2B5EF4-FFF2-40B4-BE49-F238E27FC236}">
                <a16:creationId xmlns:a16="http://schemas.microsoft.com/office/drawing/2014/main" id="{05DC5C46-0218-4A00-A1C5-8B8A326F8747}"/>
              </a:ext>
            </a:extLst>
          </p:cNvPr>
          <p:cNvSpPr txBox="1"/>
          <p:nvPr/>
        </p:nvSpPr>
        <p:spPr>
          <a:xfrm>
            <a:off x="451856" y="1386684"/>
            <a:ext cx="11524682" cy="1346907"/>
          </a:xfrm>
          <a:prstGeom prst="rect">
            <a:avLst/>
          </a:prstGeom>
          <a:noFill/>
        </p:spPr>
        <p:txBody>
          <a:bodyPr wrap="square">
            <a:spAutoFit/>
          </a:bodyPr>
          <a:lstStyle/>
          <a:p>
            <a:pPr>
              <a:lnSpc>
                <a:spcPct val="150000"/>
              </a:lnSpc>
              <a:defRPr/>
            </a:pPr>
            <a:r>
              <a:rPr lang="zh-CN" altLang="en-US" sz="1400" dirty="0">
                <a:solidFill>
                  <a:srgbClr val="71B900"/>
                </a:solidFill>
                <a:latin typeface="微软雅黑" panose="020B0503020204020204" pitchFamily="34" charset="-122"/>
                <a:ea typeface="微软雅黑" panose="020B0503020204020204" pitchFamily="34" charset="-122"/>
              </a:rPr>
              <a:t>数据关联性强，全面性。</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如提取审查员引用数据，做好专利引用和被引用的关联关系，用于引用分析。</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OCR</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WO</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检索报告提取审查员引用，帮助用户分析专利的重要性，以及科技领域之间的联系。</a:t>
            </a:r>
          </a:p>
          <a:p>
            <a:pPr>
              <a:lnSpc>
                <a:spcPct val="150000"/>
              </a:lnSpc>
              <a:defRPr/>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专利引用是专利价值评估的指标之一，一般来说，专利引证方式越复杂，揭示的背景技术</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现有技术越充分</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65000"/>
                    <a:lumOff val="35000"/>
                  </a:schemeClr>
                </a:solidFill>
                <a:latin typeface="Microsoft YaHei" charset="0"/>
                <a:ea typeface="Microsoft YaHei" charset="0"/>
                <a:cs typeface="Microsoft YaHei" charset="0"/>
              </a:rPr>
              <a:t>评价专利创造性的要求将越高。</a:t>
            </a:r>
          </a:p>
          <a:p>
            <a:pPr>
              <a:lnSpc>
                <a:spcPct val="150000"/>
              </a:lnSpc>
              <a:defRPr/>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E92855DF-2D21-4D05-BFC4-F581F74A0E2D}"/>
              </a:ext>
            </a:extLst>
          </p:cNvPr>
          <p:cNvSpPr/>
          <p:nvPr/>
        </p:nvSpPr>
        <p:spPr>
          <a:xfrm>
            <a:off x="426220" y="925019"/>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专利数据特色</a:t>
            </a:r>
          </a:p>
        </p:txBody>
      </p:sp>
      <p:pic>
        <p:nvPicPr>
          <p:cNvPr id="10" name="Picture 3">
            <a:extLst>
              <a:ext uri="{FF2B5EF4-FFF2-40B4-BE49-F238E27FC236}">
                <a16:creationId xmlns:a16="http://schemas.microsoft.com/office/drawing/2014/main" id="{E97F7373-841B-484B-B1F2-E25B27776B28}"/>
              </a:ext>
            </a:extLst>
          </p:cNvPr>
          <p:cNvPicPr>
            <a:picLocks noChangeAspect="1"/>
          </p:cNvPicPr>
          <p:nvPr/>
        </p:nvPicPr>
        <p:blipFill>
          <a:blip r:embed="rId2"/>
          <a:stretch>
            <a:fillRect/>
          </a:stretch>
        </p:blipFill>
        <p:spPr>
          <a:xfrm>
            <a:off x="662151" y="2843727"/>
            <a:ext cx="10901681" cy="3067840"/>
          </a:xfrm>
          <a:prstGeom prst="rect">
            <a:avLst/>
          </a:prstGeom>
        </p:spPr>
      </p:pic>
      <p:sp>
        <p:nvSpPr>
          <p:cNvPr id="9" name="矩形 1">
            <a:extLst>
              <a:ext uri="{FF2B5EF4-FFF2-40B4-BE49-F238E27FC236}">
                <a16:creationId xmlns:a16="http://schemas.microsoft.com/office/drawing/2014/main" id="{3F0296D7-4B0D-4E09-B7EF-45B7EFDBB316}"/>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32531341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4">
            <a:extLst>
              <a:ext uri="{FF2B5EF4-FFF2-40B4-BE49-F238E27FC236}">
                <a16:creationId xmlns:a16="http://schemas.microsoft.com/office/drawing/2014/main" id="{488A57B6-7C9A-4ADE-AA0F-B5CC08084150}"/>
              </a:ext>
            </a:extLst>
          </p:cNvPr>
          <p:cNvSpPr txBox="1"/>
          <p:nvPr/>
        </p:nvSpPr>
        <p:spPr>
          <a:xfrm>
            <a:off x="1084427" y="1325128"/>
            <a:ext cx="2245628" cy="2308324"/>
          </a:xfrm>
          <a:prstGeom prst="rect">
            <a:avLst/>
          </a:prstGeom>
          <a:noFill/>
        </p:spPr>
        <p:txBody>
          <a:bodyPr wrap="square">
            <a:spAutoFit/>
          </a:bodyPr>
          <a:lstStyle/>
          <a:p>
            <a:pPr>
              <a:lnSpc>
                <a:spcPct val="200000"/>
              </a:lnSpc>
              <a:defRPr/>
            </a:pPr>
            <a:r>
              <a:rPr lang="zh-CN" altLang="en-US" b="1" dirty="0">
                <a:solidFill>
                  <a:srgbClr val="71B900"/>
                </a:solidFill>
                <a:latin typeface="微软雅黑" panose="020B0503020204020204" pitchFamily="34" charset="-122"/>
                <a:ea typeface="微软雅黑" panose="020B0503020204020204" pitchFamily="34" charset="-122"/>
              </a:rPr>
              <a:t>申请人数据的合并、标准化</a:t>
            </a:r>
            <a:endParaRPr lang="en-US" altLang="zh-CN" b="1" dirty="0">
              <a:solidFill>
                <a:srgbClr val="71B900"/>
              </a:solidFill>
              <a:latin typeface="微软雅黑" panose="020B0503020204020204" pitchFamily="34" charset="-122"/>
              <a:ea typeface="微软雅黑" panose="020B0503020204020204" pitchFamily="34" charset="-122"/>
            </a:endParaRPr>
          </a:p>
          <a:p>
            <a:pPr>
              <a:lnSpc>
                <a:spcPct val="20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将来自不同数据源的申请人数据进行合并</a:t>
            </a:r>
          </a:p>
        </p:txBody>
      </p:sp>
      <p:graphicFrame>
        <p:nvGraphicFramePr>
          <p:cNvPr id="3" name="表格 2">
            <a:extLst>
              <a:ext uri="{FF2B5EF4-FFF2-40B4-BE49-F238E27FC236}">
                <a16:creationId xmlns:a16="http://schemas.microsoft.com/office/drawing/2014/main" id="{7EBB5BE8-A867-460F-B300-A83D37921D8A}"/>
              </a:ext>
            </a:extLst>
          </p:cNvPr>
          <p:cNvGraphicFramePr>
            <a:graphicFrameLocks noGrp="1"/>
          </p:cNvGraphicFramePr>
          <p:nvPr>
            <p:extLst>
              <p:ext uri="{D42A27DB-BD31-4B8C-83A1-F6EECF244321}">
                <p14:modId xmlns:p14="http://schemas.microsoft.com/office/powerpoint/2010/main" val="4040065925"/>
              </p:ext>
            </p:extLst>
          </p:nvPr>
        </p:nvGraphicFramePr>
        <p:xfrm>
          <a:off x="4039736" y="986957"/>
          <a:ext cx="7250013" cy="5823721"/>
        </p:xfrm>
        <a:graphic>
          <a:graphicData uri="http://schemas.openxmlformats.org/drawingml/2006/table">
            <a:tbl>
              <a:tblPr firstRow="1" firstCol="1" bandRow="1">
                <a:tableStyleId>{5C22544A-7EE6-4342-B048-85BDC9FD1C3A}</a:tableStyleId>
              </a:tblPr>
              <a:tblGrid>
                <a:gridCol w="1076501">
                  <a:extLst>
                    <a:ext uri="{9D8B030D-6E8A-4147-A177-3AD203B41FA5}">
                      <a16:colId xmlns:a16="http://schemas.microsoft.com/office/drawing/2014/main" val="2626462613"/>
                    </a:ext>
                  </a:extLst>
                </a:gridCol>
                <a:gridCol w="2529559">
                  <a:extLst>
                    <a:ext uri="{9D8B030D-6E8A-4147-A177-3AD203B41FA5}">
                      <a16:colId xmlns:a16="http://schemas.microsoft.com/office/drawing/2014/main" val="161504061"/>
                    </a:ext>
                  </a:extLst>
                </a:gridCol>
                <a:gridCol w="3643953">
                  <a:extLst>
                    <a:ext uri="{9D8B030D-6E8A-4147-A177-3AD203B41FA5}">
                      <a16:colId xmlns:a16="http://schemas.microsoft.com/office/drawing/2014/main" val="1554876949"/>
                    </a:ext>
                  </a:extLst>
                </a:gridCol>
              </a:tblGrid>
              <a:tr h="417143">
                <a:tc>
                  <a:txBody>
                    <a:bodyPr/>
                    <a:lstStyle/>
                    <a:p>
                      <a:pPr algn="ctr">
                        <a:spcAft>
                          <a:spcPts val="0"/>
                        </a:spcAft>
                      </a:pPr>
                      <a:r>
                        <a:rPr lang="zh-CN" sz="1800" dirty="0">
                          <a:effectLst/>
                          <a:latin typeface="微软雅黑" panose="020B0503020204020204" pitchFamily="34" charset="-122"/>
                        </a:rPr>
                        <a:t>列名</a:t>
                      </a:r>
                      <a:endParaRPr lang="zh-CN" sz="1800" b="1" dirty="0">
                        <a:solidFill>
                          <a:srgbClr val="000000"/>
                        </a:solidFill>
                        <a:effectLst/>
                        <a:latin typeface="Helvetica Neue"/>
                        <a:ea typeface="Helvetica Neue"/>
                        <a:cs typeface="Helvetica Neue"/>
                      </a:endParaRPr>
                    </a:p>
                  </a:txBody>
                  <a:tcPr marL="48727" marR="48727" marT="48727" marB="48727" anchor="ctr">
                    <a:solidFill>
                      <a:srgbClr val="9ACE44"/>
                    </a:solidFill>
                  </a:tcPr>
                </a:tc>
                <a:tc>
                  <a:txBody>
                    <a:bodyPr/>
                    <a:lstStyle/>
                    <a:p>
                      <a:pPr algn="ctr">
                        <a:spcAft>
                          <a:spcPts val="0"/>
                        </a:spcAft>
                      </a:pPr>
                      <a:r>
                        <a:rPr lang="zh-CN" sz="1800" dirty="0">
                          <a:effectLst/>
                          <a:latin typeface="微软雅黑" panose="020B0503020204020204" pitchFamily="34" charset="-122"/>
                        </a:rPr>
                        <a:t>被合并的公司</a:t>
                      </a:r>
                      <a:endParaRPr lang="zh-CN" sz="1800" b="1" dirty="0">
                        <a:solidFill>
                          <a:srgbClr val="000000"/>
                        </a:solidFill>
                        <a:effectLst/>
                        <a:latin typeface="Helvetica Neue"/>
                        <a:ea typeface="Helvetica Neue"/>
                        <a:cs typeface="Helvetica Neue"/>
                      </a:endParaRPr>
                    </a:p>
                  </a:txBody>
                  <a:tcPr marL="48727" marR="48727" marT="48727" marB="48727" anchor="ctr">
                    <a:solidFill>
                      <a:srgbClr val="9ACE44"/>
                    </a:solidFill>
                  </a:tcPr>
                </a:tc>
                <a:tc>
                  <a:txBody>
                    <a:bodyPr/>
                    <a:lstStyle/>
                    <a:p>
                      <a:pPr algn="ctr">
                        <a:spcAft>
                          <a:spcPts val="0"/>
                        </a:spcAft>
                      </a:pPr>
                      <a:r>
                        <a:rPr lang="zh-CN" sz="1800" dirty="0">
                          <a:effectLst/>
                          <a:latin typeface="微软雅黑" panose="020B0503020204020204" pitchFamily="34" charset="-122"/>
                        </a:rPr>
                        <a:t>保留下来的公司</a:t>
                      </a:r>
                      <a:endParaRPr lang="zh-CN" sz="1800" b="1" dirty="0">
                        <a:solidFill>
                          <a:srgbClr val="000000"/>
                        </a:solidFill>
                        <a:effectLst/>
                        <a:latin typeface="Helvetica Neue"/>
                        <a:ea typeface="Helvetica Neue"/>
                        <a:cs typeface="Helvetica Neue"/>
                      </a:endParaRPr>
                    </a:p>
                  </a:txBody>
                  <a:tcPr marL="48727" marR="48727" marT="48727" marB="48727" anchor="ctr">
                    <a:solidFill>
                      <a:srgbClr val="9ACE44"/>
                    </a:solidFill>
                  </a:tcPr>
                </a:tc>
                <a:extLst>
                  <a:ext uri="{0D108BD9-81ED-4DB2-BD59-A6C34878D82A}">
                    <a16:rowId xmlns:a16="http://schemas.microsoft.com/office/drawing/2014/main" val="2876125211"/>
                  </a:ext>
                </a:extLst>
              </a:tr>
              <a:tr h="450079">
                <a:tc>
                  <a:txBody>
                    <a:bodyPr/>
                    <a:lstStyle/>
                    <a:p>
                      <a:pPr algn="ctr">
                        <a:spcAft>
                          <a:spcPts val="0"/>
                        </a:spcAft>
                      </a:pPr>
                      <a:r>
                        <a:rPr lang="en-US" sz="1400" dirty="0">
                          <a:solidFill>
                            <a:schemeClr val="tx1">
                              <a:lumMod val="75000"/>
                              <a:lumOff val="25000"/>
                            </a:schemeClr>
                          </a:solidFill>
                          <a:effectLst/>
                          <a:latin typeface="微软雅黑" panose="020B0503020204020204" pitchFamily="34" charset="-122"/>
                        </a:rPr>
                        <a:t>360 id</a:t>
                      </a:r>
                      <a:endParaRPr lang="zh-CN" sz="1400" b="1" dirty="0">
                        <a:solidFill>
                          <a:schemeClr val="tx1">
                            <a:lumMod val="75000"/>
                            <a:lumOff val="25000"/>
                          </a:schemeClr>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ac3c450e-66c9-11e7-a6ff-0242ac110002</a:t>
                      </a:r>
                      <a:endParaRPr lang="zh-CN" sz="1200" dirty="0">
                        <a:solidFill>
                          <a:srgbClr val="000000"/>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solidFill>
                            <a:srgbClr val="FF0000"/>
                          </a:solidFill>
                          <a:effectLst/>
                          <a:latin typeface="微软雅黑" panose="020B0503020204020204" pitchFamily="34" charset="-122"/>
                        </a:rPr>
                        <a:t>3e9f6a88-65db-11e7-9632-0242ac110004</a:t>
                      </a:r>
                      <a:endParaRPr lang="zh-CN" sz="1200" dirty="0">
                        <a:solidFill>
                          <a:srgbClr val="FF0000"/>
                        </a:solidFill>
                        <a:effectLst/>
                        <a:latin typeface="Helvetica Neue"/>
                        <a:ea typeface="Helvetica Neue"/>
                        <a:cs typeface="Helvetica Neue"/>
                      </a:endParaRPr>
                    </a:p>
                  </a:txBody>
                  <a:tcPr marL="48727" marR="48727" marT="48727" marB="48727" anchor="ctr"/>
                </a:tc>
                <a:extLst>
                  <a:ext uri="{0D108BD9-81ED-4DB2-BD59-A6C34878D82A}">
                    <a16:rowId xmlns:a16="http://schemas.microsoft.com/office/drawing/2014/main" val="2540238727"/>
                  </a:ext>
                </a:extLst>
              </a:tr>
              <a:tr h="302001">
                <a:tc>
                  <a:txBody>
                    <a:bodyPr/>
                    <a:lstStyle/>
                    <a:p>
                      <a:pPr algn="ctr">
                        <a:spcAft>
                          <a:spcPts val="0"/>
                        </a:spcAft>
                      </a:pPr>
                      <a:r>
                        <a:rPr lang="en-US" sz="1400" dirty="0">
                          <a:solidFill>
                            <a:schemeClr val="tx1">
                              <a:lumMod val="75000"/>
                              <a:lumOff val="25000"/>
                            </a:schemeClr>
                          </a:solidFill>
                          <a:effectLst/>
                          <a:latin typeface="微软雅黑" panose="020B0503020204020204" pitchFamily="34" charset="-122"/>
                        </a:rPr>
                        <a:t>name</a:t>
                      </a:r>
                      <a:endParaRPr lang="zh-CN" sz="1400" b="1" dirty="0">
                        <a:solidFill>
                          <a:schemeClr val="tx1">
                            <a:lumMod val="75000"/>
                            <a:lumOff val="25000"/>
                          </a:schemeClr>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Google, Inc.</a:t>
                      </a:r>
                      <a:endParaRPr lang="zh-CN" sz="1200" dirty="0">
                        <a:solidFill>
                          <a:srgbClr val="000000"/>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solidFill>
                            <a:srgbClr val="FF0000"/>
                          </a:solidFill>
                          <a:effectLst/>
                          <a:latin typeface="微软雅黑" panose="020B0503020204020204" pitchFamily="34" charset="-122"/>
                        </a:rPr>
                        <a:t>Google</a:t>
                      </a:r>
                      <a:endParaRPr lang="zh-CN" sz="1200" dirty="0">
                        <a:solidFill>
                          <a:srgbClr val="FF0000"/>
                        </a:solidFill>
                        <a:effectLst/>
                        <a:latin typeface="Helvetica Neue"/>
                        <a:ea typeface="Helvetica Neue"/>
                        <a:cs typeface="Helvetica Neue"/>
                      </a:endParaRPr>
                    </a:p>
                  </a:txBody>
                  <a:tcPr marL="48727" marR="48727" marT="48727" marB="48727" anchor="ctr"/>
                </a:tc>
                <a:extLst>
                  <a:ext uri="{0D108BD9-81ED-4DB2-BD59-A6C34878D82A}">
                    <a16:rowId xmlns:a16="http://schemas.microsoft.com/office/drawing/2014/main" val="3325748503"/>
                  </a:ext>
                </a:extLst>
              </a:tr>
              <a:tr h="509311">
                <a:tc>
                  <a:txBody>
                    <a:bodyPr/>
                    <a:lstStyle/>
                    <a:p>
                      <a:pPr algn="ctr">
                        <a:spcAft>
                          <a:spcPts val="0"/>
                        </a:spcAft>
                      </a:pPr>
                      <a:r>
                        <a:rPr lang="en-US" sz="1400" dirty="0">
                          <a:solidFill>
                            <a:schemeClr val="tx1">
                              <a:lumMod val="75000"/>
                              <a:lumOff val="25000"/>
                            </a:schemeClr>
                          </a:solidFill>
                          <a:effectLst/>
                          <a:latin typeface="微软雅黑" panose="020B0503020204020204" pitchFamily="34" charset="-122"/>
                        </a:rPr>
                        <a:t>organization types</a:t>
                      </a:r>
                      <a:endParaRPr lang="zh-CN" sz="1400" b="1" dirty="0">
                        <a:solidFill>
                          <a:schemeClr val="tx1">
                            <a:lumMod val="75000"/>
                            <a:lumOff val="25000"/>
                          </a:schemeClr>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COMPANY</a:t>
                      </a:r>
                      <a:endParaRPr lang="zh-CN" sz="1200" dirty="0">
                        <a:solidFill>
                          <a:srgbClr val="000000"/>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COMPANY / INVESTOR</a:t>
                      </a:r>
                      <a:endParaRPr lang="zh-CN" sz="1200" dirty="0">
                        <a:solidFill>
                          <a:srgbClr val="000000"/>
                        </a:solidFill>
                        <a:effectLst/>
                        <a:latin typeface="Helvetica Neue"/>
                        <a:ea typeface="Helvetica Neue"/>
                        <a:cs typeface="Helvetica Neue"/>
                      </a:endParaRPr>
                    </a:p>
                  </a:txBody>
                  <a:tcPr marL="48727" marR="48727" marT="48727" marB="48727" anchor="ctr"/>
                </a:tc>
                <a:extLst>
                  <a:ext uri="{0D108BD9-81ED-4DB2-BD59-A6C34878D82A}">
                    <a16:rowId xmlns:a16="http://schemas.microsoft.com/office/drawing/2014/main" val="3391712345"/>
                  </a:ext>
                </a:extLst>
              </a:tr>
              <a:tr h="509311">
                <a:tc>
                  <a:txBody>
                    <a:bodyPr/>
                    <a:lstStyle/>
                    <a:p>
                      <a:pPr algn="ctr">
                        <a:spcAft>
                          <a:spcPts val="0"/>
                        </a:spcAft>
                      </a:pPr>
                      <a:r>
                        <a:rPr lang="en-US" sz="1400" dirty="0">
                          <a:solidFill>
                            <a:schemeClr val="tx1">
                              <a:lumMod val="75000"/>
                              <a:lumOff val="25000"/>
                            </a:schemeClr>
                          </a:solidFill>
                          <a:effectLst/>
                          <a:latin typeface="微软雅黑" panose="020B0503020204020204" pitchFamily="34" charset="-122"/>
                        </a:rPr>
                        <a:t>founding time</a:t>
                      </a:r>
                      <a:endParaRPr lang="zh-CN" sz="1400" b="1" dirty="0">
                        <a:solidFill>
                          <a:schemeClr val="tx1">
                            <a:lumMod val="75000"/>
                            <a:lumOff val="25000"/>
                          </a:schemeClr>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zh-CN" sz="1600" dirty="0">
                          <a:effectLst/>
                          <a:latin typeface="微软雅黑" panose="020B0503020204020204" pitchFamily="34" charset="-122"/>
                        </a:rPr>
                        <a:t> </a:t>
                      </a:r>
                      <a:endParaRPr lang="zh-CN" sz="1600" dirty="0">
                        <a:solidFill>
                          <a:srgbClr val="000000"/>
                        </a:solidFill>
                        <a:effectLst/>
                        <a:latin typeface="Arial Unicode MS"/>
                        <a:ea typeface="Helvetica Neue"/>
                        <a:cs typeface="Arial Unicode MS"/>
                      </a:endParaRPr>
                    </a:p>
                  </a:txBody>
                  <a:tcPr marL="48727" marR="48727" marT="48727" marB="48727" anchor="ctr"/>
                </a:tc>
                <a:tc>
                  <a:txBody>
                    <a:bodyPr/>
                    <a:lstStyle/>
                    <a:p>
                      <a:pPr algn="ctr">
                        <a:spcAft>
                          <a:spcPts val="0"/>
                        </a:spcAft>
                      </a:pPr>
                      <a:r>
                        <a:rPr lang="en-US" sz="1200" dirty="0">
                          <a:solidFill>
                            <a:srgbClr val="FF0000"/>
                          </a:solidFill>
                          <a:effectLst/>
                          <a:latin typeface="微软雅黑" panose="020B0503020204020204" pitchFamily="34" charset="-122"/>
                        </a:rPr>
                        <a:t>1998/9/7</a:t>
                      </a:r>
                      <a:endParaRPr lang="zh-CN" sz="1200" dirty="0">
                        <a:solidFill>
                          <a:srgbClr val="FF0000"/>
                        </a:solidFill>
                        <a:effectLst/>
                        <a:latin typeface="Helvetica Neue"/>
                        <a:ea typeface="Helvetica Neue"/>
                        <a:cs typeface="Helvetica Neue"/>
                      </a:endParaRPr>
                    </a:p>
                  </a:txBody>
                  <a:tcPr marL="48727" marR="48727" marT="48727" marB="48727" anchor="ctr"/>
                </a:tc>
                <a:extLst>
                  <a:ext uri="{0D108BD9-81ED-4DB2-BD59-A6C34878D82A}">
                    <a16:rowId xmlns:a16="http://schemas.microsoft.com/office/drawing/2014/main" val="4126487417"/>
                  </a:ext>
                </a:extLst>
              </a:tr>
              <a:tr h="627773">
                <a:tc>
                  <a:txBody>
                    <a:bodyPr/>
                    <a:lstStyle/>
                    <a:p>
                      <a:pPr algn="ctr">
                        <a:spcAft>
                          <a:spcPts val="0"/>
                        </a:spcAft>
                      </a:pPr>
                      <a:r>
                        <a:rPr lang="en-US" sz="1400" dirty="0">
                          <a:solidFill>
                            <a:schemeClr val="tx1">
                              <a:lumMod val="75000"/>
                              <a:lumOff val="25000"/>
                            </a:schemeClr>
                          </a:solidFill>
                          <a:effectLst/>
                          <a:latin typeface="微软雅黑" panose="020B0503020204020204" pitchFamily="34" charset="-122"/>
                        </a:rPr>
                        <a:t>address</a:t>
                      </a:r>
                      <a:endParaRPr lang="zh-CN" sz="1400" b="1" dirty="0">
                        <a:solidFill>
                          <a:schemeClr val="tx1">
                            <a:lumMod val="75000"/>
                            <a:lumOff val="25000"/>
                          </a:schemeClr>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1600 Amphitheatre Pkwy, Mountain View, CA, 94043-1351, United States</a:t>
                      </a:r>
                      <a:endParaRPr lang="zh-CN" sz="1200" dirty="0">
                        <a:solidFill>
                          <a:srgbClr val="000000"/>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solidFill>
                            <a:srgbClr val="FF0000"/>
                          </a:solidFill>
                          <a:effectLst/>
                          <a:latin typeface="微软雅黑" panose="020B0503020204020204" pitchFamily="34" charset="-122"/>
                        </a:rPr>
                        <a:t>1600 Amphitheatre Parkway, Mountain View, California, United States</a:t>
                      </a:r>
                      <a:endParaRPr lang="zh-CN" sz="1200" dirty="0">
                        <a:solidFill>
                          <a:srgbClr val="FF0000"/>
                        </a:solidFill>
                        <a:effectLst/>
                        <a:latin typeface="Helvetica Neue"/>
                        <a:ea typeface="Helvetica Neue"/>
                        <a:cs typeface="Helvetica Neue"/>
                      </a:endParaRPr>
                    </a:p>
                  </a:txBody>
                  <a:tcPr marL="48727" marR="48727" marT="48727" marB="48727" anchor="ctr"/>
                </a:tc>
                <a:extLst>
                  <a:ext uri="{0D108BD9-81ED-4DB2-BD59-A6C34878D82A}">
                    <a16:rowId xmlns:a16="http://schemas.microsoft.com/office/drawing/2014/main" val="335147724"/>
                  </a:ext>
                </a:extLst>
              </a:tr>
              <a:tr h="1073474">
                <a:tc>
                  <a:txBody>
                    <a:bodyPr/>
                    <a:lstStyle/>
                    <a:p>
                      <a:pPr algn="ctr">
                        <a:spcAft>
                          <a:spcPts val="0"/>
                        </a:spcAft>
                      </a:pPr>
                      <a:r>
                        <a:rPr lang="en-US" sz="1400" dirty="0">
                          <a:solidFill>
                            <a:schemeClr val="tx1">
                              <a:lumMod val="75000"/>
                              <a:lumOff val="25000"/>
                            </a:schemeClr>
                          </a:solidFill>
                          <a:effectLst/>
                          <a:latin typeface="微软雅黑" panose="020B0503020204020204" pitchFamily="34" charset="-122"/>
                        </a:rPr>
                        <a:t>short description</a:t>
                      </a:r>
                      <a:endParaRPr lang="zh-CN" sz="1400" dirty="0">
                        <a:solidFill>
                          <a:schemeClr val="tx1">
                            <a:lumMod val="75000"/>
                            <a:lumOff val="25000"/>
                          </a:schemeClr>
                        </a:solidFill>
                        <a:effectLst/>
                        <a:latin typeface="微软雅黑" panose="020B0503020204020204" pitchFamily="34" charset="-122"/>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Software &amp; Internet, E-commerce and Internet Businesses Business Services, Advertising, Marketing and PR Media &amp; Entertainment, Media &amp; Entertainment Other</a:t>
                      </a:r>
                      <a:endParaRPr lang="zh-CN" sz="1200" dirty="0">
                        <a:solidFill>
                          <a:srgbClr val="000000"/>
                        </a:solidFill>
                        <a:effectLst/>
                        <a:latin typeface="Helvetica Neue"/>
                        <a:ea typeface="Helvetica Neue"/>
                        <a:cs typeface="Helvetica Neue"/>
                      </a:endParaRPr>
                    </a:p>
                  </a:txBody>
                  <a:tcPr marL="48727" marR="48727" marT="48727" marB="48727" anchor="ctr"/>
                </a:tc>
                <a:tc>
                  <a:txBody>
                    <a:bodyPr/>
                    <a:lstStyle/>
                    <a:p>
                      <a:pPr algn="ctr">
                        <a:spcAft>
                          <a:spcPts val="0"/>
                        </a:spcAft>
                      </a:pPr>
                      <a:r>
                        <a:rPr lang="en-US" sz="1200" dirty="0">
                          <a:effectLst/>
                          <a:latin typeface="微软雅黑" panose="020B0503020204020204" pitchFamily="34" charset="-122"/>
                        </a:rPr>
                        <a:t>Google is a multinational corporation that is specialized in internet-related services and products.</a:t>
                      </a:r>
                      <a:endParaRPr lang="zh-CN" sz="1200" dirty="0">
                        <a:effectLst/>
                        <a:latin typeface="微软雅黑" panose="020B0503020204020204" pitchFamily="34" charset="-122"/>
                      </a:endParaRPr>
                    </a:p>
                  </a:txBody>
                  <a:tcPr marL="48727" marR="48727" marT="48727" marB="48727" anchor="ctr"/>
                </a:tc>
                <a:extLst>
                  <a:ext uri="{0D108BD9-81ED-4DB2-BD59-A6C34878D82A}">
                    <a16:rowId xmlns:a16="http://schemas.microsoft.com/office/drawing/2014/main" val="10201350"/>
                  </a:ext>
                </a:extLst>
              </a:tr>
              <a:tr h="16939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schemeClr val="tx1">
                              <a:lumMod val="75000"/>
                              <a:lumOff val="25000"/>
                            </a:schemeClr>
                          </a:solidFill>
                          <a:effectLst/>
                          <a:latin typeface="微软雅黑" panose="020B0503020204020204" pitchFamily="34" charset="-122"/>
                        </a:rPr>
                        <a:t>description</a:t>
                      </a:r>
                      <a:endParaRPr lang="zh-CN" altLang="zh-CN" sz="1400" b="1" dirty="0">
                        <a:solidFill>
                          <a:schemeClr val="tx1">
                            <a:lumMod val="75000"/>
                            <a:lumOff val="25000"/>
                          </a:schemeClr>
                        </a:solidFill>
                        <a:effectLst/>
                        <a:latin typeface="Helvetica Neue"/>
                        <a:ea typeface="Helvetica Neue"/>
                        <a:cs typeface="Helvetica Neue"/>
                      </a:endParaRPr>
                    </a:p>
                    <a:p>
                      <a:pPr algn="ctr">
                        <a:spcAft>
                          <a:spcPts val="0"/>
                        </a:spcAft>
                      </a:pPr>
                      <a:endParaRPr lang="zh-CN" sz="1400" b="1" dirty="0">
                        <a:solidFill>
                          <a:schemeClr val="tx1">
                            <a:lumMod val="75000"/>
                            <a:lumOff val="25000"/>
                          </a:schemeClr>
                        </a:solidFill>
                        <a:effectLst/>
                        <a:latin typeface="Helvetica Neue"/>
                        <a:ea typeface="Helvetica Neue"/>
                        <a:cs typeface="Helvetica Neue"/>
                      </a:endParaRPr>
                    </a:p>
                  </a:txBody>
                  <a:tcPr marL="48727" marR="48727" marT="48727" marB="48727" anchor="ctr"/>
                </a:tc>
                <a:tc>
                  <a:txBody>
                    <a:bodyPr/>
                    <a:lstStyle/>
                    <a:p>
                      <a:pPr>
                        <a:spcAft>
                          <a:spcPts val="0"/>
                        </a:spcAft>
                      </a:pPr>
                      <a:endParaRPr lang="zh-CN" sz="1200" dirty="0">
                        <a:solidFill>
                          <a:srgbClr val="000000"/>
                        </a:solidFill>
                        <a:effectLst/>
                        <a:latin typeface="Helvetica Neue"/>
                        <a:ea typeface="Helvetica Neue"/>
                        <a:cs typeface="Helvetica Neue"/>
                      </a:endParaRPr>
                    </a:p>
                  </a:txBody>
                  <a:tcPr marL="48727" marR="48727" marT="48727" marB="4872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微软雅黑" panose="020B0503020204020204" pitchFamily="34" charset="-122"/>
                        </a:rPr>
                        <a:t>Google is a multinational corporation that is specialized in internet-related services and products. The company’s product portfolio includes Google Search, which provides users with access to information online; Knowledge Graph that allows users to search for things, people, or places as well as builds systems recognizing speech and understanding natural language; </a:t>
                      </a:r>
                      <a:endParaRPr lang="zh-CN" sz="1200" dirty="0">
                        <a:solidFill>
                          <a:srgbClr val="000000"/>
                        </a:solidFill>
                        <a:effectLst/>
                        <a:latin typeface="Helvetica Neue"/>
                        <a:ea typeface="Helvetica Neue"/>
                        <a:cs typeface="Helvetica Neue"/>
                      </a:endParaRPr>
                    </a:p>
                  </a:txBody>
                  <a:tcPr marL="48727" marR="48727" marT="48727" marB="48727"/>
                </a:tc>
                <a:extLst>
                  <a:ext uri="{0D108BD9-81ED-4DB2-BD59-A6C34878D82A}">
                    <a16:rowId xmlns:a16="http://schemas.microsoft.com/office/drawing/2014/main" val="1208139960"/>
                  </a:ext>
                </a:extLst>
              </a:tr>
            </a:tbl>
          </a:graphicData>
        </a:graphic>
      </p:graphicFrame>
      <p:sp>
        <p:nvSpPr>
          <p:cNvPr id="8" name="矩形 7">
            <a:extLst>
              <a:ext uri="{FF2B5EF4-FFF2-40B4-BE49-F238E27FC236}">
                <a16:creationId xmlns:a16="http://schemas.microsoft.com/office/drawing/2014/main" id="{FC69CE92-8425-4604-A399-E88F479FFD7F}"/>
              </a:ext>
            </a:extLst>
          </p:cNvPr>
          <p:cNvSpPr/>
          <p:nvPr/>
        </p:nvSpPr>
        <p:spPr>
          <a:xfrm>
            <a:off x="452495" y="925019"/>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专利数据特色</a:t>
            </a:r>
          </a:p>
        </p:txBody>
      </p:sp>
      <p:sp>
        <p:nvSpPr>
          <p:cNvPr id="9" name="矩形 1">
            <a:extLst>
              <a:ext uri="{FF2B5EF4-FFF2-40B4-BE49-F238E27FC236}">
                <a16:creationId xmlns:a16="http://schemas.microsoft.com/office/drawing/2014/main" id="{8ED92056-0562-4ACE-9D79-70B27C0C6F76}"/>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88404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4">
            <a:extLst>
              <a:ext uri="{FF2B5EF4-FFF2-40B4-BE49-F238E27FC236}">
                <a16:creationId xmlns:a16="http://schemas.microsoft.com/office/drawing/2014/main" id="{ACA96101-C6AB-4A98-8664-DD28D673D571}"/>
              </a:ext>
            </a:extLst>
          </p:cNvPr>
          <p:cNvSpPr txBox="1"/>
          <p:nvPr/>
        </p:nvSpPr>
        <p:spPr>
          <a:xfrm>
            <a:off x="2390406" y="1512643"/>
            <a:ext cx="2245628" cy="646331"/>
          </a:xfrm>
          <a:prstGeom prst="rect">
            <a:avLst/>
          </a:prstGeom>
          <a:noFill/>
        </p:spPr>
        <p:txBody>
          <a:bodyPr wrap="square">
            <a:spAutoFit/>
          </a:bodyPr>
          <a:lstStyle/>
          <a:p>
            <a:pPr>
              <a:lnSpc>
                <a:spcPct val="20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数据标准化</a:t>
            </a:r>
          </a:p>
        </p:txBody>
      </p:sp>
      <p:pic>
        <p:nvPicPr>
          <p:cNvPr id="8" name="图片 7">
            <a:extLst>
              <a:ext uri="{FF2B5EF4-FFF2-40B4-BE49-F238E27FC236}">
                <a16:creationId xmlns:a16="http://schemas.microsoft.com/office/drawing/2014/main" id="{5C9BD99E-B7DE-4BBB-BC5D-910767ABF813}"/>
              </a:ext>
            </a:extLst>
          </p:cNvPr>
          <p:cNvPicPr>
            <a:picLocks noChangeAspect="1"/>
          </p:cNvPicPr>
          <p:nvPr/>
        </p:nvPicPr>
        <p:blipFill>
          <a:blip r:embed="rId2"/>
          <a:stretch>
            <a:fillRect/>
          </a:stretch>
        </p:blipFill>
        <p:spPr>
          <a:xfrm>
            <a:off x="6825803" y="2178836"/>
            <a:ext cx="4600000" cy="4142857"/>
          </a:xfrm>
          <a:prstGeom prst="rect">
            <a:avLst/>
          </a:prstGeom>
          <a:ln>
            <a:solidFill>
              <a:srgbClr val="71B900"/>
            </a:solid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0DA0CF7C-C015-4B68-85D1-F7AD60CBAD33}"/>
              </a:ext>
            </a:extLst>
          </p:cNvPr>
          <p:cNvPicPr>
            <a:picLocks noChangeAspect="1"/>
          </p:cNvPicPr>
          <p:nvPr/>
        </p:nvPicPr>
        <p:blipFill>
          <a:blip r:embed="rId3"/>
          <a:stretch>
            <a:fillRect/>
          </a:stretch>
        </p:blipFill>
        <p:spPr>
          <a:xfrm>
            <a:off x="665601" y="2178836"/>
            <a:ext cx="5695238" cy="4142857"/>
          </a:xfrm>
          <a:prstGeom prst="rect">
            <a:avLst/>
          </a:prstGeom>
          <a:ln>
            <a:solidFill>
              <a:srgbClr val="71B900"/>
            </a:solidFill>
          </a:ln>
          <a:effectLst>
            <a:outerShdw blurRad="292100" dist="139700" dir="2700000" algn="tl" rotWithShape="0">
              <a:srgbClr val="333333">
                <a:alpha val="65000"/>
              </a:srgbClr>
            </a:outerShdw>
          </a:effectLst>
        </p:spPr>
      </p:pic>
      <p:sp>
        <p:nvSpPr>
          <p:cNvPr id="10" name="文本框 54">
            <a:extLst>
              <a:ext uri="{FF2B5EF4-FFF2-40B4-BE49-F238E27FC236}">
                <a16:creationId xmlns:a16="http://schemas.microsoft.com/office/drawing/2014/main" id="{AEF5A8A7-C506-454A-927F-EED09427E1D4}"/>
              </a:ext>
            </a:extLst>
          </p:cNvPr>
          <p:cNvSpPr txBox="1"/>
          <p:nvPr/>
        </p:nvSpPr>
        <p:spPr>
          <a:xfrm>
            <a:off x="8252177" y="1532505"/>
            <a:ext cx="2655912" cy="646331"/>
          </a:xfrm>
          <a:prstGeom prst="rect">
            <a:avLst/>
          </a:prstGeom>
          <a:noFill/>
        </p:spPr>
        <p:txBody>
          <a:bodyPr wrap="square">
            <a:spAutoFit/>
          </a:bodyPr>
          <a:lstStyle/>
          <a:p>
            <a:pPr>
              <a:lnSpc>
                <a:spcPct val="20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支持公司树</a:t>
            </a:r>
          </a:p>
        </p:txBody>
      </p:sp>
      <p:sp>
        <p:nvSpPr>
          <p:cNvPr id="12" name="矩形 11">
            <a:extLst>
              <a:ext uri="{FF2B5EF4-FFF2-40B4-BE49-F238E27FC236}">
                <a16:creationId xmlns:a16="http://schemas.microsoft.com/office/drawing/2014/main" id="{2511CF01-C938-4C52-BED3-886FE9EBE7AA}"/>
              </a:ext>
            </a:extLst>
          </p:cNvPr>
          <p:cNvSpPr/>
          <p:nvPr/>
        </p:nvSpPr>
        <p:spPr>
          <a:xfrm>
            <a:off x="463012" y="925019"/>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专利数据特色</a:t>
            </a:r>
          </a:p>
        </p:txBody>
      </p:sp>
      <p:sp>
        <p:nvSpPr>
          <p:cNvPr id="13" name="矩形 1">
            <a:extLst>
              <a:ext uri="{FF2B5EF4-FFF2-40B4-BE49-F238E27FC236}">
                <a16:creationId xmlns:a16="http://schemas.microsoft.com/office/drawing/2014/main" id="{BBF637F0-5648-4B09-8C0C-89AC42ED8D1D}"/>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96307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716DCAE-D94C-4CC5-9B85-ABA97BA32DA0}"/>
              </a:ext>
            </a:extLst>
          </p:cNvPr>
          <p:cNvSpPr/>
          <p:nvPr/>
        </p:nvSpPr>
        <p:spPr>
          <a:xfrm>
            <a:off x="436734" y="925019"/>
            <a:ext cx="399477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专利数据应用</a:t>
            </a:r>
          </a:p>
        </p:txBody>
      </p:sp>
      <p:sp>
        <p:nvSpPr>
          <p:cNvPr id="6" name="Freeform 81">
            <a:extLst>
              <a:ext uri="{FF2B5EF4-FFF2-40B4-BE49-F238E27FC236}">
                <a16:creationId xmlns:a16="http://schemas.microsoft.com/office/drawing/2014/main" id="{134E646D-59F6-4A3D-B347-5C5728CB5C76}"/>
              </a:ext>
            </a:extLst>
          </p:cNvPr>
          <p:cNvSpPr/>
          <p:nvPr/>
        </p:nvSpPr>
        <p:spPr>
          <a:xfrm rot="2539609">
            <a:off x="7003512" y="4649473"/>
            <a:ext cx="641147" cy="106866"/>
          </a:xfrm>
          <a:custGeom>
            <a:avLst/>
            <a:gdLst/>
            <a:ahLst/>
            <a:cxnLst/>
            <a:rect l="0" t="0" r="0" b="0"/>
            <a:pathLst>
              <a:path>
                <a:moveTo>
                  <a:pt x="0" y="32211"/>
                </a:moveTo>
                <a:lnTo>
                  <a:pt x="386650" y="32211"/>
                </a:lnTo>
              </a:path>
            </a:pathLst>
          </a:custGeom>
          <a:noFill/>
          <a:ln w="12700" cap="flat" cmpd="sng" algn="ctr">
            <a:solidFill>
              <a:srgbClr val="C64847"/>
            </a:solidFill>
            <a:prstDash val="solid"/>
            <a:headEnd type="oval"/>
            <a:tailEnd type="oval"/>
          </a:ln>
          <a:effectLst/>
        </p:spPr>
      </p:sp>
      <p:sp>
        <p:nvSpPr>
          <p:cNvPr id="7" name="Freeform 82">
            <a:extLst>
              <a:ext uri="{FF2B5EF4-FFF2-40B4-BE49-F238E27FC236}">
                <a16:creationId xmlns:a16="http://schemas.microsoft.com/office/drawing/2014/main" id="{234166FE-6F86-4FB7-A7E0-B7A53C2C5AA7}"/>
              </a:ext>
            </a:extLst>
          </p:cNvPr>
          <p:cNvSpPr/>
          <p:nvPr/>
        </p:nvSpPr>
        <p:spPr>
          <a:xfrm>
            <a:off x="7180809" y="3850668"/>
            <a:ext cx="701802" cy="106866"/>
          </a:xfrm>
          <a:custGeom>
            <a:avLst/>
            <a:gdLst/>
            <a:ahLst/>
            <a:cxnLst/>
            <a:rect l="0" t="0" r="0" b="0"/>
            <a:pathLst>
              <a:path>
                <a:moveTo>
                  <a:pt x="0" y="32211"/>
                </a:moveTo>
                <a:lnTo>
                  <a:pt x="423229" y="32211"/>
                </a:lnTo>
              </a:path>
            </a:pathLst>
          </a:custGeom>
          <a:noFill/>
          <a:ln w="12700" cap="flat" cmpd="sng" algn="ctr">
            <a:solidFill>
              <a:srgbClr val="E88651"/>
            </a:solidFill>
            <a:prstDash val="solid"/>
            <a:headEnd type="oval"/>
            <a:tailEnd type="oval"/>
          </a:ln>
          <a:effectLst/>
        </p:spPr>
      </p:sp>
      <p:sp>
        <p:nvSpPr>
          <p:cNvPr id="8" name="Freeform 83">
            <a:extLst>
              <a:ext uri="{FF2B5EF4-FFF2-40B4-BE49-F238E27FC236}">
                <a16:creationId xmlns:a16="http://schemas.microsoft.com/office/drawing/2014/main" id="{56A85A4F-991B-4A84-943D-7FA6D28FB2A4}"/>
              </a:ext>
            </a:extLst>
          </p:cNvPr>
          <p:cNvSpPr/>
          <p:nvPr/>
        </p:nvSpPr>
        <p:spPr>
          <a:xfrm rot="19060391">
            <a:off x="7003512" y="3051863"/>
            <a:ext cx="641147" cy="106866"/>
          </a:xfrm>
          <a:custGeom>
            <a:avLst/>
            <a:gdLst/>
            <a:ahLst/>
            <a:cxnLst/>
            <a:rect l="0" t="0" r="0" b="0"/>
            <a:pathLst>
              <a:path>
                <a:moveTo>
                  <a:pt x="0" y="32211"/>
                </a:moveTo>
                <a:lnTo>
                  <a:pt x="386650" y="32211"/>
                </a:lnTo>
              </a:path>
            </a:pathLst>
          </a:custGeom>
          <a:noFill/>
          <a:ln w="12700" cap="flat" cmpd="sng" algn="ctr">
            <a:solidFill>
              <a:srgbClr val="6BB76D"/>
            </a:solidFill>
            <a:prstDash val="solid"/>
            <a:headEnd type="oval"/>
            <a:tailEnd type="oval"/>
          </a:ln>
          <a:effectLst/>
        </p:spPr>
      </p:sp>
      <p:sp>
        <p:nvSpPr>
          <p:cNvPr id="9" name="Freeform 85">
            <a:extLst>
              <a:ext uri="{FF2B5EF4-FFF2-40B4-BE49-F238E27FC236}">
                <a16:creationId xmlns:a16="http://schemas.microsoft.com/office/drawing/2014/main" id="{636A278D-E623-404B-9F39-DECA8FFBDE31}"/>
              </a:ext>
            </a:extLst>
          </p:cNvPr>
          <p:cNvSpPr/>
          <p:nvPr/>
        </p:nvSpPr>
        <p:spPr>
          <a:xfrm>
            <a:off x="7404884" y="1971459"/>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BB76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r>
              <a:rPr lang="zh-CN" altLang="en-US" sz="2400" kern="0" dirty="0">
                <a:solidFill>
                  <a:prstClr val="white"/>
                </a:solidFill>
                <a:latin typeface="+mj-ea"/>
                <a:ea typeface="+mj-ea"/>
              </a:rPr>
              <a:t>促进创新</a:t>
            </a:r>
            <a:endParaRPr kumimoji="0" lang="en-US" sz="2400" b="0" i="0" u="none" strike="noStrike" kern="0" cap="none" spc="0" normalizeH="0" baseline="0" noProof="0" dirty="0">
              <a:ln>
                <a:noFill/>
              </a:ln>
              <a:solidFill>
                <a:prstClr val="white"/>
              </a:solidFill>
              <a:effectLst/>
              <a:uLnTx/>
              <a:uFillTx/>
              <a:latin typeface="+mj-ea"/>
              <a:ea typeface="+mj-ea"/>
            </a:endParaRPr>
          </a:p>
        </p:txBody>
      </p:sp>
      <p:sp>
        <p:nvSpPr>
          <p:cNvPr id="10" name="Freeform 87">
            <a:extLst>
              <a:ext uri="{FF2B5EF4-FFF2-40B4-BE49-F238E27FC236}">
                <a16:creationId xmlns:a16="http://schemas.microsoft.com/office/drawing/2014/main" id="{6B9ACE2A-8AE8-4037-A8A7-5A49DF7FEBA6}"/>
              </a:ext>
            </a:extLst>
          </p:cNvPr>
          <p:cNvSpPr/>
          <p:nvPr/>
        </p:nvSpPr>
        <p:spPr>
          <a:xfrm>
            <a:off x="7814278" y="335556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88651"/>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r>
              <a:rPr lang="zh-CN" altLang="en-US" sz="2400" kern="0" dirty="0">
                <a:solidFill>
                  <a:prstClr val="white"/>
                </a:solidFill>
                <a:latin typeface="+mj-ea"/>
                <a:ea typeface="+mj-ea"/>
              </a:rPr>
              <a:t>有效申请</a:t>
            </a:r>
            <a:endParaRPr kumimoji="0" lang="en-US" sz="2400" b="0" i="0" u="none" strike="noStrike" kern="0" cap="none" spc="0" normalizeH="0" baseline="0" noProof="0" dirty="0">
              <a:ln>
                <a:noFill/>
              </a:ln>
              <a:solidFill>
                <a:prstClr val="white"/>
              </a:solidFill>
              <a:effectLst/>
              <a:uLnTx/>
              <a:uFillTx/>
              <a:latin typeface="+mj-ea"/>
              <a:ea typeface="+mj-ea"/>
            </a:endParaRPr>
          </a:p>
        </p:txBody>
      </p:sp>
      <p:sp>
        <p:nvSpPr>
          <p:cNvPr id="11" name="Freeform 89">
            <a:extLst>
              <a:ext uri="{FF2B5EF4-FFF2-40B4-BE49-F238E27FC236}">
                <a16:creationId xmlns:a16="http://schemas.microsoft.com/office/drawing/2014/main" id="{AC794DC9-FBE4-4D4E-9DBF-9BFFFEA69DD5}"/>
              </a:ext>
            </a:extLst>
          </p:cNvPr>
          <p:cNvSpPr/>
          <p:nvPr/>
        </p:nvSpPr>
        <p:spPr>
          <a:xfrm>
            <a:off x="7404884" y="476325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mj-ea"/>
                <a:ea typeface="+mj-ea"/>
              </a:rPr>
              <a:t>规划布局</a:t>
            </a:r>
            <a:endParaRPr kumimoji="0" lang="en-US" sz="2400" b="0" i="0" u="none" strike="noStrike" kern="0" cap="none" spc="0" normalizeH="0" baseline="0" noProof="0" dirty="0">
              <a:ln>
                <a:noFill/>
              </a:ln>
              <a:solidFill>
                <a:prstClr val="white"/>
              </a:solidFill>
              <a:effectLst/>
              <a:uLnTx/>
              <a:uFillTx/>
              <a:latin typeface="+mj-ea"/>
              <a:ea typeface="+mj-ea"/>
            </a:endParaRPr>
          </a:p>
        </p:txBody>
      </p:sp>
      <p:sp>
        <p:nvSpPr>
          <p:cNvPr id="12" name="Freeform 109">
            <a:extLst>
              <a:ext uri="{FF2B5EF4-FFF2-40B4-BE49-F238E27FC236}">
                <a16:creationId xmlns:a16="http://schemas.microsoft.com/office/drawing/2014/main" id="{078D0DF1-FF25-4724-B0B0-4AEF7D35ECB2}"/>
              </a:ext>
            </a:extLst>
          </p:cNvPr>
          <p:cNvSpPr/>
          <p:nvPr/>
        </p:nvSpPr>
        <p:spPr>
          <a:xfrm>
            <a:off x="5400003" y="3050495"/>
            <a:ext cx="1716950" cy="171756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ysClr val="window" lastClr="FFFFFF">
              <a:lumMod val="85000"/>
            </a:sysClr>
          </a:solidFill>
          <a:ln w="25400" cap="flat" cmpd="sng" algn="ctr">
            <a:no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4800" b="0" i="0" u="none" strike="noStrike" kern="0" cap="none" spc="0" normalizeH="0" baseline="0" noProof="0" dirty="0">
              <a:ln>
                <a:noFill/>
              </a:ln>
              <a:solidFill>
                <a:prstClr val="white"/>
              </a:solidFill>
              <a:effectLst/>
              <a:uLnTx/>
              <a:uFillTx/>
              <a:latin typeface="+mj-ea"/>
              <a:ea typeface="+mj-ea"/>
            </a:endParaRPr>
          </a:p>
        </p:txBody>
      </p:sp>
      <p:sp>
        <p:nvSpPr>
          <p:cNvPr id="13" name="Freeform 28">
            <a:extLst>
              <a:ext uri="{FF2B5EF4-FFF2-40B4-BE49-F238E27FC236}">
                <a16:creationId xmlns:a16="http://schemas.microsoft.com/office/drawing/2014/main" id="{E01BEE0D-274B-4346-81F4-D2F94341939C}"/>
              </a:ext>
            </a:extLst>
          </p:cNvPr>
          <p:cNvSpPr/>
          <p:nvPr/>
        </p:nvSpPr>
        <p:spPr>
          <a:xfrm rot="19060391" flipH="1">
            <a:off x="4814557" y="4649473"/>
            <a:ext cx="641147" cy="106866"/>
          </a:xfrm>
          <a:custGeom>
            <a:avLst/>
            <a:gdLst/>
            <a:ahLst/>
            <a:cxnLst/>
            <a:rect l="0" t="0" r="0" b="0"/>
            <a:pathLst>
              <a:path>
                <a:moveTo>
                  <a:pt x="0" y="32211"/>
                </a:moveTo>
                <a:lnTo>
                  <a:pt x="386650" y="32211"/>
                </a:lnTo>
              </a:path>
            </a:pathLst>
          </a:custGeom>
          <a:noFill/>
          <a:ln w="12700" cap="flat" cmpd="sng" algn="ctr">
            <a:solidFill>
              <a:srgbClr val="E66C7D"/>
            </a:solidFill>
            <a:prstDash val="solid"/>
            <a:headEnd type="oval"/>
            <a:tailEnd type="oval"/>
          </a:ln>
          <a:effectLst/>
        </p:spPr>
      </p:sp>
      <p:sp>
        <p:nvSpPr>
          <p:cNvPr id="14" name="Freeform 29">
            <a:extLst>
              <a:ext uri="{FF2B5EF4-FFF2-40B4-BE49-F238E27FC236}">
                <a16:creationId xmlns:a16="http://schemas.microsoft.com/office/drawing/2014/main" id="{8E4BAC4A-1F32-4EAE-87CF-7ABB97DE8260}"/>
              </a:ext>
            </a:extLst>
          </p:cNvPr>
          <p:cNvSpPr/>
          <p:nvPr/>
        </p:nvSpPr>
        <p:spPr>
          <a:xfrm flipH="1">
            <a:off x="4619534" y="3850668"/>
            <a:ext cx="701802" cy="106866"/>
          </a:xfrm>
          <a:custGeom>
            <a:avLst/>
            <a:gdLst/>
            <a:ahLst/>
            <a:cxnLst/>
            <a:rect l="0" t="0" r="0" b="0"/>
            <a:pathLst>
              <a:path>
                <a:moveTo>
                  <a:pt x="0" y="32211"/>
                </a:moveTo>
                <a:lnTo>
                  <a:pt x="423229" y="32211"/>
                </a:lnTo>
              </a:path>
            </a:pathLst>
          </a:custGeom>
          <a:noFill/>
          <a:ln w="12700" cap="flat" cmpd="sng" algn="ctr">
            <a:solidFill>
              <a:srgbClr val="60B5CC"/>
            </a:solidFill>
            <a:prstDash val="solid"/>
            <a:headEnd type="oval"/>
            <a:tailEnd type="oval"/>
          </a:ln>
          <a:effectLst/>
        </p:spPr>
      </p:sp>
      <p:sp>
        <p:nvSpPr>
          <p:cNvPr id="15" name="Freeform 30">
            <a:extLst>
              <a:ext uri="{FF2B5EF4-FFF2-40B4-BE49-F238E27FC236}">
                <a16:creationId xmlns:a16="http://schemas.microsoft.com/office/drawing/2014/main" id="{4F74900B-DC60-4AC0-B1E3-B36C2DD5F7AC}"/>
              </a:ext>
            </a:extLst>
          </p:cNvPr>
          <p:cNvSpPr/>
          <p:nvPr/>
        </p:nvSpPr>
        <p:spPr>
          <a:xfrm rot="2539609" flipH="1">
            <a:off x="4814557" y="3051863"/>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16" name="Freeform 31">
            <a:extLst>
              <a:ext uri="{FF2B5EF4-FFF2-40B4-BE49-F238E27FC236}">
                <a16:creationId xmlns:a16="http://schemas.microsoft.com/office/drawing/2014/main" id="{146FF5B6-EF64-49A1-8F8E-B5DB1416629D}"/>
              </a:ext>
            </a:extLst>
          </p:cNvPr>
          <p:cNvSpPr/>
          <p:nvPr/>
        </p:nvSpPr>
        <p:spPr>
          <a:xfrm>
            <a:off x="3927430" y="1971459"/>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ACE44"/>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mj-ea"/>
                <a:ea typeface="+mj-ea"/>
              </a:rPr>
              <a:t>评估运营</a:t>
            </a:r>
            <a:endParaRPr kumimoji="0" lang="en-US" sz="2400" b="0" i="0" u="none" strike="noStrike" kern="0" cap="none" spc="0" normalizeH="0" baseline="0" noProof="0" dirty="0">
              <a:ln>
                <a:noFill/>
              </a:ln>
              <a:solidFill>
                <a:prstClr val="white"/>
              </a:solidFill>
              <a:effectLst/>
              <a:uLnTx/>
              <a:uFillTx/>
              <a:latin typeface="+mj-ea"/>
              <a:ea typeface="+mj-ea"/>
            </a:endParaRPr>
          </a:p>
        </p:txBody>
      </p:sp>
      <p:sp>
        <p:nvSpPr>
          <p:cNvPr id="17" name="Freeform 32">
            <a:extLst>
              <a:ext uri="{FF2B5EF4-FFF2-40B4-BE49-F238E27FC236}">
                <a16:creationId xmlns:a16="http://schemas.microsoft.com/office/drawing/2014/main" id="{F67ADF1C-6425-4DE5-A72A-38F512688E4C}"/>
              </a:ext>
            </a:extLst>
          </p:cNvPr>
          <p:cNvSpPr/>
          <p:nvPr/>
        </p:nvSpPr>
        <p:spPr>
          <a:xfrm>
            <a:off x="3564918" y="335556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0B5CC"/>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r>
              <a:rPr kumimoji="0" lang="zh-CN" altLang="en-US" sz="2400" b="0" i="0" u="none" strike="noStrike" kern="0" cap="none" spc="0" normalizeH="0" baseline="0" noProof="0" dirty="0">
                <a:ln>
                  <a:noFill/>
                </a:ln>
                <a:solidFill>
                  <a:prstClr val="white"/>
                </a:solidFill>
                <a:effectLst/>
                <a:uLnTx/>
                <a:uFillTx/>
                <a:latin typeface="+mj-ea"/>
                <a:ea typeface="+mj-ea"/>
              </a:rPr>
              <a:t>侵权应对</a:t>
            </a:r>
            <a:endParaRPr kumimoji="0" lang="en-US" sz="2400" b="0" i="0" u="none" strike="noStrike" kern="0" cap="none" spc="0" normalizeH="0" baseline="0" noProof="0" dirty="0">
              <a:ln>
                <a:noFill/>
              </a:ln>
              <a:solidFill>
                <a:prstClr val="white"/>
              </a:solidFill>
              <a:effectLst/>
              <a:uLnTx/>
              <a:uFillTx/>
              <a:latin typeface="+mj-ea"/>
              <a:ea typeface="+mj-ea"/>
            </a:endParaRPr>
          </a:p>
        </p:txBody>
      </p:sp>
      <p:sp>
        <p:nvSpPr>
          <p:cNvPr id="18" name="Freeform 33">
            <a:extLst>
              <a:ext uri="{FF2B5EF4-FFF2-40B4-BE49-F238E27FC236}">
                <a16:creationId xmlns:a16="http://schemas.microsoft.com/office/drawing/2014/main" id="{29CB3A38-CD00-42A9-8245-0D65299C180D}"/>
              </a:ext>
            </a:extLst>
          </p:cNvPr>
          <p:cNvSpPr/>
          <p:nvPr/>
        </p:nvSpPr>
        <p:spPr>
          <a:xfrm>
            <a:off x="3948914" y="476325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66C7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altLang="zh-CN" b="0" i="0" u="none" strike="noStrike" kern="0" cap="none" spc="0" normalizeH="0" baseline="0" noProof="0" dirty="0">
              <a:ln>
                <a:noFill/>
              </a:ln>
              <a:solidFill>
                <a:prstClr val="white"/>
              </a:solidFill>
              <a:effectLst/>
              <a:uLnTx/>
              <a:uFillTx/>
              <a:latin typeface="+mj-ea"/>
              <a:ea typeface="+mj-ea"/>
            </a:endParaRPr>
          </a:p>
          <a:p>
            <a:pPr marL="0" marR="0" lvl="0" indent="0" algn="ctr" defTabSz="888978" eaLnBrk="1" fontAlgn="auto" latinLnBrk="0" hangingPunct="1">
              <a:lnSpc>
                <a:spcPct val="90000"/>
              </a:lnSpc>
              <a:spcBef>
                <a:spcPct val="0"/>
              </a:spcBef>
              <a:spcAft>
                <a:spcPct val="3500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j-ea"/>
                <a:ea typeface="+mj-ea"/>
              </a:rPr>
              <a:t>风险预警及防范</a:t>
            </a:r>
            <a:endParaRPr kumimoji="0" lang="en-US" altLang="zh-CN" sz="2000" b="0" i="0" u="none" strike="noStrike" kern="0" cap="none" spc="0" normalizeH="0" baseline="0" noProof="0" dirty="0">
              <a:ln>
                <a:noFill/>
              </a:ln>
              <a:solidFill>
                <a:prstClr val="white"/>
              </a:solidFill>
              <a:effectLst/>
              <a:uLnTx/>
              <a:uFillTx/>
              <a:latin typeface="+mj-ea"/>
              <a:ea typeface="+mj-ea"/>
            </a:endParaRPr>
          </a:p>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mj-ea"/>
              <a:ea typeface="+mj-ea"/>
            </a:endParaRPr>
          </a:p>
        </p:txBody>
      </p:sp>
      <p:sp>
        <p:nvSpPr>
          <p:cNvPr id="20" name="文本框 19">
            <a:extLst>
              <a:ext uri="{FF2B5EF4-FFF2-40B4-BE49-F238E27FC236}">
                <a16:creationId xmlns:a16="http://schemas.microsoft.com/office/drawing/2014/main" id="{93C7E0BD-8E4F-44B1-8A97-DE66271C7514}"/>
              </a:ext>
            </a:extLst>
          </p:cNvPr>
          <p:cNvSpPr txBox="1"/>
          <p:nvPr/>
        </p:nvSpPr>
        <p:spPr>
          <a:xfrm>
            <a:off x="9128160" y="3619835"/>
            <a:ext cx="3021204"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1200" dirty="0">
                <a:solidFill>
                  <a:schemeClr val="tx1">
                    <a:lumMod val="75000"/>
                    <a:lumOff val="25000"/>
                  </a:schemeClr>
                </a:solidFill>
                <a:latin typeface="+mj-ea"/>
                <a:ea typeface="+mj-ea"/>
              </a:rPr>
              <a:t>进行专利的“三性”分析，提高申请的有效性</a:t>
            </a:r>
            <a:endParaRPr lang="en-US" altLang="zh-CN" sz="1200" dirty="0">
              <a:solidFill>
                <a:schemeClr val="tx1">
                  <a:lumMod val="75000"/>
                  <a:lumOff val="25000"/>
                </a:schemeClr>
              </a:solidFill>
              <a:latin typeface="+mj-ea"/>
              <a:ea typeface="+mj-ea"/>
            </a:endParaRPr>
          </a:p>
        </p:txBody>
      </p:sp>
      <p:sp>
        <p:nvSpPr>
          <p:cNvPr id="23" name="矩形 22">
            <a:extLst>
              <a:ext uri="{FF2B5EF4-FFF2-40B4-BE49-F238E27FC236}">
                <a16:creationId xmlns:a16="http://schemas.microsoft.com/office/drawing/2014/main" id="{5DD52158-EFCE-4FD8-A4BD-7B6E7D671D16}"/>
              </a:ext>
            </a:extLst>
          </p:cNvPr>
          <p:cNvSpPr/>
          <p:nvPr/>
        </p:nvSpPr>
        <p:spPr>
          <a:xfrm>
            <a:off x="8192536" y="5847779"/>
            <a:ext cx="2843638" cy="461665"/>
          </a:xfrm>
          <a:prstGeom prst="rect">
            <a:avLst/>
          </a:prstGeom>
        </p:spPr>
        <p:txBody>
          <a:bodyPr wrap="square">
            <a:spAutoFit/>
          </a:bodyPr>
          <a:lstStyle/>
          <a:p>
            <a:pPr marL="285750" indent="-285750">
              <a:buFont typeface="Arial" panose="020B0604020202020204" pitchFamily="34" charset="0"/>
              <a:buChar char="•"/>
            </a:pPr>
            <a:r>
              <a:rPr lang="zh-CN" altLang="en-US" sz="1200" dirty="0">
                <a:solidFill>
                  <a:schemeClr val="tx1">
                    <a:lumMod val="75000"/>
                    <a:lumOff val="25000"/>
                  </a:schemeClr>
                </a:solidFill>
                <a:latin typeface="+mj-ea"/>
                <a:ea typeface="+mj-ea"/>
              </a:rPr>
              <a:t>基于专利的地域、技术数据，同族数据开展全球的技术和专利布局</a:t>
            </a:r>
          </a:p>
        </p:txBody>
      </p:sp>
      <p:sp>
        <p:nvSpPr>
          <p:cNvPr id="24" name="矩形 23">
            <a:extLst>
              <a:ext uri="{FF2B5EF4-FFF2-40B4-BE49-F238E27FC236}">
                <a16:creationId xmlns:a16="http://schemas.microsoft.com/office/drawing/2014/main" id="{D08E8B96-57F2-4440-BC20-FF8D3DD8D1D6}"/>
              </a:ext>
            </a:extLst>
          </p:cNvPr>
          <p:cNvSpPr/>
          <p:nvPr/>
        </p:nvSpPr>
        <p:spPr>
          <a:xfrm>
            <a:off x="8619254" y="2058329"/>
            <a:ext cx="3465831" cy="461665"/>
          </a:xfrm>
          <a:prstGeom prst="rect">
            <a:avLst/>
          </a:prstGeom>
        </p:spPr>
        <p:txBody>
          <a:bodyPr wrap="square">
            <a:spAutoFit/>
          </a:bodyPr>
          <a:lstStyle/>
          <a:p>
            <a:pPr marL="285750" indent="-285750">
              <a:buFont typeface="Arial" panose="020B0604020202020204" pitchFamily="34" charset="0"/>
              <a:buChar char="•"/>
            </a:pPr>
            <a:r>
              <a:rPr lang="en-US" altLang="zh-CN" sz="1200" dirty="0">
                <a:solidFill>
                  <a:schemeClr val="tx1">
                    <a:lumMod val="75000"/>
                    <a:lumOff val="25000"/>
                  </a:schemeClr>
                </a:solidFill>
                <a:latin typeface="+mj-ea"/>
                <a:ea typeface="+mj-ea"/>
              </a:rPr>
              <a:t>90%</a:t>
            </a:r>
            <a:r>
              <a:rPr lang="zh-CN" altLang="en-US" sz="1200" dirty="0">
                <a:solidFill>
                  <a:schemeClr val="tx1">
                    <a:lumMod val="75000"/>
                    <a:lumOff val="25000"/>
                  </a:schemeClr>
                </a:solidFill>
                <a:latin typeface="+mj-ea"/>
                <a:ea typeface="+mj-ea"/>
              </a:rPr>
              <a:t>～</a:t>
            </a:r>
            <a:r>
              <a:rPr lang="en-US" altLang="zh-CN" sz="1200" dirty="0">
                <a:solidFill>
                  <a:schemeClr val="tx1">
                    <a:lumMod val="75000"/>
                    <a:lumOff val="25000"/>
                  </a:schemeClr>
                </a:solidFill>
                <a:latin typeface="+mj-ea"/>
                <a:ea typeface="+mj-ea"/>
              </a:rPr>
              <a:t>95%</a:t>
            </a:r>
            <a:r>
              <a:rPr lang="zh-CN" altLang="en-US" sz="1200" dirty="0">
                <a:solidFill>
                  <a:schemeClr val="tx1">
                    <a:lumMod val="75000"/>
                    <a:lumOff val="25000"/>
                  </a:schemeClr>
                </a:solidFill>
                <a:latin typeface="+mj-ea"/>
                <a:ea typeface="+mj-ea"/>
              </a:rPr>
              <a:t>的技术在专利数据中体现，从中可以了解技术动态和热点，启迪创新</a:t>
            </a:r>
          </a:p>
        </p:txBody>
      </p:sp>
      <p:sp>
        <p:nvSpPr>
          <p:cNvPr id="25" name="矩形 24">
            <a:extLst>
              <a:ext uri="{FF2B5EF4-FFF2-40B4-BE49-F238E27FC236}">
                <a16:creationId xmlns:a16="http://schemas.microsoft.com/office/drawing/2014/main" id="{8E68E586-E541-41E3-9D9A-574851B957DE}"/>
              </a:ext>
            </a:extLst>
          </p:cNvPr>
          <p:cNvSpPr/>
          <p:nvPr/>
        </p:nvSpPr>
        <p:spPr>
          <a:xfrm>
            <a:off x="1686415" y="5847779"/>
            <a:ext cx="2575591" cy="646331"/>
          </a:xfrm>
          <a:prstGeom prst="rect">
            <a:avLst/>
          </a:prstGeom>
        </p:spPr>
        <p:txBody>
          <a:bodyPr wrap="square">
            <a:spAutoFit/>
          </a:bodyPr>
          <a:lstStyle/>
          <a:p>
            <a:pPr marL="285750" indent="-285750">
              <a:buFont typeface="Arial" panose="020B0604020202020204" pitchFamily="34" charset="0"/>
              <a:buChar char="•"/>
            </a:pPr>
            <a:r>
              <a:rPr lang="zh-CN" altLang="en-US" sz="1200" dirty="0">
                <a:solidFill>
                  <a:schemeClr val="tx1">
                    <a:lumMod val="75000"/>
                    <a:lumOff val="25000"/>
                  </a:schemeClr>
                </a:solidFill>
                <a:latin typeface="+mj-ea"/>
                <a:ea typeface="+mj-ea"/>
              </a:rPr>
              <a:t>专利海关备案、诉讼案例、异议等法律数据提前预警风险</a:t>
            </a:r>
            <a:endParaRPr lang="en-US" altLang="zh-CN" sz="1200" dirty="0">
              <a:solidFill>
                <a:schemeClr val="tx1">
                  <a:lumMod val="75000"/>
                  <a:lumOff val="25000"/>
                </a:schemeClr>
              </a:solidFill>
              <a:latin typeface="+mj-ea"/>
              <a:ea typeface="+mj-ea"/>
            </a:endParaRPr>
          </a:p>
          <a:p>
            <a:pPr marL="285750" indent="-285750">
              <a:buFont typeface="Arial" panose="020B0604020202020204" pitchFamily="34" charset="0"/>
              <a:buChar char="•"/>
            </a:pPr>
            <a:endParaRPr lang="en-US" altLang="zh-CN" sz="1200" dirty="0">
              <a:solidFill>
                <a:schemeClr val="tx1">
                  <a:lumMod val="75000"/>
                  <a:lumOff val="25000"/>
                </a:schemeClr>
              </a:solidFill>
              <a:latin typeface="+mj-ea"/>
              <a:ea typeface="+mj-ea"/>
            </a:endParaRPr>
          </a:p>
        </p:txBody>
      </p:sp>
      <p:sp>
        <p:nvSpPr>
          <p:cNvPr id="28" name="矩形 27">
            <a:extLst>
              <a:ext uri="{FF2B5EF4-FFF2-40B4-BE49-F238E27FC236}">
                <a16:creationId xmlns:a16="http://schemas.microsoft.com/office/drawing/2014/main" id="{02E04A50-EC9A-476A-AA01-2D2AF5E40DE5}"/>
              </a:ext>
            </a:extLst>
          </p:cNvPr>
          <p:cNvSpPr/>
          <p:nvPr/>
        </p:nvSpPr>
        <p:spPr>
          <a:xfrm>
            <a:off x="5632680" y="3543277"/>
            <a:ext cx="1261884" cy="810478"/>
          </a:xfrm>
          <a:prstGeom prst="rect">
            <a:avLst/>
          </a:prstGeom>
        </p:spPr>
        <p:txBody>
          <a:bodyPr wrap="none">
            <a:spAutoFit/>
          </a:bodyPr>
          <a:lstStyle/>
          <a:p>
            <a:pPr algn="ctr">
              <a:lnSpc>
                <a:spcPts val="2800"/>
              </a:lnSpc>
            </a:pPr>
            <a:r>
              <a:rPr lang="zh-CN" altLang="en-US" sz="2800" b="1" dirty="0">
                <a:solidFill>
                  <a:schemeClr val="tx1">
                    <a:lumMod val="75000"/>
                    <a:lumOff val="25000"/>
                  </a:schemeClr>
                </a:solidFill>
                <a:latin typeface="+mj-ea"/>
                <a:ea typeface="+mj-ea"/>
              </a:rPr>
              <a:t>专利数</a:t>
            </a:r>
            <a:endParaRPr lang="en-US" altLang="zh-CN" sz="2800" b="1" dirty="0">
              <a:solidFill>
                <a:schemeClr val="tx1">
                  <a:lumMod val="75000"/>
                  <a:lumOff val="25000"/>
                </a:schemeClr>
              </a:solidFill>
              <a:latin typeface="+mj-ea"/>
              <a:ea typeface="+mj-ea"/>
            </a:endParaRPr>
          </a:p>
          <a:p>
            <a:pPr algn="ctr">
              <a:lnSpc>
                <a:spcPts val="2800"/>
              </a:lnSpc>
            </a:pPr>
            <a:r>
              <a:rPr lang="zh-CN" altLang="en-US" sz="2800" b="1" dirty="0">
                <a:solidFill>
                  <a:schemeClr val="tx1">
                    <a:lumMod val="75000"/>
                    <a:lumOff val="25000"/>
                  </a:schemeClr>
                </a:solidFill>
                <a:latin typeface="+mj-ea"/>
                <a:ea typeface="+mj-ea"/>
              </a:rPr>
              <a:t>据价值</a:t>
            </a:r>
            <a:endParaRPr lang="en-US" altLang="zh-CN" sz="2800" b="1" dirty="0">
              <a:solidFill>
                <a:schemeClr val="tx1">
                  <a:lumMod val="75000"/>
                  <a:lumOff val="25000"/>
                </a:schemeClr>
              </a:solidFill>
              <a:latin typeface="+mj-ea"/>
              <a:ea typeface="+mj-ea"/>
            </a:endParaRPr>
          </a:p>
        </p:txBody>
      </p:sp>
      <p:sp>
        <p:nvSpPr>
          <p:cNvPr id="32" name="矩形 31">
            <a:extLst>
              <a:ext uri="{FF2B5EF4-FFF2-40B4-BE49-F238E27FC236}">
                <a16:creationId xmlns:a16="http://schemas.microsoft.com/office/drawing/2014/main" id="{4625C4D3-8F0C-4AE1-8923-66C4A5C5C44A}"/>
              </a:ext>
            </a:extLst>
          </p:cNvPr>
          <p:cNvSpPr/>
          <p:nvPr/>
        </p:nvSpPr>
        <p:spPr>
          <a:xfrm>
            <a:off x="426924" y="3589443"/>
            <a:ext cx="2983152" cy="830997"/>
          </a:xfrm>
          <a:prstGeom prst="rect">
            <a:avLst/>
          </a:prstGeom>
        </p:spPr>
        <p:txBody>
          <a:bodyPr wrap="square">
            <a:spAutoFit/>
          </a:bodyPr>
          <a:lstStyle/>
          <a:p>
            <a:pPr marL="285750" indent="-285750">
              <a:buFont typeface="Arial" panose="020B0604020202020204" pitchFamily="34" charset="0"/>
              <a:buChar char="•"/>
            </a:pPr>
            <a:r>
              <a:rPr lang="zh-CN" altLang="en-US" sz="1200" dirty="0">
                <a:solidFill>
                  <a:schemeClr val="tx1">
                    <a:lumMod val="75000"/>
                    <a:lumOff val="25000"/>
                  </a:schemeClr>
                </a:solidFill>
                <a:latin typeface="+mj-ea"/>
                <a:ea typeface="+mj-ea"/>
              </a:rPr>
              <a:t>审查文件、专利引证、同族、听证、口审等数据提供无效证据，协助对应侵权诉讼</a:t>
            </a:r>
            <a:endParaRPr lang="en-US" altLang="zh-CN" sz="1200" dirty="0">
              <a:solidFill>
                <a:schemeClr val="tx1">
                  <a:lumMod val="75000"/>
                  <a:lumOff val="25000"/>
                </a:schemeClr>
              </a:solidFill>
              <a:latin typeface="+mj-ea"/>
              <a:ea typeface="+mj-ea"/>
            </a:endParaRPr>
          </a:p>
          <a:p>
            <a:pPr marL="285750" indent="-285750">
              <a:buFont typeface="Arial" panose="020B0604020202020204" pitchFamily="34" charset="0"/>
              <a:buChar char="•"/>
            </a:pPr>
            <a:endParaRPr lang="en-US" altLang="zh-CN" sz="1200" dirty="0">
              <a:solidFill>
                <a:schemeClr val="tx1">
                  <a:lumMod val="75000"/>
                  <a:lumOff val="25000"/>
                </a:schemeClr>
              </a:solidFill>
              <a:latin typeface="+mj-ea"/>
              <a:ea typeface="+mj-ea"/>
            </a:endParaRPr>
          </a:p>
        </p:txBody>
      </p:sp>
      <p:sp>
        <p:nvSpPr>
          <p:cNvPr id="33" name="矩形 32">
            <a:extLst>
              <a:ext uri="{FF2B5EF4-FFF2-40B4-BE49-F238E27FC236}">
                <a16:creationId xmlns:a16="http://schemas.microsoft.com/office/drawing/2014/main" id="{244F9E30-C008-4E6E-9DCD-BD0F7AA1CC24}"/>
              </a:ext>
            </a:extLst>
          </p:cNvPr>
          <p:cNvSpPr/>
          <p:nvPr/>
        </p:nvSpPr>
        <p:spPr>
          <a:xfrm>
            <a:off x="676415" y="1834268"/>
            <a:ext cx="3199956" cy="1015663"/>
          </a:xfrm>
          <a:prstGeom prst="rect">
            <a:avLst/>
          </a:prstGeom>
        </p:spPr>
        <p:txBody>
          <a:bodyPr wrap="square">
            <a:spAutoFit/>
          </a:bodyPr>
          <a:lstStyle/>
          <a:p>
            <a:pPr marL="285750" indent="-285750">
              <a:buFont typeface="Arial" panose="020B0604020202020204" pitchFamily="34" charset="0"/>
              <a:buChar char="•"/>
            </a:pPr>
            <a:r>
              <a:rPr lang="zh-CN" altLang="en-US" sz="1200" dirty="0">
                <a:solidFill>
                  <a:schemeClr val="tx1">
                    <a:lumMod val="75000"/>
                    <a:lumOff val="25000"/>
                  </a:schemeClr>
                </a:solidFill>
                <a:latin typeface="+mj-ea"/>
                <a:ea typeface="+mj-ea"/>
              </a:rPr>
              <a:t>海关备案、诉讼、异议、许可、转让等是价值评估的重要指标</a:t>
            </a:r>
            <a:endParaRPr lang="en-US" altLang="zh-CN" sz="1200" dirty="0">
              <a:solidFill>
                <a:schemeClr val="tx1">
                  <a:lumMod val="75000"/>
                  <a:lumOff val="25000"/>
                </a:schemeClr>
              </a:solidFill>
              <a:latin typeface="+mj-ea"/>
              <a:ea typeface="+mj-ea"/>
            </a:endParaRPr>
          </a:p>
          <a:p>
            <a:pPr marL="285750" indent="-285750">
              <a:buFont typeface="Arial" panose="020B0604020202020204" pitchFamily="34" charset="0"/>
              <a:buChar char="•"/>
            </a:pPr>
            <a:endParaRPr lang="en-US" altLang="zh-CN" sz="1200" dirty="0">
              <a:solidFill>
                <a:schemeClr val="tx1">
                  <a:lumMod val="75000"/>
                  <a:lumOff val="25000"/>
                </a:schemeClr>
              </a:solidFill>
              <a:latin typeface="+mj-ea"/>
              <a:ea typeface="+mj-ea"/>
            </a:endParaRPr>
          </a:p>
          <a:p>
            <a:pPr marL="285750" indent="-285750">
              <a:buFont typeface="Arial" panose="020B0604020202020204" pitchFamily="34" charset="0"/>
              <a:buChar char="•"/>
            </a:pPr>
            <a:r>
              <a:rPr lang="zh-CN" altLang="en-US" sz="1200" dirty="0">
                <a:solidFill>
                  <a:schemeClr val="tx1">
                    <a:lumMod val="75000"/>
                    <a:lumOff val="25000"/>
                  </a:schemeClr>
                </a:solidFill>
                <a:latin typeface="+mj-ea"/>
                <a:ea typeface="+mj-ea"/>
              </a:rPr>
              <a:t>转让、许可数据同时协助寻找潜在的合作商</a:t>
            </a:r>
            <a:endParaRPr lang="en-US" altLang="zh-CN" sz="1200" dirty="0">
              <a:solidFill>
                <a:schemeClr val="tx1">
                  <a:lumMod val="75000"/>
                  <a:lumOff val="25000"/>
                </a:schemeClr>
              </a:solidFill>
              <a:latin typeface="+mj-ea"/>
              <a:ea typeface="+mj-ea"/>
            </a:endParaRPr>
          </a:p>
        </p:txBody>
      </p:sp>
      <p:sp>
        <p:nvSpPr>
          <p:cNvPr id="26" name="矩形 1">
            <a:extLst>
              <a:ext uri="{FF2B5EF4-FFF2-40B4-BE49-F238E27FC236}">
                <a16:creationId xmlns:a16="http://schemas.microsoft.com/office/drawing/2014/main" id="{246B0703-A970-45AD-AB36-A205AC529B99}"/>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126096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A4108AA2-47DE-481F-A218-8F049226B7D1}"/>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商标数据</a:t>
            </a:r>
          </a:p>
        </p:txBody>
      </p:sp>
      <p:sp>
        <p:nvSpPr>
          <p:cNvPr id="5" name="矩形 4">
            <a:extLst>
              <a:ext uri="{FF2B5EF4-FFF2-40B4-BE49-F238E27FC236}">
                <a16:creationId xmlns:a16="http://schemas.microsoft.com/office/drawing/2014/main" id="{1FC15A75-C462-463E-81AE-80811216D93F}"/>
              </a:ext>
            </a:extLst>
          </p:cNvPr>
          <p:cNvSpPr/>
          <p:nvPr/>
        </p:nvSpPr>
        <p:spPr>
          <a:xfrm>
            <a:off x="690537" y="1283273"/>
            <a:ext cx="7716253" cy="458908"/>
          </a:xfrm>
          <a:prstGeom prst="rect">
            <a:avLst/>
          </a:prstGeom>
        </p:spPr>
        <p:txBody>
          <a:bodyPr wrap="square">
            <a:spAutoFit/>
          </a:bodyPr>
          <a:lstStyle/>
          <a:p>
            <a:pPr>
              <a:lnSpc>
                <a:spcPct val="150000"/>
              </a:lnSpc>
            </a:pPr>
            <a:r>
              <a:rPr lang="zh-CN" altLang="en-US" b="1" dirty="0">
                <a:latin typeface="Microsoft YaHei" charset="0"/>
                <a:ea typeface="Microsoft YaHei" charset="0"/>
                <a:cs typeface="Microsoft YaHei" charset="0"/>
              </a:rPr>
              <a:t>商标数据范围：</a:t>
            </a:r>
            <a:r>
              <a:rPr lang="en-US" altLang="zh-CN" dirty="0">
                <a:latin typeface="Microsoft YaHei" charset="0"/>
                <a:ea typeface="Microsoft YaHei" charset="0"/>
                <a:cs typeface="Microsoft YaHei" charset="0"/>
              </a:rPr>
              <a:t>46</a:t>
            </a:r>
            <a:r>
              <a:rPr lang="zh-CN" altLang="en-US" dirty="0">
                <a:latin typeface="Microsoft YaHei" charset="0"/>
                <a:ea typeface="Microsoft YaHei" charset="0"/>
                <a:cs typeface="Microsoft YaHei" charset="0"/>
              </a:rPr>
              <a:t>国家</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a:t>
            </a:r>
            <a:r>
              <a:rPr lang="en-US" altLang="zh-CN" dirty="0">
                <a:latin typeface="Microsoft YaHei" charset="0"/>
                <a:ea typeface="Microsoft YaHei" charset="0"/>
                <a:cs typeface="Microsoft YaHei" charset="0"/>
              </a:rPr>
              <a:t>6000w+</a:t>
            </a:r>
            <a:r>
              <a:rPr lang="zh-CN" altLang="en-US" dirty="0">
                <a:latin typeface="Microsoft YaHei" charset="0"/>
                <a:ea typeface="Microsoft YaHei" charset="0"/>
                <a:cs typeface="Microsoft YaHei" charset="0"/>
              </a:rPr>
              <a:t>数据</a:t>
            </a:r>
            <a:endParaRPr lang="zh-CN" altLang="en-US" dirty="0">
              <a:latin typeface="微软雅黑" panose="020B0503020204020204" pitchFamily="34" charset="-122"/>
            </a:endParaRPr>
          </a:p>
        </p:txBody>
      </p:sp>
      <p:graphicFrame>
        <p:nvGraphicFramePr>
          <p:cNvPr id="6" name="表格 5">
            <a:extLst>
              <a:ext uri="{FF2B5EF4-FFF2-40B4-BE49-F238E27FC236}">
                <a16:creationId xmlns:a16="http://schemas.microsoft.com/office/drawing/2014/main" id="{04CDD3EE-FB62-4B2F-AFF1-177A8C5F6E25}"/>
              </a:ext>
            </a:extLst>
          </p:cNvPr>
          <p:cNvGraphicFramePr>
            <a:graphicFrameLocks noGrp="1"/>
          </p:cNvGraphicFramePr>
          <p:nvPr>
            <p:extLst>
              <p:ext uri="{D42A27DB-BD31-4B8C-83A1-F6EECF244321}">
                <p14:modId xmlns:p14="http://schemas.microsoft.com/office/powerpoint/2010/main" val="2392519331"/>
              </p:ext>
            </p:extLst>
          </p:nvPr>
        </p:nvGraphicFramePr>
        <p:xfrm>
          <a:off x="770747" y="1816125"/>
          <a:ext cx="6348514" cy="4827125"/>
        </p:xfrm>
        <a:graphic>
          <a:graphicData uri="http://schemas.openxmlformats.org/drawingml/2006/table">
            <a:tbl>
              <a:tblPr/>
              <a:tblGrid>
                <a:gridCol w="292992">
                  <a:extLst>
                    <a:ext uri="{9D8B030D-6E8A-4147-A177-3AD203B41FA5}">
                      <a16:colId xmlns:a16="http://schemas.microsoft.com/office/drawing/2014/main" val="20000"/>
                    </a:ext>
                  </a:extLst>
                </a:gridCol>
                <a:gridCol w="361665">
                  <a:extLst>
                    <a:ext uri="{9D8B030D-6E8A-4147-A177-3AD203B41FA5}">
                      <a16:colId xmlns:a16="http://schemas.microsoft.com/office/drawing/2014/main" val="20001"/>
                    </a:ext>
                  </a:extLst>
                </a:gridCol>
                <a:gridCol w="545608">
                  <a:extLst>
                    <a:ext uri="{9D8B030D-6E8A-4147-A177-3AD203B41FA5}">
                      <a16:colId xmlns:a16="http://schemas.microsoft.com/office/drawing/2014/main" val="3058163302"/>
                    </a:ext>
                  </a:extLst>
                </a:gridCol>
                <a:gridCol w="545608">
                  <a:extLst>
                    <a:ext uri="{9D8B030D-6E8A-4147-A177-3AD203B41FA5}">
                      <a16:colId xmlns:a16="http://schemas.microsoft.com/office/drawing/2014/main" val="20002"/>
                    </a:ext>
                  </a:extLst>
                </a:gridCol>
                <a:gridCol w="545608">
                  <a:extLst>
                    <a:ext uri="{9D8B030D-6E8A-4147-A177-3AD203B41FA5}">
                      <a16:colId xmlns:a16="http://schemas.microsoft.com/office/drawing/2014/main" val="20003"/>
                    </a:ext>
                  </a:extLst>
                </a:gridCol>
                <a:gridCol w="545608">
                  <a:extLst>
                    <a:ext uri="{9D8B030D-6E8A-4147-A177-3AD203B41FA5}">
                      <a16:colId xmlns:a16="http://schemas.microsoft.com/office/drawing/2014/main" val="20004"/>
                    </a:ext>
                  </a:extLst>
                </a:gridCol>
                <a:gridCol w="577585">
                  <a:extLst>
                    <a:ext uri="{9D8B030D-6E8A-4147-A177-3AD203B41FA5}">
                      <a16:colId xmlns:a16="http://schemas.microsoft.com/office/drawing/2014/main" val="20005"/>
                    </a:ext>
                  </a:extLst>
                </a:gridCol>
                <a:gridCol w="577585">
                  <a:extLst>
                    <a:ext uri="{9D8B030D-6E8A-4147-A177-3AD203B41FA5}">
                      <a16:colId xmlns:a16="http://schemas.microsoft.com/office/drawing/2014/main" val="20006"/>
                    </a:ext>
                  </a:extLst>
                </a:gridCol>
                <a:gridCol w="292992">
                  <a:extLst>
                    <a:ext uri="{9D8B030D-6E8A-4147-A177-3AD203B41FA5}">
                      <a16:colId xmlns:a16="http://schemas.microsoft.com/office/drawing/2014/main" val="20007"/>
                    </a:ext>
                  </a:extLst>
                </a:gridCol>
                <a:gridCol w="426439">
                  <a:extLst>
                    <a:ext uri="{9D8B030D-6E8A-4147-A177-3AD203B41FA5}">
                      <a16:colId xmlns:a16="http://schemas.microsoft.com/office/drawing/2014/main" val="20008"/>
                    </a:ext>
                  </a:extLst>
                </a:gridCol>
                <a:gridCol w="545608">
                  <a:extLst>
                    <a:ext uri="{9D8B030D-6E8A-4147-A177-3AD203B41FA5}">
                      <a16:colId xmlns:a16="http://schemas.microsoft.com/office/drawing/2014/main" val="1713888956"/>
                    </a:ext>
                  </a:extLst>
                </a:gridCol>
                <a:gridCol w="545608">
                  <a:extLst>
                    <a:ext uri="{9D8B030D-6E8A-4147-A177-3AD203B41FA5}">
                      <a16:colId xmlns:a16="http://schemas.microsoft.com/office/drawing/2014/main" val="20009"/>
                    </a:ext>
                  </a:extLst>
                </a:gridCol>
                <a:gridCol w="545608">
                  <a:extLst>
                    <a:ext uri="{9D8B030D-6E8A-4147-A177-3AD203B41FA5}">
                      <a16:colId xmlns:a16="http://schemas.microsoft.com/office/drawing/2014/main" val="20010"/>
                    </a:ext>
                  </a:extLst>
                </a:gridCol>
              </a:tblGrid>
              <a:tr h="360040">
                <a:tc>
                  <a:txBody>
                    <a:bodyPr/>
                    <a:lstStyle/>
                    <a:p>
                      <a:pPr algn="ctr" fontAlgn="ctr"/>
                      <a:r>
                        <a:rPr lang="ja-JP" altLang="en-US" sz="1050" b="1" i="0" u="none" strike="noStrike" dirty="0">
                          <a:solidFill>
                            <a:schemeClr val="tx1"/>
                          </a:solidFill>
                          <a:effectLst/>
                          <a:latin typeface="微软雅黑" panose="020B0503020204020204" pitchFamily="34" charset="-122"/>
                          <a:ea typeface="微软雅黑" panose="020B0503020204020204" pitchFamily="34" charset="-122"/>
                        </a:rPr>
                        <a:t>序号</a:t>
                      </a:r>
                      <a:endParaRPr lang="en-US" altLang="ja-JP"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代码</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国家</a:t>
                      </a:r>
                      <a:r>
                        <a:rPr lang="en-US" altLang="zh-CN" sz="1050" b="1" i="0" u="none" strike="noStrike" dirty="0">
                          <a:solidFill>
                            <a:schemeClr val="tx1"/>
                          </a:solidFill>
                          <a:effectLst/>
                          <a:latin typeface="微软雅黑" panose="020B0503020204020204" pitchFamily="34" charset="-122"/>
                          <a:ea typeface="微软雅黑" panose="020B0503020204020204" pitchFamily="34" charset="-122"/>
                        </a:rPr>
                        <a:t>/</a:t>
                      </a: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地区</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基础信息</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法律信息</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商标转让</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商标许可</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商标异议</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ja-JP" altLang="en-US" sz="1050" b="1" i="0" u="none" strike="noStrike" dirty="0">
                          <a:solidFill>
                            <a:schemeClr val="tx1"/>
                          </a:solidFill>
                          <a:effectLst/>
                          <a:latin typeface="微软雅黑" panose="020B0503020204020204" pitchFamily="34" charset="-122"/>
                          <a:ea typeface="微软雅黑" panose="020B0503020204020204" pitchFamily="34" charset="-122"/>
                        </a:rPr>
                        <a:t>序号</a:t>
                      </a:r>
                      <a:endParaRPr lang="en-US" altLang="ja-JP"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代码</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国家</a:t>
                      </a:r>
                      <a:r>
                        <a:rPr lang="en-US" altLang="zh-CN" sz="1050" b="1" i="0" u="none" strike="noStrike" dirty="0">
                          <a:solidFill>
                            <a:schemeClr val="tx1"/>
                          </a:solidFill>
                          <a:effectLst/>
                          <a:latin typeface="微软雅黑" panose="020B0503020204020204" pitchFamily="34" charset="-122"/>
                          <a:ea typeface="微软雅黑" panose="020B0503020204020204" pitchFamily="34" charset="-122"/>
                        </a:rPr>
                        <a:t>/</a:t>
                      </a: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地区</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基础信息</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tc>
                  <a:txBody>
                    <a:bodyPr/>
                    <a:lstStyle/>
                    <a:p>
                      <a:pPr algn="ctr" fontAlgn="ctr"/>
                      <a:r>
                        <a:rPr lang="zh-CN" altLang="en-US" sz="1050" b="1" i="0" u="none" strike="noStrike" dirty="0">
                          <a:solidFill>
                            <a:schemeClr val="tx1"/>
                          </a:solidFill>
                          <a:effectLst/>
                          <a:latin typeface="微软雅黑" panose="020B0503020204020204" pitchFamily="34" charset="-122"/>
                          <a:ea typeface="微软雅黑" panose="020B0503020204020204" pitchFamily="34" charset="-122"/>
                        </a:rPr>
                        <a:t>法律信息</a:t>
                      </a:r>
                      <a:endParaRPr lang="en-US" sz="1050" b="1" i="0" u="none" strike="noStrike" dirty="0">
                        <a:solidFill>
                          <a:schemeClr val="tx1"/>
                        </a:solidFill>
                        <a:effectLst/>
                        <a:latin typeface="微软雅黑" panose="020B0503020204020204" pitchFamily="34" charset="-122"/>
                        <a:ea typeface="微软雅黑" panose="020B0503020204020204" pitchFamily="34" charset="-122"/>
                      </a:endParaRPr>
                    </a:p>
                  </a:txBody>
                  <a:tcPr marL="6232" marR="6232" marT="623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9ACE44"/>
                    </a:solidFill>
                  </a:tcPr>
                </a:tc>
                <a:extLst>
                  <a:ext uri="{0D108BD9-81ED-4DB2-BD59-A6C34878D82A}">
                    <a16:rowId xmlns:a16="http://schemas.microsoft.com/office/drawing/2014/main" val="10000"/>
                  </a:ext>
                </a:extLst>
              </a:tr>
              <a:tr h="191875">
                <a:tc>
                  <a:txBody>
                    <a:bodyPr/>
                    <a:lstStyle/>
                    <a:p>
                      <a:pPr algn="ctr" rtl="0" fontAlgn="ctr"/>
                      <a:r>
                        <a:rPr lang="en-US" altLang="zh-CN" sz="1050" b="0" i="0" u="none" strike="noStrike" dirty="0">
                          <a:solidFill>
                            <a:srgbClr val="000000"/>
                          </a:solidFill>
                          <a:effectLst/>
                          <a:latin typeface="微软雅黑" panose="020B0503020204020204" pitchFamily="34" charset="-122"/>
                        </a:rPr>
                        <a:t>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CN</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中国</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24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SK</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斯洛伐克</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91875">
                <a:tc>
                  <a:txBody>
                    <a:bodyPr/>
                    <a:lstStyle/>
                    <a:p>
                      <a:pPr algn="ctr" rtl="0" fontAlgn="ctr"/>
                      <a:r>
                        <a:rPr lang="is-IS" sz="1050" b="0" i="0" u="none" strike="noStrike" dirty="0">
                          <a:solidFill>
                            <a:srgbClr val="000000"/>
                          </a:solidFill>
                          <a:effectLst/>
                          <a:latin typeface="微软雅黑" panose="020B0503020204020204" pitchFamily="34" charset="-122"/>
                        </a:rPr>
                        <a:t>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AU</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澳大利亚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25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HU</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匈牙利</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91875">
                <a:tc>
                  <a:txBody>
                    <a:bodyPr/>
                    <a:lstStyle/>
                    <a:p>
                      <a:pPr algn="ctr" rtl="0" fontAlgn="ctr"/>
                      <a:r>
                        <a:rPr lang="en-US" altLang="zh-CN" sz="1050" b="0" i="0" u="none" strike="noStrike" dirty="0">
                          <a:solidFill>
                            <a:srgbClr val="000000"/>
                          </a:solidFill>
                          <a:effectLst/>
                          <a:latin typeface="微软雅黑" panose="020B0503020204020204" pitchFamily="34" charset="-122"/>
                        </a:rPr>
                        <a:t>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JP</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日本</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26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CY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塞浦路斯</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TW</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台湾</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27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KH</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柬埔寨</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HK</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香港</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28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LT</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立陶宛</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IT</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意大利</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29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AR</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阿根廷</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EM</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欧洲</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CO</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哥伦比亚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GB</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英国</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TN</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突尼斯</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US</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美国</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32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ES</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西班牙</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10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KR</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韩国</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MX</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墨西哥</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78242">
                <a:tc>
                  <a:txBody>
                    <a:bodyPr/>
                    <a:lstStyle/>
                    <a:p>
                      <a:pPr algn="ctr" rtl="0" fontAlgn="ctr"/>
                      <a:r>
                        <a:rPr lang="cs-CZ" sz="1050" b="0" i="0" u="none" strike="noStrike" dirty="0">
                          <a:solidFill>
                            <a:srgbClr val="000000"/>
                          </a:solidFill>
                          <a:effectLst/>
                          <a:latin typeface="微软雅黑" panose="020B0503020204020204" pitchFamily="34" charset="-122"/>
                        </a:rPr>
                        <a:t>11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BR</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巴西</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ru-RU" sz="1050" b="0" i="0" u="none" strike="noStrike" dirty="0">
                          <a:solidFill>
                            <a:srgbClr val="000000"/>
                          </a:solidFill>
                          <a:effectLst/>
                          <a:latin typeface="微软雅黑" panose="020B0503020204020204" pitchFamily="34" charset="-122"/>
                        </a:rPr>
                        <a:t>34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RU</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俄罗斯</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178242">
                <a:tc>
                  <a:txBody>
                    <a:bodyPr/>
                    <a:lstStyle/>
                    <a:p>
                      <a:pPr algn="ctr" rtl="0" fontAlgn="ctr"/>
                      <a:r>
                        <a:rPr lang="is-IS" sz="1050" b="0" i="0" u="none" strike="noStrike" dirty="0">
                          <a:solidFill>
                            <a:srgbClr val="000000"/>
                          </a:solidFill>
                          <a:effectLst/>
                          <a:latin typeface="微软雅黑" panose="020B0503020204020204" pitchFamily="34" charset="-122"/>
                        </a:rPr>
                        <a:t>12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MY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马来西亚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LV</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拉脱维亚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91875">
                <a:tc>
                  <a:txBody>
                    <a:bodyPr/>
                    <a:lstStyle/>
                    <a:p>
                      <a:pPr algn="ctr" rtl="0" fontAlgn="ctr"/>
                      <a:r>
                        <a:rPr lang="is-IS" sz="1050" b="0" i="0" u="none" strike="noStrike" dirty="0">
                          <a:solidFill>
                            <a:srgbClr val="000000"/>
                          </a:solidFill>
                          <a:effectLst/>
                          <a:latin typeface="微软雅黑" panose="020B0503020204020204" pitchFamily="34" charset="-122"/>
                        </a:rPr>
                        <a:t>13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TR</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土耳其</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cs-CZ" sz="1050" b="0" i="0" u="none" strike="noStrike" dirty="0">
                          <a:solidFill>
                            <a:srgbClr val="000000"/>
                          </a:solidFill>
                          <a:effectLst/>
                          <a:latin typeface="微软雅黑" panose="020B0503020204020204" pitchFamily="34" charset="-122"/>
                        </a:rPr>
                        <a:t>36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EE</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爱沙尼亚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191875">
                <a:tc>
                  <a:txBody>
                    <a:bodyPr/>
                    <a:lstStyle/>
                    <a:p>
                      <a:pPr algn="ctr" rtl="0" fontAlgn="ctr"/>
                      <a:r>
                        <a:rPr lang="en-US" altLang="zh-CN" sz="1050" b="0" i="0" u="none" strike="noStrike" dirty="0">
                          <a:solidFill>
                            <a:srgbClr val="000000"/>
                          </a:solidFill>
                          <a:effectLst/>
                          <a:latin typeface="微软雅黑" panose="020B0503020204020204" pitchFamily="34" charset="-122"/>
                        </a:rPr>
                        <a:t>14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FR</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法国</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37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MT</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马耳他</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91875">
                <a:tc>
                  <a:txBody>
                    <a:bodyPr/>
                    <a:lstStyle/>
                    <a:p>
                      <a:pPr algn="ctr" rtl="0" fontAlgn="ctr"/>
                      <a:r>
                        <a:rPr lang="en-US" altLang="zh-CN" sz="1050" b="0" i="0" u="none" strike="noStrike" dirty="0">
                          <a:solidFill>
                            <a:srgbClr val="000000"/>
                          </a:solidFill>
                          <a:effectLst/>
                          <a:latin typeface="微软雅黑" panose="020B0503020204020204" pitchFamily="34" charset="-122"/>
                        </a:rPr>
                        <a:t>15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SE</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瑞典</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38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RS</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塞尔维亚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178242">
                <a:tc>
                  <a:txBody>
                    <a:bodyPr/>
                    <a:lstStyle/>
                    <a:p>
                      <a:pPr algn="ctr" rtl="0" fontAlgn="ctr"/>
                      <a:r>
                        <a:rPr lang="en-US" altLang="zh-CN" sz="1050" b="0" i="0" u="none" strike="noStrike" dirty="0">
                          <a:solidFill>
                            <a:srgbClr val="000000"/>
                          </a:solidFill>
                          <a:effectLst/>
                          <a:latin typeface="微软雅黑" panose="020B0503020204020204" pitchFamily="34" charset="-122"/>
                        </a:rPr>
                        <a:t>16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RO</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900" b="0" i="0" u="none" strike="noStrike" dirty="0">
                          <a:solidFill>
                            <a:srgbClr val="000000"/>
                          </a:solidFill>
                          <a:effectLst/>
                          <a:latin typeface="Microsoft YaHei" charset="-122"/>
                        </a:rPr>
                        <a:t>罗马利亚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uk-UA" sz="1050" b="0" i="0" u="none" strike="noStrike" dirty="0">
                          <a:solidFill>
                            <a:srgbClr val="000000"/>
                          </a:solidFill>
                          <a:effectLst/>
                          <a:latin typeface="微软雅黑" panose="020B0503020204020204" pitchFamily="34" charset="-122"/>
                        </a:rPr>
                        <a:t>39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IS</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冰岛</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191875">
                <a:tc>
                  <a:txBody>
                    <a:bodyPr/>
                    <a:lstStyle/>
                    <a:p>
                      <a:pPr algn="ctr" rtl="0" fontAlgn="ctr"/>
                      <a:r>
                        <a:rPr lang="en-US" altLang="zh-CN" sz="1050" b="0" i="0" u="none" strike="noStrike" dirty="0">
                          <a:solidFill>
                            <a:srgbClr val="000000"/>
                          </a:solidFill>
                          <a:effectLst/>
                          <a:latin typeface="微软雅黑" panose="020B0503020204020204" pitchFamily="34" charset="-122"/>
                        </a:rPr>
                        <a:t>17</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MA</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摩洛哥</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SI</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斯洛文尼</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dirty="0">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191875">
                <a:tc>
                  <a:txBody>
                    <a:bodyPr/>
                    <a:lstStyle/>
                    <a:p>
                      <a:pPr algn="ctr" rtl="0" fontAlgn="ctr"/>
                      <a:r>
                        <a:rPr lang="fi-FI" sz="1050" b="0" i="0" u="none" strike="noStrike" dirty="0">
                          <a:solidFill>
                            <a:srgbClr val="000000"/>
                          </a:solidFill>
                          <a:effectLst/>
                          <a:latin typeface="微软雅黑" panose="020B0503020204020204" pitchFamily="34" charset="-122"/>
                        </a:rPr>
                        <a:t>18</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DE</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德国</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HR</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克罗地亚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191875">
                <a:tc>
                  <a:txBody>
                    <a:bodyPr/>
                    <a:lstStyle/>
                    <a:p>
                      <a:pPr algn="ctr" rtl="0" fontAlgn="ctr"/>
                      <a:r>
                        <a:rPr lang="en-US" altLang="zh-CN" sz="1050" b="0" i="0" u="none" strike="noStrike" dirty="0">
                          <a:solidFill>
                            <a:srgbClr val="000000"/>
                          </a:solidFill>
                          <a:effectLst/>
                          <a:latin typeface="微软雅黑" panose="020B0503020204020204" pitchFamily="34" charset="-122"/>
                        </a:rPr>
                        <a:t>19</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CA</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加拿大</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is-IS" sz="1050" b="0" i="0" u="none" strike="noStrike" dirty="0">
                          <a:solidFill>
                            <a:srgbClr val="000000"/>
                          </a:solidFill>
                          <a:effectLst/>
                          <a:latin typeface="微软雅黑" panose="020B0503020204020204" pitchFamily="34" charset="-122"/>
                        </a:rPr>
                        <a:t>42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GE</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格鲁吉亚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191875">
                <a:tc>
                  <a:txBody>
                    <a:bodyPr/>
                    <a:lstStyle/>
                    <a:p>
                      <a:pPr algn="ctr" rtl="0" fontAlgn="ctr"/>
                      <a:r>
                        <a:rPr lang="is-IS" sz="1050" b="0" i="0" u="none" strike="noStrike" dirty="0">
                          <a:solidFill>
                            <a:srgbClr val="000000"/>
                          </a:solidFill>
                          <a:effectLst/>
                          <a:latin typeface="微软雅黑" panose="020B0503020204020204" pitchFamily="34" charset="-122"/>
                        </a:rPr>
                        <a:t>20</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WO</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世界知识产权</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MK</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马其顿</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191875">
                <a:tc>
                  <a:txBody>
                    <a:bodyPr/>
                    <a:lstStyle/>
                    <a:p>
                      <a:pPr algn="ctr" rtl="0" fontAlgn="ctr"/>
                      <a:r>
                        <a:rPr lang="cs-CZ" sz="1050" b="0" i="0" u="none" strike="noStrike" dirty="0">
                          <a:solidFill>
                            <a:srgbClr val="000000"/>
                          </a:solidFill>
                          <a:effectLst/>
                          <a:latin typeface="微软雅黑" panose="020B0503020204020204" pitchFamily="34" charset="-122"/>
                        </a:rPr>
                        <a:t>21</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FI</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芬兰</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44</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BA</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波黑</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191875">
                <a:tc>
                  <a:txBody>
                    <a:bodyPr/>
                    <a:lstStyle/>
                    <a:p>
                      <a:pPr algn="ctr" rtl="0" fontAlgn="ctr"/>
                      <a:r>
                        <a:rPr lang="is-IS" sz="1050" b="0" i="0" u="none" strike="noStrike" dirty="0">
                          <a:solidFill>
                            <a:srgbClr val="000000"/>
                          </a:solidFill>
                          <a:effectLst/>
                          <a:latin typeface="微软雅黑" panose="020B0503020204020204" pitchFamily="34" charset="-122"/>
                        </a:rPr>
                        <a:t>22</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IE</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爱尔兰</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45</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AL</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阿尔及利亚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191875">
                <a:tc>
                  <a:txBody>
                    <a:bodyPr/>
                    <a:lstStyle/>
                    <a:p>
                      <a:pPr algn="ctr" rtl="0" fontAlgn="ctr"/>
                      <a:r>
                        <a:rPr lang="is-IS" sz="1050" b="0" i="0" u="none" strike="noStrike" dirty="0">
                          <a:solidFill>
                            <a:srgbClr val="000000"/>
                          </a:solidFill>
                          <a:effectLst/>
                          <a:latin typeface="微软雅黑" panose="020B0503020204020204" pitchFamily="34" charset="-122"/>
                        </a:rPr>
                        <a:t>23</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BG</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保加利亚</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zh-CN" altLang="en-US" sz="900" b="0" i="0" u="none" strike="noStrike" dirty="0">
                          <a:solidFill>
                            <a:srgbClr val="000000"/>
                          </a:solidFill>
                          <a:effectLst/>
                          <a:latin typeface="Microsoft YaHei" charset="-122"/>
                        </a:rPr>
                        <a:t>　</a:t>
                      </a:r>
                    </a:p>
                  </a:txBody>
                  <a:tcPr marL="12700" marR="12700" marT="12700" marB="0" anchor="b">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en-US" altLang="zh-CN" sz="1050" b="0" i="0" u="none" strike="noStrike" dirty="0">
                          <a:solidFill>
                            <a:srgbClr val="000000"/>
                          </a:solidFill>
                          <a:effectLst/>
                          <a:latin typeface="微软雅黑" panose="020B0503020204020204" pitchFamily="34" charset="-122"/>
                        </a:rPr>
                        <a:t>46</a:t>
                      </a:r>
                    </a:p>
                  </a:txBody>
                  <a:tcPr marL="12700" marR="12700" marT="1270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050" b="0" i="0" u="none" strike="noStrike" dirty="0">
                          <a:solidFill>
                            <a:srgbClr val="000000"/>
                          </a:solidFill>
                          <a:effectLst/>
                          <a:latin typeface="微软雅黑" panose="020B0503020204020204" pitchFamily="34" charset="-122"/>
                        </a:rPr>
                        <a:t>AP</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zh-CN" altLang="en-US" sz="900" b="0" i="0" u="none" strike="noStrike" dirty="0">
                          <a:solidFill>
                            <a:srgbClr val="000000"/>
                          </a:solidFill>
                          <a:effectLst/>
                          <a:latin typeface="Microsoft YaHei" charset="-122"/>
                        </a:rPr>
                        <a:t>非洲地区</a:t>
                      </a:r>
                      <a:endParaRPr lang="tr-TR" sz="900" b="0" i="0" u="none" strike="noStrike" dirty="0">
                        <a:solidFill>
                          <a:srgbClr val="000000"/>
                        </a:solidFill>
                        <a:effectLst/>
                        <a:latin typeface="Microsoft YaHei" charset="-122"/>
                      </a:endParaRP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ctr"/>
                      <a:r>
                        <a:rPr lang="tr-TR" sz="900" b="0" i="0" u="none" strike="noStrike">
                          <a:solidFill>
                            <a:srgbClr val="000000"/>
                          </a:solidFill>
                          <a:effectLst/>
                          <a:latin typeface="Microsoft YaHei" charset="-122"/>
                        </a:rPr>
                        <a:t>Y</a:t>
                      </a:r>
                    </a:p>
                  </a:txBody>
                  <a:tcPr marL="12700" marR="12700" marT="1270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rtl="0" fontAlgn="b"/>
                      <a:r>
                        <a:rPr lang="tr-TR" sz="900" b="0" i="0" u="none" strike="noStrike" dirty="0">
                          <a:solidFill>
                            <a:srgbClr val="000000"/>
                          </a:solidFill>
                          <a:effectLst/>
                          <a:latin typeface="Microsoft YaHei" charset="-122"/>
                        </a:rPr>
                        <a:t>Y</a:t>
                      </a:r>
                    </a:p>
                  </a:txBody>
                  <a:tcPr marL="12700" marR="12700" marT="12700" marB="0" anchor="b">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bl>
          </a:graphicData>
        </a:graphic>
      </p:graphicFrame>
      <p:sp>
        <p:nvSpPr>
          <p:cNvPr id="7" name="TextBox 1">
            <a:extLst>
              <a:ext uri="{FF2B5EF4-FFF2-40B4-BE49-F238E27FC236}">
                <a16:creationId xmlns:a16="http://schemas.microsoft.com/office/drawing/2014/main" id="{A1FA8FF3-7F3B-453B-9C7A-0A84DB0A43B8}"/>
              </a:ext>
            </a:extLst>
          </p:cNvPr>
          <p:cNvSpPr txBox="1"/>
          <p:nvPr/>
        </p:nvSpPr>
        <p:spPr>
          <a:xfrm>
            <a:off x="7622092" y="1816125"/>
            <a:ext cx="4551155" cy="4455066"/>
          </a:xfrm>
          <a:prstGeom prst="rect">
            <a:avLst/>
          </a:prstGeom>
          <a:noFill/>
        </p:spPr>
        <p:txBody>
          <a:bodyPr wrap="square" rtlCol="0">
            <a:spAutoFit/>
          </a:bodyPr>
          <a:lstStyle/>
          <a:p>
            <a:pPr>
              <a:lnSpc>
                <a:spcPct val="150000"/>
              </a:lnSpc>
            </a:pPr>
            <a:r>
              <a:rPr lang="zh-CN" altLang="en-US" sz="1050" b="1" dirty="0">
                <a:latin typeface="Microsoft YaHei" charset="0"/>
                <a:ea typeface="Microsoft YaHei" charset="0"/>
                <a:cs typeface="Microsoft YaHei" charset="0"/>
              </a:rPr>
              <a:t>商标基本信息</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注册号</a:t>
            </a:r>
            <a:r>
              <a:rPr lang="en-US" altLang="zh-CN" sz="1050" dirty="0">
                <a:latin typeface="Microsoft YaHei" charset="0"/>
                <a:ea typeface="Microsoft YaHei" charset="0"/>
                <a:cs typeface="Microsoft YaHei" charset="0"/>
              </a:rPr>
              <a:t>/</a:t>
            </a:r>
            <a:r>
              <a:rPr lang="zh-CN" altLang="en-US" sz="1050" dirty="0">
                <a:latin typeface="Microsoft YaHei" charset="0"/>
                <a:ea typeface="Microsoft YaHei" charset="0"/>
                <a:cs typeface="Microsoft YaHei" charset="0"/>
              </a:rPr>
              <a:t>申请号，注册</a:t>
            </a:r>
            <a:r>
              <a:rPr lang="en-US" altLang="zh-CN" sz="1050" dirty="0">
                <a:latin typeface="Microsoft YaHei" charset="0"/>
                <a:ea typeface="Microsoft YaHei" charset="0"/>
                <a:cs typeface="Microsoft YaHei" charset="0"/>
              </a:rPr>
              <a:t>/</a:t>
            </a:r>
            <a:r>
              <a:rPr lang="zh-CN" altLang="en-US" sz="1050" dirty="0">
                <a:latin typeface="Microsoft YaHei" charset="0"/>
                <a:ea typeface="Microsoft YaHei" charset="0"/>
                <a:cs typeface="Microsoft YaHei" charset="0"/>
              </a:rPr>
              <a:t>申请日期，优先权日期，</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商品</a:t>
            </a:r>
            <a:r>
              <a:rPr lang="en-US" altLang="zh-CN" sz="1050" dirty="0">
                <a:latin typeface="Microsoft YaHei" charset="0"/>
                <a:ea typeface="Microsoft YaHei" charset="0"/>
                <a:cs typeface="Microsoft YaHei" charset="0"/>
              </a:rPr>
              <a:t>/</a:t>
            </a:r>
            <a:r>
              <a:rPr lang="zh-CN" altLang="en-US" sz="1050" dirty="0">
                <a:latin typeface="Microsoft YaHei" charset="0"/>
                <a:ea typeface="Microsoft YaHei" charset="0"/>
                <a:cs typeface="Microsoft YaHei" charset="0"/>
              </a:rPr>
              <a:t>服务列表，国际尼斯分类，维也纳分类，</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商标类型，商标描述，指定颜色，商标名称，商标状态</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申请人，代理人</a:t>
            </a:r>
            <a:r>
              <a:rPr lang="en-US" altLang="zh-CN" sz="1050" dirty="0">
                <a:latin typeface="Microsoft YaHei" charset="0"/>
                <a:ea typeface="Microsoft YaHei" charset="0"/>
                <a:cs typeface="Microsoft YaHei" charset="0"/>
              </a:rPr>
              <a:t>/</a:t>
            </a:r>
            <a:r>
              <a:rPr lang="zh-CN" altLang="en-US" sz="1050" dirty="0">
                <a:latin typeface="Microsoft YaHei" charset="0"/>
                <a:ea typeface="Microsoft YaHei" charset="0"/>
                <a:cs typeface="Microsoft YaHei" charset="0"/>
              </a:rPr>
              <a:t>代理机构</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商标图片</a:t>
            </a:r>
          </a:p>
          <a:p>
            <a:pPr marL="285750" indent="-285750">
              <a:lnSpc>
                <a:spcPct val="150000"/>
              </a:lnSpc>
              <a:buFont typeface="Arial" charset="0"/>
              <a:buChar char="•"/>
            </a:pPr>
            <a:endParaRPr lang="zh-CN" altLang="en-US" sz="1050" dirty="0">
              <a:latin typeface="Microsoft YaHei" charset="0"/>
              <a:ea typeface="Microsoft YaHei" charset="0"/>
              <a:cs typeface="Microsoft YaHei" charset="0"/>
            </a:endParaRPr>
          </a:p>
          <a:p>
            <a:pPr>
              <a:lnSpc>
                <a:spcPct val="150000"/>
              </a:lnSpc>
            </a:pPr>
            <a:r>
              <a:rPr lang="zh-CN" altLang="en-US" sz="1050" b="1" dirty="0">
                <a:latin typeface="Microsoft YaHei" charset="0"/>
                <a:ea typeface="Microsoft YaHei" charset="0"/>
                <a:cs typeface="Microsoft YaHei" charset="0"/>
              </a:rPr>
              <a:t>商标法律信息</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商标状态，法律状态公布日期，法律状态实际有效期，详细法律状态</a:t>
            </a:r>
          </a:p>
          <a:p>
            <a:pPr marL="285750" indent="-285750">
              <a:lnSpc>
                <a:spcPct val="150000"/>
              </a:lnSpc>
              <a:buFont typeface="Arial" charset="0"/>
              <a:buChar char="•"/>
            </a:pPr>
            <a:endParaRPr lang="zh-CN" altLang="en-US" sz="1050" dirty="0">
              <a:latin typeface="Microsoft YaHei" charset="0"/>
              <a:ea typeface="Microsoft YaHei" charset="0"/>
              <a:cs typeface="Microsoft YaHei" charset="0"/>
            </a:endParaRPr>
          </a:p>
          <a:p>
            <a:pPr>
              <a:lnSpc>
                <a:spcPct val="150000"/>
              </a:lnSpc>
            </a:pPr>
            <a:r>
              <a:rPr lang="zh-CN" altLang="en-US" sz="1050" b="1" dirty="0">
                <a:latin typeface="Microsoft YaHei" charset="0"/>
                <a:ea typeface="Microsoft YaHei" charset="0"/>
                <a:cs typeface="Microsoft YaHei" charset="0"/>
              </a:rPr>
              <a:t>商标转让</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转让时间，转让人，转让代理人</a:t>
            </a:r>
            <a:endParaRPr lang="en-US" altLang="zh-CN" sz="1050" dirty="0">
              <a:latin typeface="Microsoft YaHei" charset="0"/>
              <a:ea typeface="Microsoft YaHei" charset="0"/>
              <a:cs typeface="Microsoft YaHei" charset="0"/>
            </a:endParaRPr>
          </a:p>
          <a:p>
            <a:pPr marL="285750" indent="-285750">
              <a:lnSpc>
                <a:spcPct val="150000"/>
              </a:lnSpc>
              <a:buFont typeface="Arial" charset="0"/>
              <a:buChar char="•"/>
            </a:pPr>
            <a:endParaRPr lang="zh-CN" altLang="en-US" sz="1050" dirty="0">
              <a:latin typeface="Microsoft YaHei" charset="0"/>
              <a:ea typeface="Microsoft YaHei" charset="0"/>
              <a:cs typeface="Microsoft YaHei" charset="0"/>
            </a:endParaRPr>
          </a:p>
          <a:p>
            <a:pPr>
              <a:lnSpc>
                <a:spcPct val="150000"/>
              </a:lnSpc>
            </a:pPr>
            <a:r>
              <a:rPr lang="zh-CN" altLang="en-US" sz="1050" b="1" dirty="0">
                <a:latin typeface="Microsoft YaHei" charset="0"/>
                <a:ea typeface="Microsoft YaHei" charset="0"/>
                <a:cs typeface="Microsoft YaHei" charset="0"/>
              </a:rPr>
              <a:t>商标许可</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许可时间，许可人，被许可人，许可代理人，许可地域，许可类型</a:t>
            </a:r>
          </a:p>
          <a:p>
            <a:pPr>
              <a:lnSpc>
                <a:spcPct val="150000"/>
              </a:lnSpc>
            </a:pPr>
            <a:endParaRPr lang="zh-CN" altLang="en-US" sz="1050" dirty="0">
              <a:latin typeface="Microsoft YaHei" charset="0"/>
              <a:ea typeface="Microsoft YaHei" charset="0"/>
              <a:cs typeface="Microsoft YaHei" charset="0"/>
            </a:endParaRPr>
          </a:p>
          <a:p>
            <a:pPr>
              <a:lnSpc>
                <a:spcPct val="150000"/>
              </a:lnSpc>
            </a:pPr>
            <a:r>
              <a:rPr lang="zh-CN" altLang="en-US" sz="1050" b="1" dirty="0">
                <a:latin typeface="Microsoft YaHei" charset="0"/>
                <a:ea typeface="Microsoft YaHei" charset="0"/>
                <a:cs typeface="Microsoft YaHei" charset="0"/>
              </a:rPr>
              <a:t>商标异议</a:t>
            </a:r>
          </a:p>
          <a:p>
            <a:pPr marL="285750" indent="-285750">
              <a:lnSpc>
                <a:spcPct val="150000"/>
              </a:lnSpc>
              <a:buFont typeface="Arial" charset="0"/>
              <a:buChar char="•"/>
            </a:pPr>
            <a:r>
              <a:rPr lang="zh-CN" altLang="en-US" sz="1050" dirty="0">
                <a:latin typeface="Microsoft YaHei" charset="0"/>
                <a:ea typeface="Microsoft YaHei" charset="0"/>
                <a:cs typeface="Microsoft YaHei" charset="0"/>
              </a:rPr>
              <a:t>异议案号，异议类型，异议代理人，被告，起诉历史</a:t>
            </a:r>
          </a:p>
        </p:txBody>
      </p:sp>
      <p:sp>
        <p:nvSpPr>
          <p:cNvPr id="8" name="矩形 7">
            <a:extLst>
              <a:ext uri="{FF2B5EF4-FFF2-40B4-BE49-F238E27FC236}">
                <a16:creationId xmlns:a16="http://schemas.microsoft.com/office/drawing/2014/main" id="{B4D86B67-FE56-46F3-99EB-8C00ED250D63}"/>
              </a:ext>
            </a:extLst>
          </p:cNvPr>
          <p:cNvSpPr/>
          <p:nvPr/>
        </p:nvSpPr>
        <p:spPr>
          <a:xfrm>
            <a:off x="9506607" y="6428715"/>
            <a:ext cx="2685393" cy="429733"/>
          </a:xfrm>
          <a:prstGeom prst="rect">
            <a:avLst/>
          </a:prstGeom>
        </p:spPr>
        <p:txBody>
          <a:bodyPr wrap="square">
            <a:spAutoFit/>
          </a:bodyPr>
          <a:lstStyle/>
          <a:p>
            <a:pPr>
              <a:lnSpc>
                <a:spcPts val="3000"/>
              </a:lnSpc>
            </a:pPr>
            <a:r>
              <a:rPr lang="zh-CN" altLang="en-US" sz="1600" dirty="0">
                <a:solidFill>
                  <a:schemeClr val="tx1">
                    <a:lumMod val="50000"/>
                    <a:lumOff val="50000"/>
                  </a:schemeClr>
                </a:solidFill>
                <a:latin typeface="Microsoft YaHei" charset="0"/>
                <a:ea typeface="Microsoft YaHei" charset="0"/>
                <a:cs typeface="Microsoft YaHei" charset="0"/>
              </a:rPr>
              <a:t>数据收录范围详情见附录</a:t>
            </a:r>
            <a:r>
              <a:rPr lang="en-US" altLang="zh-CN" sz="1600" dirty="0">
                <a:solidFill>
                  <a:schemeClr val="tx1">
                    <a:lumMod val="50000"/>
                    <a:lumOff val="50000"/>
                  </a:schemeClr>
                </a:solidFill>
                <a:latin typeface="Microsoft YaHei" charset="0"/>
                <a:ea typeface="Microsoft YaHei" charset="0"/>
                <a:cs typeface="Microsoft YaHei" charset="0"/>
              </a:rPr>
              <a:t>2</a:t>
            </a:r>
            <a:endParaRPr lang="zh-CN" altLang="en-US" sz="1400" dirty="0">
              <a:solidFill>
                <a:schemeClr val="tx1">
                  <a:lumMod val="50000"/>
                  <a:lumOff val="50000"/>
                </a:schemeClr>
              </a:solidFill>
              <a:latin typeface="微软雅黑" panose="020B0503020204020204" pitchFamily="34" charset="-122"/>
            </a:endParaRPr>
          </a:p>
        </p:txBody>
      </p:sp>
      <p:sp>
        <p:nvSpPr>
          <p:cNvPr id="9" name="矩形 1">
            <a:extLst>
              <a:ext uri="{FF2B5EF4-FFF2-40B4-BE49-F238E27FC236}">
                <a16:creationId xmlns:a16="http://schemas.microsoft.com/office/drawing/2014/main" id="{2913B74E-CD06-4B8D-9BF5-83D48EDE1F5E}"/>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516895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C0BBC7E-5132-4381-A1E2-1CDCD2206296}"/>
              </a:ext>
            </a:extLst>
          </p:cNvPr>
          <p:cNvGrpSpPr/>
          <p:nvPr/>
        </p:nvGrpSpPr>
        <p:grpSpPr>
          <a:xfrm>
            <a:off x="1014227" y="1509794"/>
            <a:ext cx="6133333" cy="4780952"/>
            <a:chOff x="1014227" y="1509794"/>
            <a:chExt cx="6133333" cy="4780952"/>
          </a:xfrm>
        </p:grpSpPr>
        <p:pic>
          <p:nvPicPr>
            <p:cNvPr id="5" name="图片 4">
              <a:extLst>
                <a:ext uri="{FF2B5EF4-FFF2-40B4-BE49-F238E27FC236}">
                  <a16:creationId xmlns:a16="http://schemas.microsoft.com/office/drawing/2014/main" id="{FF540356-03CA-4AB8-A044-5CA1A73D24C7}"/>
                </a:ext>
              </a:extLst>
            </p:cNvPr>
            <p:cNvPicPr>
              <a:picLocks noChangeAspect="1"/>
            </p:cNvPicPr>
            <p:nvPr/>
          </p:nvPicPr>
          <p:blipFill>
            <a:blip r:embed="rId2"/>
            <a:stretch>
              <a:fillRect/>
            </a:stretch>
          </p:blipFill>
          <p:spPr>
            <a:xfrm>
              <a:off x="1014227" y="1509794"/>
              <a:ext cx="6133333" cy="4780952"/>
            </a:xfrm>
            <a:prstGeom prst="rect">
              <a:avLst/>
            </a:prstGeom>
            <a:ln>
              <a:solidFill>
                <a:srgbClr val="71B900"/>
              </a:solidFill>
            </a:ln>
            <a:effectLst>
              <a:outerShdw blurRad="292100" dist="139700" dir="2700000" algn="tl" rotWithShape="0">
                <a:srgbClr val="333333">
                  <a:alpha val="65000"/>
                </a:srgbClr>
              </a:outerShdw>
            </a:effectLst>
          </p:spPr>
        </p:pic>
        <p:sp>
          <p:nvSpPr>
            <p:cNvPr id="10" name="矩形 9">
              <a:extLst>
                <a:ext uri="{FF2B5EF4-FFF2-40B4-BE49-F238E27FC236}">
                  <a16:creationId xmlns:a16="http://schemas.microsoft.com/office/drawing/2014/main" id="{01F410E2-83DB-4B7A-9FA6-B07BF601A8D3}"/>
                </a:ext>
              </a:extLst>
            </p:cNvPr>
            <p:cNvSpPr/>
            <p:nvPr/>
          </p:nvSpPr>
          <p:spPr>
            <a:xfrm>
              <a:off x="1290175" y="1707799"/>
              <a:ext cx="1544465" cy="507831"/>
            </a:xfrm>
            <a:prstGeom prst="rect">
              <a:avLst/>
            </a:prstGeom>
          </p:spPr>
          <p:txBody>
            <a:bodyPr wrap="square">
              <a:spAutoFit/>
            </a:bodyPr>
            <a:lstStyle/>
            <a:p>
              <a:pPr>
                <a:lnSpc>
                  <a:spcPct val="150000"/>
                </a:lnSpc>
              </a:pPr>
              <a:r>
                <a:rPr lang="zh-CN" altLang="en-US" b="1" dirty="0">
                  <a:solidFill>
                    <a:srgbClr val="E88651"/>
                  </a:solidFill>
                  <a:latin typeface="+mj-ea"/>
                  <a:ea typeface="+mj-ea"/>
                </a:rPr>
                <a:t>国内商标</a:t>
              </a:r>
            </a:p>
          </p:txBody>
        </p:sp>
        <p:sp>
          <p:nvSpPr>
            <p:cNvPr id="13" name="矩形 12">
              <a:extLst>
                <a:ext uri="{FF2B5EF4-FFF2-40B4-BE49-F238E27FC236}">
                  <a16:creationId xmlns:a16="http://schemas.microsoft.com/office/drawing/2014/main" id="{27E26666-10EC-4149-B032-42E80E47629D}"/>
                </a:ext>
              </a:extLst>
            </p:cNvPr>
            <p:cNvSpPr/>
            <p:nvPr/>
          </p:nvSpPr>
          <p:spPr>
            <a:xfrm>
              <a:off x="4218867" y="1611193"/>
              <a:ext cx="1544465" cy="418191"/>
            </a:xfrm>
            <a:prstGeom prst="rect">
              <a:avLst/>
            </a:prstGeom>
          </p:spPr>
          <p:txBody>
            <a:bodyPr wrap="square">
              <a:spAutoFit/>
            </a:bodyPr>
            <a:lstStyle/>
            <a:p>
              <a:pPr>
                <a:lnSpc>
                  <a:spcPct val="150000"/>
                </a:lnSpc>
              </a:pPr>
              <a:r>
                <a:rPr lang="zh-CN" altLang="en-US" sz="1600" b="1" dirty="0">
                  <a:solidFill>
                    <a:srgbClr val="71B900"/>
                  </a:solidFill>
                  <a:latin typeface="+mj-ea"/>
                  <a:ea typeface="+mj-ea"/>
                </a:rPr>
                <a:t>地域</a:t>
              </a:r>
            </a:p>
          </p:txBody>
        </p:sp>
        <p:sp>
          <p:nvSpPr>
            <p:cNvPr id="14" name="矩形 13">
              <a:extLst>
                <a:ext uri="{FF2B5EF4-FFF2-40B4-BE49-F238E27FC236}">
                  <a16:creationId xmlns:a16="http://schemas.microsoft.com/office/drawing/2014/main" id="{2D82BC54-3AC2-49CF-8CF3-29C27EF6E6E5}"/>
                </a:ext>
              </a:extLst>
            </p:cNvPr>
            <p:cNvSpPr/>
            <p:nvPr/>
          </p:nvSpPr>
          <p:spPr>
            <a:xfrm>
              <a:off x="4058630" y="1858761"/>
              <a:ext cx="1544465" cy="418191"/>
            </a:xfrm>
            <a:prstGeom prst="rect">
              <a:avLst/>
            </a:prstGeom>
          </p:spPr>
          <p:txBody>
            <a:bodyPr wrap="square">
              <a:spAutoFit/>
            </a:bodyPr>
            <a:lstStyle/>
            <a:p>
              <a:pPr>
                <a:lnSpc>
                  <a:spcPct val="150000"/>
                </a:lnSpc>
              </a:pPr>
              <a:r>
                <a:rPr lang="zh-CN" altLang="en-US" sz="1600" b="1" dirty="0">
                  <a:solidFill>
                    <a:srgbClr val="71B900"/>
                  </a:solidFill>
                  <a:latin typeface="+mj-ea"/>
                  <a:ea typeface="+mj-ea"/>
                </a:rPr>
                <a:t>分类号</a:t>
              </a:r>
            </a:p>
          </p:txBody>
        </p:sp>
        <p:sp>
          <p:nvSpPr>
            <p:cNvPr id="15" name="矩形 14">
              <a:extLst>
                <a:ext uri="{FF2B5EF4-FFF2-40B4-BE49-F238E27FC236}">
                  <a16:creationId xmlns:a16="http://schemas.microsoft.com/office/drawing/2014/main" id="{6793CA48-250A-48B1-B989-0D52E72D4A4E}"/>
                </a:ext>
              </a:extLst>
            </p:cNvPr>
            <p:cNvSpPr/>
            <p:nvPr/>
          </p:nvSpPr>
          <p:spPr>
            <a:xfrm>
              <a:off x="4080893" y="2112676"/>
              <a:ext cx="1544465" cy="418191"/>
            </a:xfrm>
            <a:prstGeom prst="rect">
              <a:avLst/>
            </a:prstGeom>
          </p:spPr>
          <p:txBody>
            <a:bodyPr wrap="square">
              <a:spAutoFit/>
            </a:bodyPr>
            <a:lstStyle/>
            <a:p>
              <a:pPr>
                <a:lnSpc>
                  <a:spcPct val="150000"/>
                </a:lnSpc>
              </a:pPr>
              <a:r>
                <a:rPr lang="zh-CN" altLang="en-US" sz="1600" b="1" dirty="0">
                  <a:solidFill>
                    <a:srgbClr val="71B900"/>
                  </a:solidFill>
                  <a:latin typeface="+mj-ea"/>
                  <a:ea typeface="+mj-ea"/>
                </a:rPr>
                <a:t>申请日</a:t>
              </a:r>
            </a:p>
          </p:txBody>
        </p:sp>
        <p:sp>
          <p:nvSpPr>
            <p:cNvPr id="16" name="矩形 15">
              <a:extLst>
                <a:ext uri="{FF2B5EF4-FFF2-40B4-BE49-F238E27FC236}">
                  <a16:creationId xmlns:a16="http://schemas.microsoft.com/office/drawing/2014/main" id="{1F990C75-4C82-4B81-B7D1-BA128C2062C1}"/>
                </a:ext>
              </a:extLst>
            </p:cNvPr>
            <p:cNvSpPr/>
            <p:nvPr/>
          </p:nvSpPr>
          <p:spPr>
            <a:xfrm>
              <a:off x="4080893" y="2395036"/>
              <a:ext cx="1544465" cy="418191"/>
            </a:xfrm>
            <a:prstGeom prst="rect">
              <a:avLst/>
            </a:prstGeom>
          </p:spPr>
          <p:txBody>
            <a:bodyPr wrap="square">
              <a:spAutoFit/>
            </a:bodyPr>
            <a:lstStyle/>
            <a:p>
              <a:pPr>
                <a:lnSpc>
                  <a:spcPct val="150000"/>
                </a:lnSpc>
              </a:pPr>
              <a:r>
                <a:rPr lang="zh-CN" altLang="en-US" sz="1600" b="1" dirty="0">
                  <a:solidFill>
                    <a:srgbClr val="71B900"/>
                  </a:solidFill>
                  <a:latin typeface="+mj-ea"/>
                  <a:ea typeface="+mj-ea"/>
                </a:rPr>
                <a:t>申请人</a:t>
              </a:r>
            </a:p>
          </p:txBody>
        </p:sp>
      </p:grpSp>
      <p:grpSp>
        <p:nvGrpSpPr>
          <p:cNvPr id="12" name="组合 11">
            <a:extLst>
              <a:ext uri="{FF2B5EF4-FFF2-40B4-BE49-F238E27FC236}">
                <a16:creationId xmlns:a16="http://schemas.microsoft.com/office/drawing/2014/main" id="{F344EB8A-B357-420E-970E-AD9CE58532CA}"/>
              </a:ext>
            </a:extLst>
          </p:cNvPr>
          <p:cNvGrpSpPr/>
          <p:nvPr/>
        </p:nvGrpSpPr>
        <p:grpSpPr>
          <a:xfrm>
            <a:off x="5044439" y="2166707"/>
            <a:ext cx="6342857" cy="4523809"/>
            <a:chOff x="3977639" y="2166707"/>
            <a:chExt cx="6342857" cy="4523809"/>
          </a:xfrm>
        </p:grpSpPr>
        <p:pic>
          <p:nvPicPr>
            <p:cNvPr id="9" name="图片 8">
              <a:extLst>
                <a:ext uri="{FF2B5EF4-FFF2-40B4-BE49-F238E27FC236}">
                  <a16:creationId xmlns:a16="http://schemas.microsoft.com/office/drawing/2014/main" id="{28C0B1DB-B954-448C-9CE0-C05C5F50A2CC}"/>
                </a:ext>
              </a:extLst>
            </p:cNvPr>
            <p:cNvPicPr>
              <a:picLocks noChangeAspect="1"/>
            </p:cNvPicPr>
            <p:nvPr/>
          </p:nvPicPr>
          <p:blipFill>
            <a:blip r:embed="rId3"/>
            <a:stretch>
              <a:fillRect/>
            </a:stretch>
          </p:blipFill>
          <p:spPr>
            <a:xfrm>
              <a:off x="3977639" y="2166707"/>
              <a:ext cx="6342857" cy="4523809"/>
            </a:xfrm>
            <a:prstGeom prst="rect">
              <a:avLst/>
            </a:prstGeom>
            <a:ln>
              <a:solidFill>
                <a:srgbClr val="71B900"/>
              </a:solidFill>
            </a:ln>
            <a:effectLst>
              <a:outerShdw blurRad="292100" dist="139700" dir="2700000" algn="tl" rotWithShape="0">
                <a:srgbClr val="333333">
                  <a:alpha val="65000"/>
                </a:srgbClr>
              </a:outerShdw>
            </a:effectLst>
          </p:spPr>
        </p:pic>
        <p:sp>
          <p:nvSpPr>
            <p:cNvPr id="11" name="矩形 10">
              <a:extLst>
                <a:ext uri="{FF2B5EF4-FFF2-40B4-BE49-F238E27FC236}">
                  <a16:creationId xmlns:a16="http://schemas.microsoft.com/office/drawing/2014/main" id="{BAF394AB-9D09-4FF4-A4E3-E2EBE1F7A7AB}"/>
                </a:ext>
              </a:extLst>
            </p:cNvPr>
            <p:cNvSpPr/>
            <p:nvPr/>
          </p:nvSpPr>
          <p:spPr>
            <a:xfrm>
              <a:off x="4536295" y="2896519"/>
              <a:ext cx="1544465" cy="458908"/>
            </a:xfrm>
            <a:prstGeom prst="rect">
              <a:avLst/>
            </a:prstGeom>
          </p:spPr>
          <p:txBody>
            <a:bodyPr wrap="square">
              <a:spAutoFit/>
            </a:bodyPr>
            <a:lstStyle/>
            <a:p>
              <a:pPr>
                <a:lnSpc>
                  <a:spcPct val="150000"/>
                </a:lnSpc>
              </a:pPr>
              <a:r>
                <a:rPr lang="zh-CN" altLang="en-US" b="1" dirty="0">
                  <a:solidFill>
                    <a:srgbClr val="E88651"/>
                  </a:solidFill>
                  <a:latin typeface="+mj-ea"/>
                  <a:ea typeface="+mj-ea"/>
                </a:rPr>
                <a:t>国外商标</a:t>
              </a:r>
            </a:p>
          </p:txBody>
        </p:sp>
      </p:grpSp>
      <p:sp>
        <p:nvSpPr>
          <p:cNvPr id="17" name="矩形 2">
            <a:extLst>
              <a:ext uri="{FF2B5EF4-FFF2-40B4-BE49-F238E27FC236}">
                <a16:creationId xmlns:a16="http://schemas.microsoft.com/office/drawing/2014/main" id="{484F5D3C-8C91-491B-BD83-9F5C0A773C9D}"/>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商标数据</a:t>
            </a:r>
          </a:p>
        </p:txBody>
      </p:sp>
      <p:sp>
        <p:nvSpPr>
          <p:cNvPr id="18" name="矩形 1">
            <a:extLst>
              <a:ext uri="{FF2B5EF4-FFF2-40B4-BE49-F238E27FC236}">
                <a16:creationId xmlns:a16="http://schemas.microsoft.com/office/drawing/2014/main" id="{922D508C-73C1-43B6-8D88-F863664ECC01}"/>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67078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十角星 1">
            <a:extLst>
              <a:ext uri="{FF2B5EF4-FFF2-40B4-BE49-F238E27FC236}">
                <a16:creationId xmlns:a16="http://schemas.microsoft.com/office/drawing/2014/main" id="{EF37F08E-7E1B-4C6C-A82A-9125A6B70E8D}"/>
              </a:ext>
            </a:extLst>
          </p:cNvPr>
          <p:cNvSpPr/>
          <p:nvPr/>
        </p:nvSpPr>
        <p:spPr>
          <a:xfrm>
            <a:off x="1441341" y="2035696"/>
            <a:ext cx="2371241" cy="2371241"/>
          </a:xfrm>
          <a:prstGeom prst="star10">
            <a:avLst>
              <a:gd name="adj" fmla="val 45147"/>
              <a:gd name="hf" fmla="val 105146"/>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 name="十角星 2">
            <a:extLst>
              <a:ext uri="{FF2B5EF4-FFF2-40B4-BE49-F238E27FC236}">
                <a16:creationId xmlns:a16="http://schemas.microsoft.com/office/drawing/2014/main" id="{8AC73919-43D6-4512-9208-F41C4F493191}"/>
              </a:ext>
            </a:extLst>
          </p:cNvPr>
          <p:cNvSpPr/>
          <p:nvPr/>
        </p:nvSpPr>
        <p:spPr>
          <a:xfrm>
            <a:off x="4925877" y="2035695"/>
            <a:ext cx="2371241" cy="2371241"/>
          </a:xfrm>
          <a:prstGeom prst="star10">
            <a:avLst>
              <a:gd name="adj" fmla="val 45147"/>
              <a:gd name="hf" fmla="val 105146"/>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 name="十角星 3">
            <a:extLst>
              <a:ext uri="{FF2B5EF4-FFF2-40B4-BE49-F238E27FC236}">
                <a16:creationId xmlns:a16="http://schemas.microsoft.com/office/drawing/2014/main" id="{95903649-2172-495E-8172-FB37F2481529}"/>
              </a:ext>
            </a:extLst>
          </p:cNvPr>
          <p:cNvSpPr/>
          <p:nvPr/>
        </p:nvSpPr>
        <p:spPr>
          <a:xfrm>
            <a:off x="8410413" y="2035695"/>
            <a:ext cx="2371241" cy="2371241"/>
          </a:xfrm>
          <a:prstGeom prst="star10">
            <a:avLst>
              <a:gd name="adj" fmla="val 45147"/>
              <a:gd name="hf" fmla="val 105146"/>
            </a:avLst>
          </a:prstGeom>
          <a:solidFill>
            <a:srgbClr val="E88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7" name="文本框 6">
            <a:extLst>
              <a:ext uri="{FF2B5EF4-FFF2-40B4-BE49-F238E27FC236}">
                <a16:creationId xmlns:a16="http://schemas.microsoft.com/office/drawing/2014/main" id="{5D6C7CFF-F718-4A5A-96FB-D15B78C5A248}"/>
              </a:ext>
            </a:extLst>
          </p:cNvPr>
          <p:cNvSpPr txBox="1"/>
          <p:nvPr/>
        </p:nvSpPr>
        <p:spPr>
          <a:xfrm>
            <a:off x="1724515" y="2549665"/>
            <a:ext cx="1744851" cy="1200329"/>
          </a:xfrm>
          <a:prstGeom prst="rect">
            <a:avLst/>
          </a:prstGeom>
          <a:noFill/>
        </p:spPr>
        <p:txBody>
          <a:bodyPr wrap="square" rtlCol="0">
            <a:spAutoFit/>
          </a:bodyPr>
          <a:lstStyle/>
          <a:p>
            <a:pPr algn="ctr"/>
            <a:r>
              <a:rPr lang="zh-CN" altLang="en-US" sz="3600" b="1" dirty="0">
                <a:solidFill>
                  <a:schemeClr val="bg1"/>
                </a:solidFill>
                <a:latin typeface="+mj-ea"/>
                <a:ea typeface="+mj-ea"/>
              </a:rPr>
              <a:t>高效</a:t>
            </a:r>
            <a:endParaRPr lang="en-US" altLang="zh-CN" sz="3600" b="1" dirty="0">
              <a:solidFill>
                <a:schemeClr val="bg1"/>
              </a:solidFill>
              <a:latin typeface="+mj-ea"/>
              <a:ea typeface="+mj-ea"/>
            </a:endParaRPr>
          </a:p>
          <a:p>
            <a:pPr algn="ctr"/>
            <a:r>
              <a:rPr lang="zh-CN" altLang="en-US" sz="3600" b="1" dirty="0">
                <a:solidFill>
                  <a:schemeClr val="bg1"/>
                </a:solidFill>
                <a:latin typeface="+mj-ea"/>
                <a:ea typeface="+mj-ea"/>
              </a:rPr>
              <a:t>注册</a:t>
            </a:r>
          </a:p>
        </p:txBody>
      </p:sp>
      <p:sp>
        <p:nvSpPr>
          <p:cNvPr id="13" name="矩形 12">
            <a:extLst>
              <a:ext uri="{FF2B5EF4-FFF2-40B4-BE49-F238E27FC236}">
                <a16:creationId xmlns:a16="http://schemas.microsoft.com/office/drawing/2014/main" id="{F959EAFD-952F-461C-AD80-95204982BF70}"/>
              </a:ext>
            </a:extLst>
          </p:cNvPr>
          <p:cNvSpPr/>
          <p:nvPr/>
        </p:nvSpPr>
        <p:spPr>
          <a:xfrm>
            <a:off x="1200232" y="4429221"/>
            <a:ext cx="2612350"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tx1">
                    <a:lumMod val="75000"/>
                    <a:lumOff val="25000"/>
                  </a:schemeClr>
                </a:solidFill>
                <a:latin typeface="+mj-ea"/>
                <a:ea typeface="+mj-ea"/>
              </a:rPr>
              <a:t>基于商标注册数据，提高公司商标设计、注册的效率，避免驳回</a:t>
            </a:r>
            <a:endParaRPr lang="zh-CN" altLang="en-US" b="1" dirty="0">
              <a:solidFill>
                <a:schemeClr val="tx1">
                  <a:lumMod val="75000"/>
                  <a:lumOff val="25000"/>
                </a:schemeClr>
              </a:solidFill>
              <a:latin typeface="+mj-ea"/>
              <a:ea typeface="+mj-ea"/>
            </a:endParaRPr>
          </a:p>
        </p:txBody>
      </p:sp>
      <p:sp>
        <p:nvSpPr>
          <p:cNvPr id="14" name="矩形 13">
            <a:extLst>
              <a:ext uri="{FF2B5EF4-FFF2-40B4-BE49-F238E27FC236}">
                <a16:creationId xmlns:a16="http://schemas.microsoft.com/office/drawing/2014/main" id="{196B1C27-28DF-4BE9-8563-43632256E1BB}"/>
              </a:ext>
            </a:extLst>
          </p:cNvPr>
          <p:cNvSpPr/>
          <p:nvPr/>
        </p:nvSpPr>
        <p:spPr>
          <a:xfrm>
            <a:off x="4586674" y="4429220"/>
            <a:ext cx="3465425"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tx1">
                    <a:lumMod val="75000"/>
                    <a:lumOff val="25000"/>
                  </a:schemeClr>
                </a:solidFill>
                <a:latin typeface="+mj-ea"/>
                <a:ea typeface="+mj-ea"/>
              </a:rPr>
              <a:t>利用商标注册、转让、许可数据随时掌握竞争对手的市场动态（地域、行业领域、细分产品）</a:t>
            </a:r>
            <a:endParaRPr lang="en-US" altLang="zh-CN" sz="1600" b="1"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b="1" dirty="0">
                <a:solidFill>
                  <a:schemeClr val="tx1">
                    <a:lumMod val="75000"/>
                    <a:lumOff val="25000"/>
                  </a:schemeClr>
                </a:solidFill>
                <a:latin typeface="+mj-ea"/>
                <a:ea typeface="+mj-ea"/>
              </a:rPr>
              <a:t>发现新的竞争对手</a:t>
            </a:r>
            <a:endParaRPr lang="en-US" altLang="zh-CN" sz="1600" b="1"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endParaRPr lang="en-US" altLang="zh-Hans" sz="1600" dirty="0">
              <a:solidFill>
                <a:schemeClr val="tx1">
                  <a:lumMod val="75000"/>
                  <a:lumOff val="25000"/>
                </a:schemeClr>
              </a:solidFill>
              <a:latin typeface="+mj-ea"/>
              <a:ea typeface="+mj-ea"/>
            </a:endParaRPr>
          </a:p>
        </p:txBody>
      </p:sp>
      <p:sp>
        <p:nvSpPr>
          <p:cNvPr id="15" name="矩形 14">
            <a:extLst>
              <a:ext uri="{FF2B5EF4-FFF2-40B4-BE49-F238E27FC236}">
                <a16:creationId xmlns:a16="http://schemas.microsoft.com/office/drawing/2014/main" id="{4E302B51-D15F-4F70-8934-03229B18150B}"/>
              </a:ext>
            </a:extLst>
          </p:cNvPr>
          <p:cNvSpPr/>
          <p:nvPr/>
        </p:nvSpPr>
        <p:spPr>
          <a:xfrm>
            <a:off x="8754604" y="4429220"/>
            <a:ext cx="2353663"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solidFill>
                  <a:schemeClr val="tx1">
                    <a:lumMod val="75000"/>
                    <a:lumOff val="25000"/>
                  </a:schemeClr>
                </a:solidFill>
                <a:latin typeface="+mj-ea"/>
                <a:ea typeface="+mj-ea"/>
              </a:rPr>
              <a:t>监控国内外的商标恶意抢注行为；</a:t>
            </a:r>
            <a:endParaRPr lang="en-US" altLang="zh-CN" sz="1600" b="1"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b="1" dirty="0">
                <a:solidFill>
                  <a:schemeClr val="tx1">
                    <a:lumMod val="75000"/>
                    <a:lumOff val="25000"/>
                  </a:schemeClr>
                </a:solidFill>
                <a:latin typeface="+mj-ea"/>
                <a:ea typeface="+mj-ea"/>
              </a:rPr>
              <a:t>对影响品牌的其人商标进行撤销、无效</a:t>
            </a:r>
            <a:endParaRPr lang="en-US" altLang="zh-CN" sz="1600" b="1"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endParaRPr lang="en-US" altLang="zh-Hans" sz="1600" dirty="0">
              <a:solidFill>
                <a:schemeClr val="tx1">
                  <a:lumMod val="75000"/>
                  <a:lumOff val="25000"/>
                </a:schemeClr>
              </a:solidFill>
              <a:latin typeface="+mj-ea"/>
              <a:ea typeface="+mj-ea"/>
            </a:endParaRPr>
          </a:p>
        </p:txBody>
      </p:sp>
      <p:sp>
        <p:nvSpPr>
          <p:cNvPr id="18" name="文本框 17">
            <a:extLst>
              <a:ext uri="{FF2B5EF4-FFF2-40B4-BE49-F238E27FC236}">
                <a16:creationId xmlns:a16="http://schemas.microsoft.com/office/drawing/2014/main" id="{A9783D39-14A0-435A-847B-1EFAE20DEC95}"/>
              </a:ext>
            </a:extLst>
          </p:cNvPr>
          <p:cNvSpPr txBox="1"/>
          <p:nvPr/>
        </p:nvSpPr>
        <p:spPr>
          <a:xfrm>
            <a:off x="5246613" y="2581042"/>
            <a:ext cx="1744851" cy="1200329"/>
          </a:xfrm>
          <a:prstGeom prst="rect">
            <a:avLst/>
          </a:prstGeom>
          <a:noFill/>
        </p:spPr>
        <p:txBody>
          <a:bodyPr wrap="square" rtlCol="0">
            <a:spAutoFit/>
          </a:bodyPr>
          <a:lstStyle/>
          <a:p>
            <a:pPr algn="ctr"/>
            <a:r>
              <a:rPr lang="zh-CN" altLang="en-US" sz="3600" b="1" dirty="0">
                <a:solidFill>
                  <a:schemeClr val="bg1"/>
                </a:solidFill>
                <a:latin typeface="+mj-ea"/>
                <a:ea typeface="+mj-ea"/>
              </a:rPr>
              <a:t>竞争</a:t>
            </a:r>
            <a:endParaRPr lang="en-US" altLang="zh-CN" sz="3600" b="1" dirty="0">
              <a:solidFill>
                <a:schemeClr val="bg1"/>
              </a:solidFill>
              <a:latin typeface="+mj-ea"/>
              <a:ea typeface="+mj-ea"/>
            </a:endParaRPr>
          </a:p>
          <a:p>
            <a:pPr algn="ctr"/>
            <a:r>
              <a:rPr lang="zh-CN" altLang="en-US" sz="3600" b="1" dirty="0">
                <a:solidFill>
                  <a:schemeClr val="bg1"/>
                </a:solidFill>
                <a:latin typeface="+mj-ea"/>
                <a:ea typeface="+mj-ea"/>
              </a:rPr>
              <a:t>预警</a:t>
            </a:r>
          </a:p>
        </p:txBody>
      </p:sp>
      <p:sp>
        <p:nvSpPr>
          <p:cNvPr id="19" name="文本框 18">
            <a:extLst>
              <a:ext uri="{FF2B5EF4-FFF2-40B4-BE49-F238E27FC236}">
                <a16:creationId xmlns:a16="http://schemas.microsoft.com/office/drawing/2014/main" id="{B95D963F-B963-468C-BBE5-20C029D5AC97}"/>
              </a:ext>
            </a:extLst>
          </p:cNvPr>
          <p:cNvSpPr txBox="1"/>
          <p:nvPr/>
        </p:nvSpPr>
        <p:spPr>
          <a:xfrm>
            <a:off x="8754604" y="2564109"/>
            <a:ext cx="1744851" cy="1200329"/>
          </a:xfrm>
          <a:prstGeom prst="rect">
            <a:avLst/>
          </a:prstGeom>
          <a:noFill/>
        </p:spPr>
        <p:txBody>
          <a:bodyPr wrap="square" rtlCol="0">
            <a:spAutoFit/>
          </a:bodyPr>
          <a:lstStyle/>
          <a:p>
            <a:pPr algn="ctr"/>
            <a:r>
              <a:rPr lang="zh-CN" altLang="en-US" sz="3600" b="1" dirty="0">
                <a:solidFill>
                  <a:schemeClr val="bg1"/>
                </a:solidFill>
                <a:latin typeface="+mj-ea"/>
                <a:ea typeface="+mj-ea"/>
              </a:rPr>
              <a:t>品牌</a:t>
            </a:r>
            <a:endParaRPr lang="en-US" altLang="zh-CN" sz="3600" b="1" dirty="0">
              <a:solidFill>
                <a:schemeClr val="bg1"/>
              </a:solidFill>
              <a:latin typeface="+mj-ea"/>
              <a:ea typeface="+mj-ea"/>
            </a:endParaRPr>
          </a:p>
          <a:p>
            <a:pPr algn="ctr"/>
            <a:r>
              <a:rPr lang="zh-CN" altLang="en-US" sz="3600" b="1" dirty="0">
                <a:solidFill>
                  <a:schemeClr val="bg1"/>
                </a:solidFill>
                <a:latin typeface="+mj-ea"/>
                <a:ea typeface="+mj-ea"/>
              </a:rPr>
              <a:t>保护</a:t>
            </a:r>
          </a:p>
        </p:txBody>
      </p:sp>
      <p:sp>
        <p:nvSpPr>
          <p:cNvPr id="20" name="矩形 2">
            <a:extLst>
              <a:ext uri="{FF2B5EF4-FFF2-40B4-BE49-F238E27FC236}">
                <a16:creationId xmlns:a16="http://schemas.microsoft.com/office/drawing/2014/main" id="{1A043FDA-A171-4129-A4D6-9C6517B6417F}"/>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商标数据应用</a:t>
            </a:r>
          </a:p>
        </p:txBody>
      </p:sp>
      <p:sp>
        <p:nvSpPr>
          <p:cNvPr id="21" name="矩形 1">
            <a:extLst>
              <a:ext uri="{FF2B5EF4-FFF2-40B4-BE49-F238E27FC236}">
                <a16:creationId xmlns:a16="http://schemas.microsoft.com/office/drawing/2014/main" id="{E62D7A52-485B-4FFE-8F59-F309BA1C2614}"/>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821451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1787">
            <a:extLst>
              <a:ext uri="{FF2B5EF4-FFF2-40B4-BE49-F238E27FC236}">
                <a16:creationId xmlns:a16="http://schemas.microsoft.com/office/drawing/2014/main" id="{641EA614-3310-4E61-8488-A9E947B4ADBF}"/>
              </a:ext>
            </a:extLst>
          </p:cNvPr>
          <p:cNvSpPr/>
          <p:nvPr/>
        </p:nvSpPr>
        <p:spPr>
          <a:xfrm>
            <a:off x="4370407" y="2090592"/>
            <a:ext cx="1" cy="1437958"/>
          </a:xfrm>
          <a:prstGeom prst="line">
            <a:avLst/>
          </a:prstGeom>
          <a:ln w="6350">
            <a:solidFill>
              <a:schemeClr val="bg1">
                <a:lumMod val="65000"/>
              </a:schemeClr>
            </a:solidFill>
            <a:miter lim="400000"/>
          </a:ln>
        </p:spPr>
        <p:txBody>
          <a:bodyPr lIns="0" tIns="0" rIns="0" bIns="0"/>
          <a:lstStyle/>
          <a:p>
            <a:pPr defTabSz="241060">
              <a:defRPr sz="1200">
                <a:solidFill>
                  <a:srgbClr val="000000"/>
                </a:solidFill>
                <a:latin typeface="Helvetica"/>
                <a:ea typeface="Helvetica"/>
                <a:cs typeface="Helvetica"/>
                <a:sym typeface="Helvetica"/>
              </a:defRPr>
            </a:pPr>
            <a:endParaRPr sz="600" dirty="0">
              <a:latin typeface="+mj-ea"/>
              <a:ea typeface="+mj-ea"/>
              <a:cs typeface="+mn-ea"/>
              <a:sym typeface="Arial" panose="020B0604020202020204" pitchFamily="34" charset="0"/>
            </a:endParaRPr>
          </a:p>
        </p:txBody>
      </p:sp>
      <p:sp>
        <p:nvSpPr>
          <p:cNvPr id="45" name="Shape 1786">
            <a:extLst>
              <a:ext uri="{FF2B5EF4-FFF2-40B4-BE49-F238E27FC236}">
                <a16:creationId xmlns:a16="http://schemas.microsoft.com/office/drawing/2014/main" id="{55739F94-0A98-4163-86B0-217BBF78B858}"/>
              </a:ext>
            </a:extLst>
          </p:cNvPr>
          <p:cNvSpPr/>
          <p:nvPr/>
        </p:nvSpPr>
        <p:spPr>
          <a:xfrm>
            <a:off x="4376664" y="2090592"/>
            <a:ext cx="2195274" cy="1430197"/>
          </a:xfrm>
          <a:prstGeom prst="line">
            <a:avLst/>
          </a:prstGeom>
          <a:ln w="6350">
            <a:solidFill>
              <a:schemeClr val="bg1">
                <a:lumMod val="65000"/>
              </a:schemeClr>
            </a:solidFill>
            <a:miter lim="400000"/>
          </a:ln>
        </p:spPr>
        <p:txBody>
          <a:bodyPr lIns="0" tIns="0" rIns="0" bIns="0"/>
          <a:lstStyle/>
          <a:p>
            <a:pPr defTabSz="241060">
              <a:defRPr sz="1200">
                <a:solidFill>
                  <a:srgbClr val="000000"/>
                </a:solidFill>
                <a:latin typeface="Helvetica"/>
                <a:ea typeface="Helvetica"/>
                <a:cs typeface="Helvetica"/>
                <a:sym typeface="Helvetica"/>
              </a:defRPr>
            </a:pPr>
            <a:endParaRPr sz="600" dirty="0">
              <a:latin typeface="+mj-ea"/>
              <a:ea typeface="+mj-ea"/>
              <a:cs typeface="+mn-ea"/>
              <a:sym typeface="Arial" panose="020B0604020202020204" pitchFamily="34" charset="0"/>
            </a:endParaRPr>
          </a:p>
        </p:txBody>
      </p:sp>
      <p:sp>
        <p:nvSpPr>
          <p:cNvPr id="46" name="Shape 1788">
            <a:extLst>
              <a:ext uri="{FF2B5EF4-FFF2-40B4-BE49-F238E27FC236}">
                <a16:creationId xmlns:a16="http://schemas.microsoft.com/office/drawing/2014/main" id="{95EDC640-D43C-450A-B547-F9E274470B13}"/>
              </a:ext>
            </a:extLst>
          </p:cNvPr>
          <p:cNvSpPr/>
          <p:nvPr/>
        </p:nvSpPr>
        <p:spPr>
          <a:xfrm flipH="1">
            <a:off x="2184395" y="2090592"/>
            <a:ext cx="2186813" cy="1422435"/>
          </a:xfrm>
          <a:prstGeom prst="line">
            <a:avLst/>
          </a:prstGeom>
          <a:ln w="6350">
            <a:solidFill>
              <a:schemeClr val="bg1">
                <a:lumMod val="65000"/>
              </a:schemeClr>
            </a:solidFill>
            <a:miter lim="400000"/>
          </a:ln>
        </p:spPr>
        <p:txBody>
          <a:bodyPr lIns="0" tIns="0" rIns="0" bIns="0"/>
          <a:lstStyle/>
          <a:p>
            <a:pPr defTabSz="241060">
              <a:defRPr sz="1200">
                <a:solidFill>
                  <a:srgbClr val="000000"/>
                </a:solidFill>
                <a:latin typeface="Helvetica"/>
                <a:ea typeface="Helvetica"/>
                <a:cs typeface="Helvetica"/>
                <a:sym typeface="Helvetica"/>
              </a:defRPr>
            </a:pPr>
            <a:endParaRPr sz="600" dirty="0">
              <a:latin typeface="+mj-ea"/>
              <a:ea typeface="+mj-ea"/>
              <a:cs typeface="+mn-ea"/>
              <a:sym typeface="Arial" panose="020B0604020202020204" pitchFamily="34" charset="0"/>
            </a:endParaRPr>
          </a:p>
        </p:txBody>
      </p:sp>
      <p:sp>
        <p:nvSpPr>
          <p:cNvPr id="49" name="Shape 1796">
            <a:extLst>
              <a:ext uri="{FF2B5EF4-FFF2-40B4-BE49-F238E27FC236}">
                <a16:creationId xmlns:a16="http://schemas.microsoft.com/office/drawing/2014/main" id="{A8178613-A6A1-462E-9F92-ABA609EC2111}"/>
              </a:ext>
            </a:extLst>
          </p:cNvPr>
          <p:cNvSpPr/>
          <p:nvPr/>
        </p:nvSpPr>
        <p:spPr>
          <a:xfrm>
            <a:off x="654296" y="3246282"/>
            <a:ext cx="1995392" cy="621146"/>
          </a:xfrm>
          <a:prstGeom prst="roundRect">
            <a:avLst>
              <a:gd name="adj" fmla="val 50000"/>
            </a:avLst>
          </a:prstGeom>
          <a:solidFill>
            <a:srgbClr val="9ACE44"/>
          </a:solidFill>
          <a:ln w="12700">
            <a:miter lim="400000"/>
          </a:ln>
        </p:spPr>
        <p:txBody>
          <a:bodyPr lIns="20090" tIns="20090" rIns="20090" bIns="20090" anchor="ctr"/>
          <a:lstStyle/>
          <a:p>
            <a:pPr lvl="0">
              <a:lnSpc>
                <a:spcPct val="120000"/>
              </a:lnSpc>
            </a:pPr>
            <a:endParaRPr sz="1600" dirty="0">
              <a:latin typeface="+mj-ea"/>
              <a:ea typeface="+mj-ea"/>
              <a:cs typeface="+mn-ea"/>
              <a:sym typeface="Arial" panose="020B0604020202020204" pitchFamily="34" charset="0"/>
            </a:endParaRPr>
          </a:p>
        </p:txBody>
      </p:sp>
      <p:sp>
        <p:nvSpPr>
          <p:cNvPr id="50" name="Shape 1798">
            <a:extLst>
              <a:ext uri="{FF2B5EF4-FFF2-40B4-BE49-F238E27FC236}">
                <a16:creationId xmlns:a16="http://schemas.microsoft.com/office/drawing/2014/main" id="{60EAAA18-2181-46EA-9D5C-511BFDD0B40C}"/>
              </a:ext>
            </a:extLst>
          </p:cNvPr>
          <p:cNvSpPr/>
          <p:nvPr/>
        </p:nvSpPr>
        <p:spPr>
          <a:xfrm>
            <a:off x="3348295" y="3258841"/>
            <a:ext cx="1995392" cy="621146"/>
          </a:xfrm>
          <a:prstGeom prst="roundRect">
            <a:avLst>
              <a:gd name="adj" fmla="val 50000"/>
            </a:avLst>
          </a:prstGeom>
          <a:solidFill>
            <a:srgbClr val="60B5CC"/>
          </a:solidFill>
          <a:ln w="12700">
            <a:miter lim="400000"/>
          </a:ln>
        </p:spPr>
        <p:txBody>
          <a:bodyPr lIns="20090" tIns="20090" rIns="20090" bIns="20090" anchor="ctr"/>
          <a:lstStyle/>
          <a:p>
            <a:pPr lvl="0">
              <a:lnSpc>
                <a:spcPct val="120000"/>
              </a:lnSpc>
            </a:pPr>
            <a:endParaRPr sz="1600" dirty="0">
              <a:latin typeface="+mj-ea"/>
              <a:ea typeface="+mj-ea"/>
              <a:cs typeface="+mn-ea"/>
              <a:sym typeface="Arial" panose="020B0604020202020204" pitchFamily="34" charset="0"/>
            </a:endParaRPr>
          </a:p>
        </p:txBody>
      </p:sp>
      <p:sp>
        <p:nvSpPr>
          <p:cNvPr id="51" name="Shape 1800">
            <a:extLst>
              <a:ext uri="{FF2B5EF4-FFF2-40B4-BE49-F238E27FC236}">
                <a16:creationId xmlns:a16="http://schemas.microsoft.com/office/drawing/2014/main" id="{6B15F8A1-35A2-4366-890A-FE1FF79964CD}"/>
              </a:ext>
            </a:extLst>
          </p:cNvPr>
          <p:cNvSpPr/>
          <p:nvPr/>
        </p:nvSpPr>
        <p:spPr>
          <a:xfrm>
            <a:off x="5901307" y="3258841"/>
            <a:ext cx="1995392" cy="621146"/>
          </a:xfrm>
          <a:prstGeom prst="roundRect">
            <a:avLst>
              <a:gd name="adj" fmla="val 50000"/>
            </a:avLst>
          </a:prstGeom>
          <a:solidFill>
            <a:srgbClr val="5B9BD5"/>
          </a:solidFill>
          <a:ln w="12700">
            <a:miter lim="400000"/>
          </a:ln>
        </p:spPr>
        <p:txBody>
          <a:bodyPr lIns="20090" tIns="20090" rIns="20090" bIns="20090" anchor="ctr"/>
          <a:lstStyle/>
          <a:p>
            <a:pPr lvl="0">
              <a:lnSpc>
                <a:spcPct val="120000"/>
              </a:lnSpc>
            </a:pPr>
            <a:endParaRPr sz="1600" dirty="0">
              <a:latin typeface="+mj-ea"/>
              <a:ea typeface="+mj-ea"/>
              <a:cs typeface="+mn-ea"/>
              <a:sym typeface="Arial" panose="020B0604020202020204" pitchFamily="34" charset="0"/>
            </a:endParaRPr>
          </a:p>
        </p:txBody>
      </p:sp>
      <p:grpSp>
        <p:nvGrpSpPr>
          <p:cNvPr id="53" name="Group 33">
            <a:extLst>
              <a:ext uri="{FF2B5EF4-FFF2-40B4-BE49-F238E27FC236}">
                <a16:creationId xmlns:a16="http://schemas.microsoft.com/office/drawing/2014/main" id="{F142FB43-3D72-40D8-9C11-DF1CA6FAA147}"/>
              </a:ext>
            </a:extLst>
          </p:cNvPr>
          <p:cNvGrpSpPr/>
          <p:nvPr/>
        </p:nvGrpSpPr>
        <p:grpSpPr>
          <a:xfrm>
            <a:off x="3735636" y="1509794"/>
            <a:ext cx="1256144" cy="1256144"/>
            <a:chOff x="5526407" y="1696816"/>
            <a:chExt cx="1191141" cy="1191141"/>
          </a:xfrm>
          <a:solidFill>
            <a:srgbClr val="E88651"/>
          </a:solidFill>
        </p:grpSpPr>
        <p:sp>
          <p:nvSpPr>
            <p:cNvPr id="54" name="Shape 1790">
              <a:extLst>
                <a:ext uri="{FF2B5EF4-FFF2-40B4-BE49-F238E27FC236}">
                  <a16:creationId xmlns:a16="http://schemas.microsoft.com/office/drawing/2014/main" id="{CE8CDE8C-3B7D-4FBA-9035-A0A3C1BBDEE6}"/>
                </a:ext>
              </a:extLst>
            </p:cNvPr>
            <p:cNvSpPr/>
            <p:nvPr/>
          </p:nvSpPr>
          <p:spPr>
            <a:xfrm>
              <a:off x="5526407" y="1696816"/>
              <a:ext cx="1191141" cy="11911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12700">
              <a:miter lim="400000"/>
            </a:ln>
          </p:spPr>
          <p:txBody>
            <a:bodyPr lIns="26787" tIns="26787" rIns="26787" bIns="26787" anchor="ctr"/>
            <a:lstStyle/>
            <a:p>
              <a:pPr lvl="0">
                <a:lnSpc>
                  <a:spcPct val="120000"/>
                </a:lnSpc>
              </a:pPr>
              <a:endParaRPr dirty="0">
                <a:latin typeface="+mj-ea"/>
                <a:ea typeface="+mj-ea"/>
                <a:cs typeface="+mn-ea"/>
                <a:sym typeface="Arial" panose="020B0604020202020204" pitchFamily="34" charset="0"/>
              </a:endParaRPr>
            </a:p>
          </p:txBody>
        </p:sp>
        <p:sp>
          <p:nvSpPr>
            <p:cNvPr id="55" name="Shape 1804">
              <a:extLst>
                <a:ext uri="{FF2B5EF4-FFF2-40B4-BE49-F238E27FC236}">
                  <a16:creationId xmlns:a16="http://schemas.microsoft.com/office/drawing/2014/main" id="{B4B931DA-37B7-4F75-9E7D-45F5A7B117F1}"/>
                </a:ext>
              </a:extLst>
            </p:cNvPr>
            <p:cNvSpPr/>
            <p:nvPr/>
          </p:nvSpPr>
          <p:spPr>
            <a:xfrm>
              <a:off x="5902228" y="2068264"/>
              <a:ext cx="448246" cy="448246"/>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grpFill/>
            <a:ln w="12700">
              <a:miter lim="400000"/>
            </a:ln>
          </p:spPr>
          <p:txBody>
            <a:bodyPr lIns="0" tIns="0" rIns="0" bIns="0" anchor="ctr"/>
            <a:lstStyle/>
            <a:p>
              <a:pPr lvl="0">
                <a:lnSpc>
                  <a:spcPct val="120000"/>
                </a:lnSpc>
              </a:pPr>
              <a:endParaRPr dirty="0">
                <a:latin typeface="+mj-ea"/>
                <a:ea typeface="+mj-ea"/>
                <a:cs typeface="+mn-ea"/>
                <a:sym typeface="Arial" panose="020B0604020202020204" pitchFamily="34" charset="0"/>
              </a:endParaRPr>
            </a:p>
          </p:txBody>
        </p:sp>
      </p:grpSp>
      <p:sp>
        <p:nvSpPr>
          <p:cNvPr id="56" name="Text Placeholder 3">
            <a:extLst>
              <a:ext uri="{FF2B5EF4-FFF2-40B4-BE49-F238E27FC236}">
                <a16:creationId xmlns:a16="http://schemas.microsoft.com/office/drawing/2014/main" id="{73F49109-C3A2-4FCE-8D18-983BBF614FBC}"/>
              </a:ext>
            </a:extLst>
          </p:cNvPr>
          <p:cNvSpPr txBox="1">
            <a:spLocks/>
          </p:cNvSpPr>
          <p:nvPr/>
        </p:nvSpPr>
        <p:spPr>
          <a:xfrm>
            <a:off x="662471" y="3341331"/>
            <a:ext cx="1979038" cy="431051"/>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endParaRPr lang="en-GB" altLang="zh-CN" sz="1400" dirty="0">
              <a:solidFill>
                <a:schemeClr val="bg1"/>
              </a:solidFill>
              <a:latin typeface="+mj-ea"/>
              <a:ea typeface="+mj-ea"/>
              <a:cs typeface="+mn-ea"/>
              <a:sym typeface="Arial" panose="020B0604020202020204" pitchFamily="34" charset="0"/>
            </a:endParaRPr>
          </a:p>
        </p:txBody>
      </p:sp>
      <p:sp>
        <p:nvSpPr>
          <p:cNvPr id="57" name="Text Placeholder 3">
            <a:extLst>
              <a:ext uri="{FF2B5EF4-FFF2-40B4-BE49-F238E27FC236}">
                <a16:creationId xmlns:a16="http://schemas.microsoft.com/office/drawing/2014/main" id="{93CA291C-DD47-4626-96C6-331758AFABBA}"/>
              </a:ext>
            </a:extLst>
          </p:cNvPr>
          <p:cNvSpPr txBox="1">
            <a:spLocks/>
          </p:cNvSpPr>
          <p:nvPr/>
        </p:nvSpPr>
        <p:spPr>
          <a:xfrm>
            <a:off x="3356468" y="3353890"/>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CN" sz="1800" dirty="0">
                <a:solidFill>
                  <a:schemeClr val="bg1"/>
                </a:solidFill>
                <a:latin typeface="+mj-ea"/>
                <a:ea typeface="+mj-ea"/>
                <a:cs typeface="+mn-ea"/>
                <a:sym typeface="Arial" panose="020B0604020202020204" pitchFamily="34" charset="0"/>
              </a:rPr>
              <a:t>7</a:t>
            </a:r>
            <a:r>
              <a:rPr lang="zh-CN" altLang="en-US" sz="1800" dirty="0">
                <a:solidFill>
                  <a:schemeClr val="bg1"/>
                </a:solidFill>
                <a:latin typeface="+mj-ea"/>
                <a:ea typeface="+mj-ea"/>
                <a:cs typeface="+mn-ea"/>
                <a:sym typeface="Arial" panose="020B0604020202020204" pitchFamily="34" charset="0"/>
              </a:rPr>
              <a:t>个数据字段</a:t>
            </a:r>
            <a:endParaRPr lang="en-GB" altLang="zh-CN" sz="1800" dirty="0">
              <a:solidFill>
                <a:schemeClr val="bg1"/>
              </a:solidFill>
              <a:latin typeface="+mj-ea"/>
              <a:ea typeface="+mj-ea"/>
              <a:cs typeface="+mn-ea"/>
              <a:sym typeface="Arial" panose="020B0604020202020204" pitchFamily="34" charset="0"/>
            </a:endParaRPr>
          </a:p>
        </p:txBody>
      </p:sp>
      <p:sp>
        <p:nvSpPr>
          <p:cNvPr id="58" name="Text Placeholder 3">
            <a:extLst>
              <a:ext uri="{FF2B5EF4-FFF2-40B4-BE49-F238E27FC236}">
                <a16:creationId xmlns:a16="http://schemas.microsoft.com/office/drawing/2014/main" id="{D1378B80-0A57-48B7-B706-E430A38A769B}"/>
              </a:ext>
            </a:extLst>
          </p:cNvPr>
          <p:cNvSpPr txBox="1">
            <a:spLocks/>
          </p:cNvSpPr>
          <p:nvPr/>
        </p:nvSpPr>
        <p:spPr>
          <a:xfrm>
            <a:off x="5893126" y="3352878"/>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800" dirty="0">
                <a:solidFill>
                  <a:schemeClr val="bg1"/>
                </a:solidFill>
                <a:latin typeface="+mj-ea"/>
                <a:ea typeface="+mj-ea"/>
                <a:cs typeface="+mn-ea"/>
                <a:sym typeface="Arial" panose="020B0604020202020204" pitchFamily="34" charset="0"/>
              </a:rPr>
              <a:t>覆盖</a:t>
            </a:r>
            <a:r>
              <a:rPr lang="en-US" altLang="zh-CN" sz="1800" dirty="0">
                <a:solidFill>
                  <a:schemeClr val="bg1"/>
                </a:solidFill>
                <a:latin typeface="+mj-ea"/>
                <a:ea typeface="+mj-ea"/>
                <a:cs typeface="+mn-ea"/>
                <a:sym typeface="Arial" panose="020B0604020202020204" pitchFamily="34" charset="0"/>
              </a:rPr>
              <a:t>145</a:t>
            </a:r>
            <a:r>
              <a:rPr lang="zh-CN" altLang="en-US" sz="1800" dirty="0">
                <a:solidFill>
                  <a:schemeClr val="bg1"/>
                </a:solidFill>
                <a:latin typeface="+mj-ea"/>
                <a:ea typeface="+mj-ea"/>
                <a:cs typeface="+mn-ea"/>
                <a:sym typeface="Arial" panose="020B0604020202020204" pitchFamily="34" charset="0"/>
              </a:rPr>
              <a:t>个学科</a:t>
            </a:r>
            <a:endParaRPr lang="en-GB" altLang="zh-CN" sz="1800" dirty="0">
              <a:solidFill>
                <a:schemeClr val="bg1"/>
              </a:solidFill>
              <a:latin typeface="+mj-ea"/>
              <a:ea typeface="+mj-ea"/>
              <a:cs typeface="+mn-ea"/>
              <a:sym typeface="Arial" panose="020B0604020202020204" pitchFamily="34" charset="0"/>
            </a:endParaRPr>
          </a:p>
        </p:txBody>
      </p:sp>
      <p:sp>
        <p:nvSpPr>
          <p:cNvPr id="60" name="Text Placeholder 3">
            <a:extLst>
              <a:ext uri="{FF2B5EF4-FFF2-40B4-BE49-F238E27FC236}">
                <a16:creationId xmlns:a16="http://schemas.microsoft.com/office/drawing/2014/main" id="{65A7FAFD-7666-422A-8E78-885960E051F6}"/>
              </a:ext>
            </a:extLst>
          </p:cNvPr>
          <p:cNvSpPr txBox="1">
            <a:spLocks/>
          </p:cNvSpPr>
          <p:nvPr/>
        </p:nvSpPr>
        <p:spPr>
          <a:xfrm>
            <a:off x="7653693" y="3352878"/>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zh-CN" altLang="en-US" sz="1400" dirty="0">
                <a:solidFill>
                  <a:schemeClr val="bg1"/>
                </a:solidFill>
                <a:latin typeface="+mj-ea"/>
                <a:ea typeface="+mj-ea"/>
                <a:cs typeface="+mn-ea"/>
                <a:sym typeface="Arial" panose="020B0604020202020204" pitchFamily="34" charset="0"/>
              </a:rPr>
              <a:t>点击输入内容</a:t>
            </a:r>
            <a:endParaRPr lang="en-GB" altLang="zh-CN" sz="1400" dirty="0">
              <a:solidFill>
                <a:schemeClr val="bg1"/>
              </a:solidFill>
              <a:latin typeface="+mj-ea"/>
              <a:ea typeface="+mj-ea"/>
              <a:cs typeface="+mn-ea"/>
              <a:sym typeface="Arial" panose="020B0604020202020204" pitchFamily="34" charset="0"/>
            </a:endParaRPr>
          </a:p>
        </p:txBody>
      </p:sp>
      <p:sp>
        <p:nvSpPr>
          <p:cNvPr id="6" name="矩形 5">
            <a:extLst>
              <a:ext uri="{FF2B5EF4-FFF2-40B4-BE49-F238E27FC236}">
                <a16:creationId xmlns:a16="http://schemas.microsoft.com/office/drawing/2014/main" id="{B5D311A9-6E68-4378-911C-41AC7D1E9550}"/>
              </a:ext>
            </a:extLst>
          </p:cNvPr>
          <p:cNvSpPr/>
          <p:nvPr/>
        </p:nvSpPr>
        <p:spPr>
          <a:xfrm>
            <a:off x="3771306" y="1863926"/>
            <a:ext cx="1281120" cy="861774"/>
          </a:xfrm>
          <a:prstGeom prst="rect">
            <a:avLst/>
          </a:prstGeom>
        </p:spPr>
        <p:txBody>
          <a:bodyPr wrap="none">
            <a:spAutoFit/>
          </a:bodyPr>
          <a:lstStyle/>
          <a:p>
            <a:r>
              <a:rPr lang="en-US" altLang="zh-CN" sz="1600" dirty="0">
                <a:solidFill>
                  <a:schemeClr val="bg1"/>
                </a:solidFill>
                <a:latin typeface="+mj-ea"/>
                <a:ea typeface="+mj-ea"/>
              </a:rPr>
              <a:t>1395</a:t>
            </a:r>
            <a:r>
              <a:rPr lang="zh-CN" altLang="en-US" sz="1600" dirty="0">
                <a:solidFill>
                  <a:schemeClr val="bg1"/>
                </a:solidFill>
                <a:latin typeface="+mj-ea"/>
                <a:ea typeface="+mj-ea"/>
              </a:rPr>
              <a:t>年至今</a:t>
            </a:r>
            <a:endParaRPr lang="en-US" altLang="zh-CN" sz="1600" dirty="0">
              <a:solidFill>
                <a:schemeClr val="bg1"/>
              </a:solidFill>
              <a:latin typeface="+mj-ea"/>
              <a:ea typeface="+mj-ea"/>
            </a:endParaRPr>
          </a:p>
          <a:p>
            <a:r>
              <a:rPr lang="en-US" altLang="zh-CN" sz="1600" dirty="0">
                <a:solidFill>
                  <a:schemeClr val="bg1"/>
                </a:solidFill>
                <a:latin typeface="+mj-ea"/>
                <a:ea typeface="+mj-ea"/>
              </a:rPr>
              <a:t>4700</a:t>
            </a:r>
            <a:r>
              <a:rPr lang="zh-CN" altLang="en-US" sz="1600" dirty="0">
                <a:solidFill>
                  <a:schemeClr val="bg1"/>
                </a:solidFill>
                <a:latin typeface="+mj-ea"/>
                <a:ea typeface="+mj-ea"/>
              </a:rPr>
              <a:t>万数据</a:t>
            </a:r>
            <a:endParaRPr lang="en-US" altLang="zh-CN" sz="1600" dirty="0">
              <a:solidFill>
                <a:schemeClr val="bg1"/>
              </a:solidFill>
              <a:latin typeface="+mj-ea"/>
              <a:ea typeface="+mj-ea"/>
            </a:endParaRPr>
          </a:p>
          <a:p>
            <a:endParaRPr lang="zh-CN" altLang="en-US" dirty="0">
              <a:latin typeface="+mj-ea"/>
              <a:ea typeface="+mj-ea"/>
            </a:endParaRPr>
          </a:p>
        </p:txBody>
      </p:sp>
      <p:sp>
        <p:nvSpPr>
          <p:cNvPr id="61" name="Text Placeholder 3">
            <a:extLst>
              <a:ext uri="{FF2B5EF4-FFF2-40B4-BE49-F238E27FC236}">
                <a16:creationId xmlns:a16="http://schemas.microsoft.com/office/drawing/2014/main" id="{AD02524F-4923-49DB-9A36-1B795F5E3F48}"/>
              </a:ext>
            </a:extLst>
          </p:cNvPr>
          <p:cNvSpPr txBox="1">
            <a:spLocks/>
          </p:cNvSpPr>
          <p:nvPr/>
        </p:nvSpPr>
        <p:spPr>
          <a:xfrm>
            <a:off x="678823" y="3341329"/>
            <a:ext cx="1979038" cy="431051"/>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20000"/>
              </a:lnSpc>
            </a:pPr>
            <a:r>
              <a:rPr lang="en-US" altLang="zh-CN" sz="1800" dirty="0">
                <a:solidFill>
                  <a:schemeClr val="bg1"/>
                </a:solidFill>
                <a:latin typeface="+mj-ea"/>
                <a:ea typeface="+mj-ea"/>
                <a:cs typeface="+mn-ea"/>
                <a:sym typeface="Arial" panose="020B0604020202020204" pitchFamily="34" charset="0"/>
              </a:rPr>
              <a:t>10</a:t>
            </a:r>
            <a:r>
              <a:rPr lang="zh-CN" altLang="en-US" sz="1800" dirty="0">
                <a:solidFill>
                  <a:schemeClr val="bg1"/>
                </a:solidFill>
                <a:latin typeface="+mj-ea"/>
                <a:ea typeface="+mj-ea"/>
                <a:cs typeface="+mn-ea"/>
                <a:sym typeface="Arial" panose="020B0604020202020204" pitchFamily="34" charset="0"/>
              </a:rPr>
              <a:t>个数据源</a:t>
            </a:r>
            <a:endParaRPr lang="en-GB" altLang="zh-CN" sz="1800" dirty="0">
              <a:solidFill>
                <a:schemeClr val="bg1"/>
              </a:solidFill>
              <a:latin typeface="+mj-ea"/>
              <a:ea typeface="+mj-ea"/>
              <a:cs typeface="+mn-ea"/>
              <a:sym typeface="Arial" panose="020B0604020202020204" pitchFamily="34" charset="0"/>
            </a:endParaRPr>
          </a:p>
        </p:txBody>
      </p:sp>
      <p:sp>
        <p:nvSpPr>
          <p:cNvPr id="63" name="矩形 62">
            <a:extLst>
              <a:ext uri="{FF2B5EF4-FFF2-40B4-BE49-F238E27FC236}">
                <a16:creationId xmlns:a16="http://schemas.microsoft.com/office/drawing/2014/main" id="{1C43A723-45CE-4083-A22C-BAD96DD132D2}"/>
              </a:ext>
            </a:extLst>
          </p:cNvPr>
          <p:cNvSpPr/>
          <p:nvPr/>
        </p:nvSpPr>
        <p:spPr>
          <a:xfrm>
            <a:off x="3659510" y="3975036"/>
            <a:ext cx="1814791" cy="1846659"/>
          </a:xfrm>
          <a:prstGeom prst="rect">
            <a:avLst/>
          </a:prstGeom>
        </p:spPr>
        <p:txBody>
          <a:bodyPr wrap="square">
            <a:spAutoFit/>
          </a:bodyPr>
          <a:lstStyle/>
          <a:p>
            <a:pPr marL="285750" indent="-285750">
              <a:buSzPct val="40000"/>
              <a:buFont typeface="Wingdings" panose="05000000000000000000" pitchFamily="2" charset="2"/>
              <a:buChar char="l"/>
            </a:pPr>
            <a:r>
              <a:rPr lang="zh-CN" altLang="en-US" sz="1600" dirty="0">
                <a:latin typeface="+mj-ea"/>
                <a:ea typeface="+mj-ea"/>
              </a:rPr>
              <a:t>期刊信息</a:t>
            </a:r>
          </a:p>
          <a:p>
            <a:pPr marL="285750" indent="-285750">
              <a:buFont typeface="Arial" panose="020B0604020202020204" pitchFamily="34" charset="0"/>
              <a:buChar char="•"/>
            </a:pPr>
            <a:r>
              <a:rPr lang="zh-CN" altLang="en-US" sz="1600" dirty="0">
                <a:latin typeface="+mj-ea"/>
                <a:ea typeface="+mj-ea"/>
              </a:rPr>
              <a:t>标题</a:t>
            </a:r>
          </a:p>
          <a:p>
            <a:pPr marL="285750" indent="-285750">
              <a:buFont typeface="Arial" panose="020B0604020202020204" pitchFamily="34" charset="0"/>
              <a:buChar char="•"/>
            </a:pPr>
            <a:r>
              <a:rPr lang="zh-CN" altLang="en-US" sz="1600" dirty="0">
                <a:latin typeface="+mj-ea"/>
                <a:ea typeface="+mj-ea"/>
              </a:rPr>
              <a:t>作者</a:t>
            </a:r>
          </a:p>
          <a:p>
            <a:pPr marL="285750" indent="-285750">
              <a:buFont typeface="Arial" panose="020B0604020202020204" pitchFamily="34" charset="0"/>
              <a:buChar char="•"/>
            </a:pPr>
            <a:r>
              <a:rPr lang="zh-CN" altLang="en-US" sz="1600" dirty="0">
                <a:latin typeface="+mj-ea"/>
                <a:ea typeface="+mj-ea"/>
              </a:rPr>
              <a:t>关联专家</a:t>
            </a:r>
          </a:p>
          <a:p>
            <a:pPr marL="285750" indent="-285750">
              <a:buFont typeface="Arial" panose="020B0604020202020204" pitchFamily="34" charset="0"/>
              <a:buChar char="•"/>
            </a:pPr>
            <a:r>
              <a:rPr lang="zh-CN" altLang="en-US" sz="1600" dirty="0">
                <a:latin typeface="+mj-ea"/>
                <a:ea typeface="+mj-ea"/>
              </a:rPr>
              <a:t>发布时间</a:t>
            </a:r>
          </a:p>
          <a:p>
            <a:pPr marL="285750" indent="-285750">
              <a:buFont typeface="Arial" panose="020B0604020202020204" pitchFamily="34" charset="0"/>
              <a:buChar char="•"/>
            </a:pPr>
            <a:r>
              <a:rPr lang="zh-CN" altLang="en-US" sz="1600" dirty="0">
                <a:latin typeface="+mj-ea"/>
                <a:ea typeface="+mj-ea"/>
              </a:rPr>
              <a:t>摘要</a:t>
            </a:r>
          </a:p>
          <a:p>
            <a:pPr marL="285750" indent="-285750">
              <a:buFont typeface="Arial" panose="020B0604020202020204" pitchFamily="34" charset="0"/>
              <a:buChar char="•"/>
            </a:pPr>
            <a:r>
              <a:rPr lang="zh-CN" altLang="en-US" sz="1600" dirty="0">
                <a:latin typeface="+mj-ea"/>
                <a:ea typeface="+mj-ea"/>
              </a:rPr>
              <a:t>内容</a:t>
            </a:r>
          </a:p>
        </p:txBody>
      </p:sp>
      <p:sp>
        <p:nvSpPr>
          <p:cNvPr id="65" name="矩形 64">
            <a:extLst>
              <a:ext uri="{FF2B5EF4-FFF2-40B4-BE49-F238E27FC236}">
                <a16:creationId xmlns:a16="http://schemas.microsoft.com/office/drawing/2014/main" id="{A195A078-B21C-498B-8B57-3CA251B281B6}"/>
              </a:ext>
            </a:extLst>
          </p:cNvPr>
          <p:cNvSpPr/>
          <p:nvPr/>
        </p:nvSpPr>
        <p:spPr>
          <a:xfrm>
            <a:off x="882192" y="3861865"/>
            <a:ext cx="1960192" cy="2616101"/>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mj-ea"/>
                <a:ea typeface="+mj-ea"/>
              </a:rPr>
              <a:t>jstor</a:t>
            </a:r>
          </a:p>
          <a:p>
            <a:pPr marL="285750" indent="-285750">
              <a:buFont typeface="Arial" panose="020B0604020202020204" pitchFamily="34" charset="0"/>
              <a:buChar char="•"/>
            </a:pPr>
            <a:r>
              <a:rPr lang="zh-CN" altLang="en-US" sz="1600" dirty="0">
                <a:latin typeface="+mj-ea"/>
                <a:ea typeface="+mj-ea"/>
              </a:rPr>
              <a:t>orcid</a:t>
            </a:r>
          </a:p>
          <a:p>
            <a:pPr marL="285750" indent="-285750">
              <a:buFont typeface="Arial" panose="020B0604020202020204" pitchFamily="34" charset="0"/>
              <a:buChar char="•"/>
            </a:pPr>
            <a:r>
              <a:rPr lang="zh-CN" altLang="en-US" sz="1600" dirty="0">
                <a:latin typeface="+mj-ea"/>
                <a:ea typeface="+mj-ea"/>
              </a:rPr>
              <a:t>sciencedict</a:t>
            </a:r>
          </a:p>
          <a:p>
            <a:pPr marL="285750" indent="-285750">
              <a:buFont typeface="Arial" panose="020B0604020202020204" pitchFamily="34" charset="0"/>
              <a:buChar char="•"/>
            </a:pPr>
            <a:r>
              <a:rPr lang="zh-CN" altLang="en-US" sz="1600" dirty="0">
                <a:latin typeface="+mj-ea"/>
                <a:ea typeface="+mj-ea"/>
              </a:rPr>
              <a:t>springer</a:t>
            </a:r>
          </a:p>
          <a:p>
            <a:pPr marL="285750" indent="-285750">
              <a:buFont typeface="Arial" panose="020B0604020202020204" pitchFamily="34" charset="0"/>
              <a:buChar char="•"/>
            </a:pPr>
            <a:r>
              <a:rPr lang="zh-CN" altLang="en-US" sz="1600" dirty="0">
                <a:latin typeface="+mj-ea"/>
                <a:ea typeface="+mj-ea"/>
              </a:rPr>
              <a:t>arxiv</a:t>
            </a:r>
          </a:p>
          <a:p>
            <a:pPr marL="285750" indent="-285750">
              <a:buFont typeface="Arial" panose="020B0604020202020204" pitchFamily="34" charset="0"/>
              <a:buChar char="•"/>
            </a:pPr>
            <a:r>
              <a:rPr lang="zh-CN" altLang="en-US" sz="1600" dirty="0">
                <a:latin typeface="+mj-ea"/>
                <a:ea typeface="+mj-ea"/>
              </a:rPr>
              <a:t>doaj</a:t>
            </a:r>
          </a:p>
          <a:p>
            <a:pPr marL="285750" indent="-285750">
              <a:buFont typeface="Arial" panose="020B0604020202020204" pitchFamily="34" charset="0"/>
              <a:buChar char="•"/>
            </a:pPr>
            <a:r>
              <a:rPr lang="zh-CN" altLang="en-US" sz="1600" dirty="0">
                <a:latin typeface="+mj-ea"/>
                <a:ea typeface="+mj-ea"/>
              </a:rPr>
              <a:t>ieee_xplore</a:t>
            </a:r>
          </a:p>
          <a:p>
            <a:pPr marL="285750" indent="-285750">
              <a:buFont typeface="Arial" panose="020B0604020202020204" pitchFamily="34" charset="0"/>
              <a:buChar char="•"/>
            </a:pPr>
            <a:r>
              <a:rPr lang="zh-CN" altLang="en-US" sz="1600" dirty="0">
                <a:latin typeface="+mj-ea"/>
                <a:ea typeface="+mj-ea"/>
              </a:rPr>
              <a:t>ncbi</a:t>
            </a:r>
          </a:p>
          <a:p>
            <a:pPr marL="285750" indent="-285750">
              <a:buFont typeface="Arial" panose="020B0604020202020204" pitchFamily="34" charset="0"/>
              <a:buChar char="•"/>
            </a:pPr>
            <a:r>
              <a:rPr lang="en-US" altLang="zh-CN" sz="1600" dirty="0">
                <a:latin typeface="+mj-ea"/>
                <a:ea typeface="+mj-ea"/>
              </a:rPr>
              <a:t>P</a:t>
            </a:r>
            <a:r>
              <a:rPr lang="zh-CN" altLang="en-US" sz="1600" dirty="0">
                <a:latin typeface="+mj-ea"/>
                <a:ea typeface="+mj-ea"/>
              </a:rPr>
              <a:t>los</a:t>
            </a:r>
            <a:endParaRPr lang="en-US" altLang="zh-CN" sz="1600" dirty="0">
              <a:latin typeface="+mj-ea"/>
              <a:ea typeface="+mj-ea"/>
            </a:endParaRPr>
          </a:p>
          <a:p>
            <a:pPr marL="285750" indent="-285750">
              <a:buFont typeface="Arial" panose="020B0604020202020204" pitchFamily="34" charset="0"/>
              <a:buChar char="•"/>
            </a:pPr>
            <a:r>
              <a:rPr lang="zh-CN" altLang="en-US" sz="1600" dirty="0">
                <a:latin typeface="+mj-ea"/>
                <a:ea typeface="+mj-ea"/>
              </a:rPr>
              <a:t>其他</a:t>
            </a:r>
          </a:p>
        </p:txBody>
      </p:sp>
      <p:sp>
        <p:nvSpPr>
          <p:cNvPr id="67" name="矩形 66">
            <a:extLst>
              <a:ext uri="{FF2B5EF4-FFF2-40B4-BE49-F238E27FC236}">
                <a16:creationId xmlns:a16="http://schemas.microsoft.com/office/drawing/2014/main" id="{0B8B52E8-CD4B-45B8-9E5E-993C1345A59D}"/>
              </a:ext>
            </a:extLst>
          </p:cNvPr>
          <p:cNvSpPr/>
          <p:nvPr/>
        </p:nvSpPr>
        <p:spPr>
          <a:xfrm>
            <a:off x="6114973" y="3893814"/>
            <a:ext cx="3914274" cy="2339102"/>
          </a:xfrm>
          <a:prstGeom prst="rect">
            <a:avLst/>
          </a:prstGeom>
        </p:spPr>
        <p:txBody>
          <a:bodyPr wrap="square">
            <a:spAutoFit/>
          </a:bodyPr>
          <a:lstStyle/>
          <a:p>
            <a:pPr marL="285750" indent="-285750">
              <a:buFont typeface="Arial" panose="020B0604020202020204" pitchFamily="34" charset="0"/>
              <a:buChar char="•"/>
            </a:pPr>
            <a:r>
              <a:rPr lang="zh-CN" altLang="en-US" sz="1600" dirty="0">
                <a:latin typeface="+mj-ea"/>
                <a:ea typeface="+mj-ea"/>
              </a:rPr>
              <a:t>医学</a:t>
            </a:r>
          </a:p>
          <a:p>
            <a:pPr marL="285750" indent="-285750">
              <a:buFont typeface="Arial" panose="020B0604020202020204" pitchFamily="34" charset="0"/>
              <a:buChar char="•"/>
            </a:pPr>
            <a:r>
              <a:rPr lang="zh-CN" altLang="en-US" sz="1600" dirty="0">
                <a:latin typeface="+mj-ea"/>
                <a:ea typeface="+mj-ea"/>
              </a:rPr>
              <a:t>物理科学</a:t>
            </a:r>
          </a:p>
          <a:p>
            <a:pPr marL="285750" indent="-285750">
              <a:buFont typeface="Arial" panose="020B0604020202020204" pitchFamily="34" charset="0"/>
              <a:buChar char="•"/>
            </a:pPr>
            <a:r>
              <a:rPr lang="zh-CN" altLang="en-US" sz="1600" dirty="0">
                <a:latin typeface="+mj-ea"/>
                <a:ea typeface="+mj-ea"/>
              </a:rPr>
              <a:t>神经生物学和神经科学</a:t>
            </a:r>
          </a:p>
          <a:p>
            <a:pPr marL="285750" indent="-285750">
              <a:buFont typeface="Arial" panose="020B0604020202020204" pitchFamily="34" charset="0"/>
              <a:buChar char="•"/>
            </a:pPr>
            <a:r>
              <a:rPr lang="zh-CN" altLang="en-US" sz="1600" dirty="0">
                <a:latin typeface="+mj-ea"/>
                <a:ea typeface="+mj-ea"/>
              </a:rPr>
              <a:t>化学</a:t>
            </a:r>
          </a:p>
          <a:p>
            <a:pPr marL="285750" indent="-285750">
              <a:buFont typeface="Arial" panose="020B0604020202020204" pitchFamily="34" charset="0"/>
              <a:buChar char="•"/>
            </a:pPr>
            <a:r>
              <a:rPr lang="zh-CN" altLang="en-US" sz="1600" dirty="0">
                <a:latin typeface="+mj-ea"/>
                <a:ea typeface="+mj-ea"/>
              </a:rPr>
              <a:t>数学</a:t>
            </a:r>
          </a:p>
          <a:p>
            <a:pPr marL="285750" indent="-285750">
              <a:buFont typeface="Arial" panose="020B0604020202020204" pitchFamily="34" charset="0"/>
              <a:buChar char="•"/>
            </a:pPr>
            <a:r>
              <a:rPr lang="zh-CN" altLang="en-US" sz="1600" dirty="0">
                <a:latin typeface="+mj-ea"/>
                <a:ea typeface="+mj-ea"/>
              </a:rPr>
              <a:t>公共卫生</a:t>
            </a:r>
          </a:p>
          <a:p>
            <a:pPr marL="285750" indent="-285750">
              <a:buFont typeface="Arial" panose="020B0604020202020204" pitchFamily="34" charset="0"/>
              <a:buChar char="•"/>
            </a:pPr>
            <a:r>
              <a:rPr lang="zh-CN" altLang="en-US" sz="1600" dirty="0">
                <a:latin typeface="+mj-ea"/>
                <a:ea typeface="+mj-ea"/>
              </a:rPr>
              <a:t>生物技术遗传学</a:t>
            </a:r>
          </a:p>
          <a:p>
            <a:pPr marL="285750" indent="-285750">
              <a:buFont typeface="Arial" panose="020B0604020202020204" pitchFamily="34" charset="0"/>
              <a:buChar char="•"/>
            </a:pPr>
            <a:r>
              <a:rPr lang="zh-CN" altLang="en-US" sz="1600" dirty="0">
                <a:latin typeface="+mj-ea"/>
                <a:ea typeface="+mj-ea"/>
              </a:rPr>
              <a:t>数学</a:t>
            </a:r>
          </a:p>
          <a:p>
            <a:pPr marL="285750" indent="-285750">
              <a:buFont typeface="Arial" panose="020B0604020202020204" pitchFamily="34" charset="0"/>
              <a:buChar char="•"/>
            </a:pPr>
            <a:r>
              <a:rPr lang="zh-CN" altLang="en-US" sz="1600" dirty="0">
                <a:latin typeface="+mj-ea"/>
                <a:ea typeface="+mj-ea"/>
              </a:rPr>
              <a:t>其他</a:t>
            </a:r>
          </a:p>
        </p:txBody>
      </p:sp>
      <p:sp>
        <p:nvSpPr>
          <p:cNvPr id="22" name="矩形 21">
            <a:extLst>
              <a:ext uri="{FF2B5EF4-FFF2-40B4-BE49-F238E27FC236}">
                <a16:creationId xmlns:a16="http://schemas.microsoft.com/office/drawing/2014/main" id="{DFB90797-2E25-4D3F-B264-519D0A649D47}"/>
              </a:ext>
            </a:extLst>
          </p:cNvPr>
          <p:cNvSpPr/>
          <p:nvPr/>
        </p:nvSpPr>
        <p:spPr>
          <a:xfrm>
            <a:off x="8922387" y="2915542"/>
            <a:ext cx="3350179" cy="212365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rgbClr val="71B900"/>
                </a:solidFill>
                <a:latin typeface="+mj-ea"/>
                <a:ea typeface="+mj-ea"/>
              </a:rPr>
              <a:t>了解全球研究热点与重点</a:t>
            </a:r>
            <a:endParaRPr lang="en-US" altLang="zh-CN" b="1" dirty="0">
              <a:solidFill>
                <a:srgbClr val="71B900"/>
              </a:solidFill>
              <a:latin typeface="+mj-ea"/>
              <a:ea typeface="+mj-ea"/>
            </a:endParaRPr>
          </a:p>
          <a:p>
            <a:pPr marL="285750" indent="-285750">
              <a:lnSpc>
                <a:spcPct val="150000"/>
              </a:lnSpc>
              <a:buFont typeface="Arial" panose="020B0604020202020204" pitchFamily="34" charset="0"/>
              <a:buChar char="•"/>
            </a:pPr>
            <a:r>
              <a:rPr lang="zh-CN" altLang="en-US" b="1" dirty="0">
                <a:solidFill>
                  <a:srgbClr val="71B900"/>
                </a:solidFill>
                <a:latin typeface="+mj-ea"/>
                <a:ea typeface="+mj-ea"/>
              </a:rPr>
              <a:t>寻找重点研发机构</a:t>
            </a:r>
            <a:endParaRPr lang="en-US" altLang="zh-CN" b="1" dirty="0">
              <a:solidFill>
                <a:srgbClr val="71B900"/>
              </a:solidFill>
              <a:latin typeface="+mj-ea"/>
              <a:ea typeface="+mj-ea"/>
            </a:endParaRPr>
          </a:p>
          <a:p>
            <a:pPr marL="285750" indent="-285750">
              <a:lnSpc>
                <a:spcPct val="150000"/>
              </a:lnSpc>
              <a:buFont typeface="Arial" panose="020B0604020202020204" pitchFamily="34" charset="0"/>
              <a:buChar char="•"/>
            </a:pPr>
            <a:r>
              <a:rPr lang="zh-CN" altLang="en-US" b="1" dirty="0">
                <a:solidFill>
                  <a:srgbClr val="71B900"/>
                </a:solidFill>
                <a:latin typeface="+mj-ea"/>
                <a:ea typeface="+mj-ea"/>
              </a:rPr>
              <a:t>挖掘专业人才</a:t>
            </a:r>
            <a:endParaRPr lang="en-US" altLang="zh-CN" b="1" dirty="0">
              <a:solidFill>
                <a:srgbClr val="71B900"/>
              </a:solidFill>
              <a:latin typeface="+mj-ea"/>
              <a:ea typeface="+mj-ea"/>
            </a:endParaRPr>
          </a:p>
          <a:p>
            <a:pPr marL="285750" indent="-285750">
              <a:lnSpc>
                <a:spcPct val="150000"/>
              </a:lnSpc>
              <a:buFont typeface="Arial" panose="020B0604020202020204" pitchFamily="34" charset="0"/>
              <a:buChar char="•"/>
            </a:pPr>
            <a:r>
              <a:rPr lang="zh-CN" altLang="en-US" b="1" dirty="0">
                <a:solidFill>
                  <a:srgbClr val="71B900"/>
                </a:solidFill>
                <a:latin typeface="+mj-ea"/>
                <a:ea typeface="+mj-ea"/>
              </a:rPr>
              <a:t>分析技术发展趋势</a:t>
            </a:r>
            <a:endParaRPr lang="en-US" altLang="zh-CN" b="1" dirty="0">
              <a:solidFill>
                <a:srgbClr val="71B900"/>
              </a:solidFill>
              <a:latin typeface="+mj-ea"/>
              <a:ea typeface="+mj-ea"/>
            </a:endParaRPr>
          </a:p>
          <a:p>
            <a:pPr marL="285750" indent="-285750">
              <a:lnSpc>
                <a:spcPct val="150000"/>
              </a:lnSpc>
              <a:buFont typeface="Arial" panose="020B0604020202020204" pitchFamily="34" charset="0"/>
              <a:buChar char="•"/>
            </a:pPr>
            <a:endParaRPr lang="en-US" altLang="zh-Hans" sz="1600" dirty="0">
              <a:solidFill>
                <a:srgbClr val="71B900"/>
              </a:solidFill>
              <a:latin typeface="+mj-ea"/>
              <a:ea typeface="+mj-ea"/>
            </a:endParaRPr>
          </a:p>
        </p:txBody>
      </p:sp>
      <p:sp>
        <p:nvSpPr>
          <p:cNvPr id="23" name="矩形 2">
            <a:extLst>
              <a:ext uri="{FF2B5EF4-FFF2-40B4-BE49-F238E27FC236}">
                <a16:creationId xmlns:a16="http://schemas.microsoft.com/office/drawing/2014/main" id="{23A51798-D85B-40E6-AEE6-52A3EA3B0C24}"/>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论文数据</a:t>
            </a:r>
          </a:p>
        </p:txBody>
      </p:sp>
      <p:sp>
        <p:nvSpPr>
          <p:cNvPr id="24" name="矩形 1">
            <a:extLst>
              <a:ext uri="{FF2B5EF4-FFF2-40B4-BE49-F238E27FC236}">
                <a16:creationId xmlns:a16="http://schemas.microsoft.com/office/drawing/2014/main" id="{FF3A7EC5-CB01-4B5B-A802-60FA0C75F12A}"/>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2500766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60">
            <a:extLst>
              <a:ext uri="{FF2B5EF4-FFF2-40B4-BE49-F238E27FC236}">
                <a16:creationId xmlns:a16="http://schemas.microsoft.com/office/drawing/2014/main" id="{7734C6EB-8B92-47F2-8578-8D30CEAD9D30}"/>
              </a:ext>
            </a:extLst>
          </p:cNvPr>
          <p:cNvCxnSpPr>
            <a:cxnSpLocks/>
            <a:stCxn id="67" idx="5"/>
            <a:endCxn id="69" idx="1"/>
          </p:cNvCxnSpPr>
          <p:nvPr/>
        </p:nvCxnSpPr>
        <p:spPr>
          <a:xfrm>
            <a:off x="3307402" y="4236715"/>
            <a:ext cx="676917" cy="910589"/>
          </a:xfrm>
          <a:prstGeom prst="line">
            <a:avLst/>
          </a:prstGeom>
          <a:noFill/>
          <a:ln w="19050" cap="flat" cmpd="sng" algn="ctr">
            <a:solidFill>
              <a:srgbClr val="60B5CC"/>
            </a:solidFill>
            <a:prstDash val="solid"/>
          </a:ln>
          <a:effectLst/>
        </p:spPr>
      </p:cxnSp>
      <p:cxnSp>
        <p:nvCxnSpPr>
          <p:cNvPr id="60" name="Straight Connector 54">
            <a:extLst>
              <a:ext uri="{FF2B5EF4-FFF2-40B4-BE49-F238E27FC236}">
                <a16:creationId xmlns:a16="http://schemas.microsoft.com/office/drawing/2014/main" id="{4B4C43EF-0052-4C07-B856-3A717E33A241}"/>
              </a:ext>
            </a:extLst>
          </p:cNvPr>
          <p:cNvCxnSpPr>
            <a:cxnSpLocks/>
            <a:stCxn id="88" idx="3"/>
            <a:endCxn id="67" idx="7"/>
          </p:cNvCxnSpPr>
          <p:nvPr/>
        </p:nvCxnSpPr>
        <p:spPr>
          <a:xfrm flipH="1">
            <a:off x="3307402" y="2279710"/>
            <a:ext cx="757631" cy="1338267"/>
          </a:xfrm>
          <a:prstGeom prst="line">
            <a:avLst/>
          </a:prstGeom>
          <a:noFill/>
          <a:ln w="19050" cap="flat" cmpd="sng" algn="ctr">
            <a:solidFill>
              <a:srgbClr val="F0AD00"/>
            </a:solidFill>
            <a:prstDash val="solid"/>
          </a:ln>
          <a:effectLst/>
        </p:spPr>
      </p:cxnSp>
      <p:cxnSp>
        <p:nvCxnSpPr>
          <p:cNvPr id="61" name="Straight Connector 56">
            <a:extLst>
              <a:ext uri="{FF2B5EF4-FFF2-40B4-BE49-F238E27FC236}">
                <a16:creationId xmlns:a16="http://schemas.microsoft.com/office/drawing/2014/main" id="{91F6BDB3-3F52-4095-A27F-2C0E49D6E978}"/>
              </a:ext>
            </a:extLst>
          </p:cNvPr>
          <p:cNvCxnSpPr>
            <a:cxnSpLocks/>
            <a:stCxn id="67" idx="6"/>
            <a:endCxn id="72" idx="2"/>
          </p:cNvCxnSpPr>
          <p:nvPr/>
        </p:nvCxnSpPr>
        <p:spPr>
          <a:xfrm flipV="1">
            <a:off x="3444658" y="3656390"/>
            <a:ext cx="1540656" cy="270956"/>
          </a:xfrm>
          <a:prstGeom prst="line">
            <a:avLst/>
          </a:prstGeom>
          <a:noFill/>
          <a:ln w="19050" cap="flat" cmpd="sng" algn="ctr">
            <a:solidFill>
              <a:srgbClr val="60B5CC"/>
            </a:solidFill>
            <a:prstDash val="solid"/>
          </a:ln>
          <a:effectLst/>
        </p:spPr>
      </p:cxnSp>
      <p:cxnSp>
        <p:nvCxnSpPr>
          <p:cNvPr id="62" name="Straight Connector 58">
            <a:extLst>
              <a:ext uri="{FF2B5EF4-FFF2-40B4-BE49-F238E27FC236}">
                <a16:creationId xmlns:a16="http://schemas.microsoft.com/office/drawing/2014/main" id="{8F3B1A27-26AA-41CE-B17F-202420815E0B}"/>
              </a:ext>
            </a:extLst>
          </p:cNvPr>
          <p:cNvCxnSpPr>
            <a:stCxn id="88" idx="5"/>
            <a:endCxn id="72" idx="1"/>
          </p:cNvCxnSpPr>
          <p:nvPr/>
        </p:nvCxnSpPr>
        <p:spPr>
          <a:xfrm>
            <a:off x="4933918" y="2279710"/>
            <a:ext cx="216952" cy="976848"/>
          </a:xfrm>
          <a:prstGeom prst="line">
            <a:avLst/>
          </a:prstGeom>
          <a:noFill/>
          <a:ln w="19050" cap="flat" cmpd="sng" algn="ctr">
            <a:solidFill>
              <a:srgbClr val="F0AD00">
                <a:shade val="95000"/>
                <a:satMod val="105000"/>
              </a:srgbClr>
            </a:solidFill>
            <a:prstDash val="solid"/>
          </a:ln>
          <a:effectLst/>
        </p:spPr>
      </p:cxnSp>
      <p:cxnSp>
        <p:nvCxnSpPr>
          <p:cNvPr id="63" name="Straight Connector 74">
            <a:extLst>
              <a:ext uri="{FF2B5EF4-FFF2-40B4-BE49-F238E27FC236}">
                <a16:creationId xmlns:a16="http://schemas.microsoft.com/office/drawing/2014/main" id="{A4BF1A79-8923-49EA-B8D9-11379AFAA8AA}"/>
              </a:ext>
            </a:extLst>
          </p:cNvPr>
          <p:cNvCxnSpPr>
            <a:stCxn id="88" idx="6"/>
            <a:endCxn id="75" idx="2"/>
          </p:cNvCxnSpPr>
          <p:nvPr/>
        </p:nvCxnSpPr>
        <p:spPr>
          <a:xfrm>
            <a:off x="5113870" y="1845110"/>
            <a:ext cx="2717695" cy="495692"/>
          </a:xfrm>
          <a:prstGeom prst="line">
            <a:avLst/>
          </a:prstGeom>
          <a:noFill/>
          <a:ln w="19050" cap="flat" cmpd="sng" algn="ctr">
            <a:solidFill>
              <a:srgbClr val="F0AD00">
                <a:shade val="95000"/>
                <a:satMod val="105000"/>
              </a:srgbClr>
            </a:solidFill>
            <a:prstDash val="solid"/>
          </a:ln>
          <a:effectLst/>
        </p:spPr>
      </p:cxnSp>
      <p:cxnSp>
        <p:nvCxnSpPr>
          <p:cNvPr id="64" name="Straight Connector 109">
            <a:extLst>
              <a:ext uri="{FF2B5EF4-FFF2-40B4-BE49-F238E27FC236}">
                <a16:creationId xmlns:a16="http://schemas.microsoft.com/office/drawing/2014/main" id="{78E13A30-7218-437E-AF6B-EE729B3CE81F}"/>
              </a:ext>
            </a:extLst>
          </p:cNvPr>
          <p:cNvCxnSpPr>
            <a:cxnSpLocks/>
            <a:stCxn id="75" idx="2"/>
            <a:endCxn id="72" idx="7"/>
          </p:cNvCxnSpPr>
          <p:nvPr/>
        </p:nvCxnSpPr>
        <p:spPr>
          <a:xfrm flipH="1">
            <a:off x="5950245" y="2340802"/>
            <a:ext cx="1881320" cy="915756"/>
          </a:xfrm>
          <a:prstGeom prst="line">
            <a:avLst/>
          </a:prstGeom>
          <a:noFill/>
          <a:ln w="19050" cap="flat" cmpd="sng" algn="ctr">
            <a:solidFill>
              <a:srgbClr val="6BB76D"/>
            </a:solidFill>
            <a:prstDash val="solid"/>
          </a:ln>
          <a:effectLst/>
        </p:spPr>
      </p:cxnSp>
      <p:sp>
        <p:nvSpPr>
          <p:cNvPr id="65" name="Oval 46">
            <a:extLst>
              <a:ext uri="{FF2B5EF4-FFF2-40B4-BE49-F238E27FC236}">
                <a16:creationId xmlns:a16="http://schemas.microsoft.com/office/drawing/2014/main" id="{4EBF165C-C35F-43DC-BACC-DBE269A21D32}"/>
              </a:ext>
            </a:extLst>
          </p:cNvPr>
          <p:cNvSpPr/>
          <p:nvPr/>
        </p:nvSpPr>
        <p:spPr>
          <a:xfrm>
            <a:off x="6342119" y="3943582"/>
            <a:ext cx="711313" cy="711567"/>
          </a:xfrm>
          <a:prstGeom prst="ellipse">
            <a:avLst/>
          </a:prstGeom>
          <a:solidFill>
            <a:srgbClr val="F0AD00"/>
          </a:solidFill>
          <a:ln w="25400" cap="flat" cmpd="sng" algn="ctr">
            <a:noFill/>
            <a:prstDash val="solid"/>
          </a:ln>
          <a:effectLst/>
        </p:spPr>
        <p:txBody>
          <a:bodyPr lIns="121917" tIns="60958" rIns="121917" bIns="60958"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prstClr val="white"/>
                </a:solidFill>
                <a:effectLst/>
                <a:uLnTx/>
                <a:uFillTx/>
                <a:latin typeface="+mj-ea"/>
                <a:ea typeface="+mj-ea"/>
              </a:rPr>
              <a:t>成果转化</a:t>
            </a:r>
            <a:endParaRPr kumimoji="0" lang="en-US" altLang="zh-CN" sz="9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lang="en-US" altLang="zh-CN" sz="900" kern="0" dirty="0">
                <a:solidFill>
                  <a:prstClr val="white"/>
                </a:solidFill>
                <a:latin typeface="+mj-ea"/>
                <a:ea typeface="+mj-ea"/>
              </a:rPr>
              <a:t>5</a:t>
            </a:r>
            <a:r>
              <a:rPr lang="zh-CN" altLang="en-US" sz="900" kern="0" dirty="0">
                <a:solidFill>
                  <a:prstClr val="white"/>
                </a:solidFill>
                <a:latin typeface="+mj-ea"/>
                <a:ea typeface="+mj-ea"/>
              </a:rPr>
              <a:t>万</a:t>
            </a:r>
            <a:endParaRPr kumimoji="0" lang="en-US" sz="1000" b="0" i="0" u="none" strike="noStrike" kern="0" cap="none" spc="0" normalizeH="0" baseline="0" noProof="0" dirty="0">
              <a:ln>
                <a:noFill/>
              </a:ln>
              <a:solidFill>
                <a:prstClr val="white"/>
              </a:solidFill>
              <a:effectLst/>
              <a:uLnTx/>
              <a:uFillTx/>
              <a:latin typeface="+mj-ea"/>
              <a:ea typeface="+mj-ea"/>
            </a:endParaRPr>
          </a:p>
        </p:txBody>
      </p:sp>
      <p:sp>
        <p:nvSpPr>
          <p:cNvPr id="67" name="Oval 36">
            <a:extLst>
              <a:ext uri="{FF2B5EF4-FFF2-40B4-BE49-F238E27FC236}">
                <a16:creationId xmlns:a16="http://schemas.microsoft.com/office/drawing/2014/main" id="{3BAA6397-E0F4-4B62-B747-8742F89BD25D}"/>
              </a:ext>
            </a:extLst>
          </p:cNvPr>
          <p:cNvSpPr/>
          <p:nvPr/>
        </p:nvSpPr>
        <p:spPr>
          <a:xfrm>
            <a:off x="2507412" y="3489832"/>
            <a:ext cx="937246" cy="875028"/>
          </a:xfrm>
          <a:prstGeom prst="ellipse">
            <a:avLst/>
          </a:prstGeom>
          <a:solidFill>
            <a:srgbClr val="60B5CC"/>
          </a:solidFill>
          <a:ln w="25400" cap="flat" cmpd="sng" algn="ctr">
            <a:noFill/>
            <a:prstDash val="solid"/>
          </a:ln>
          <a:effectLst/>
        </p:spPr>
        <p:txBody>
          <a:bodyPr lIns="121917" tIns="60958" rIns="121917" bIns="60958"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prstClr val="white"/>
                </a:solidFill>
                <a:effectLst/>
                <a:uLnTx/>
                <a:uFillTx/>
                <a:latin typeface="+mj-ea"/>
                <a:ea typeface="+mj-ea"/>
              </a:rPr>
              <a:t>招投标</a:t>
            </a:r>
            <a:r>
              <a:rPr lang="en-US" altLang="zh-CN" sz="900" kern="0" dirty="0">
                <a:solidFill>
                  <a:prstClr val="white"/>
                </a:solidFill>
                <a:latin typeface="+mj-ea"/>
                <a:ea typeface="+mj-ea"/>
              </a:rPr>
              <a:t>100</a:t>
            </a:r>
            <a:r>
              <a:rPr lang="zh-CN" altLang="en-US" sz="900" kern="0" dirty="0">
                <a:solidFill>
                  <a:prstClr val="white"/>
                </a:solidFill>
                <a:latin typeface="+mj-ea"/>
                <a:ea typeface="+mj-ea"/>
              </a:rPr>
              <a:t>万</a:t>
            </a:r>
            <a:endParaRPr kumimoji="0" lang="en-US" sz="900" b="0" i="0" u="none" strike="noStrike" kern="0" cap="none" spc="0" normalizeH="0" baseline="0" noProof="0" dirty="0">
              <a:ln>
                <a:noFill/>
              </a:ln>
              <a:solidFill>
                <a:prstClr val="white"/>
              </a:solidFill>
              <a:effectLst/>
              <a:uLnTx/>
              <a:uFillTx/>
              <a:latin typeface="+mj-ea"/>
              <a:ea typeface="+mj-ea"/>
            </a:endParaRPr>
          </a:p>
        </p:txBody>
      </p:sp>
      <p:grpSp>
        <p:nvGrpSpPr>
          <p:cNvPr id="68" name="Group 126">
            <a:extLst>
              <a:ext uri="{FF2B5EF4-FFF2-40B4-BE49-F238E27FC236}">
                <a16:creationId xmlns:a16="http://schemas.microsoft.com/office/drawing/2014/main" id="{4D9EA579-836A-4156-9C75-302D4EBF6EC3}"/>
              </a:ext>
            </a:extLst>
          </p:cNvPr>
          <p:cNvGrpSpPr/>
          <p:nvPr/>
        </p:nvGrpSpPr>
        <p:grpSpPr>
          <a:xfrm>
            <a:off x="3750381" y="4913282"/>
            <a:ext cx="1597427" cy="1598005"/>
            <a:chOff x="2740097" y="3551069"/>
            <a:chExt cx="1198226" cy="1198226"/>
          </a:xfrm>
        </p:grpSpPr>
        <p:sp>
          <p:nvSpPr>
            <p:cNvPr id="69" name="Oval 37">
              <a:extLst>
                <a:ext uri="{FF2B5EF4-FFF2-40B4-BE49-F238E27FC236}">
                  <a16:creationId xmlns:a16="http://schemas.microsoft.com/office/drawing/2014/main" id="{CB3FD291-3E8F-40A3-9DD2-36D7FCBF3167}"/>
                </a:ext>
              </a:extLst>
            </p:cNvPr>
            <p:cNvSpPr/>
            <p:nvPr/>
          </p:nvSpPr>
          <p:spPr>
            <a:xfrm>
              <a:off x="2740097" y="3551069"/>
              <a:ext cx="1198226" cy="1198226"/>
            </a:xfrm>
            <a:prstGeom prst="ellipse">
              <a:avLst/>
            </a:prstGeom>
            <a:noFill/>
            <a:ln w="25400" cap="flat" cmpd="sng" algn="ctr">
              <a:solidFill>
                <a:srgbClr val="E66C7D"/>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sp>
          <p:nvSpPr>
            <p:cNvPr id="70" name="Oval 38">
              <a:extLst>
                <a:ext uri="{FF2B5EF4-FFF2-40B4-BE49-F238E27FC236}">
                  <a16:creationId xmlns:a16="http://schemas.microsoft.com/office/drawing/2014/main" id="{30E598C2-0900-4304-9FCC-05FFC1689398}"/>
                </a:ext>
              </a:extLst>
            </p:cNvPr>
            <p:cNvSpPr/>
            <p:nvPr/>
          </p:nvSpPr>
          <p:spPr>
            <a:xfrm>
              <a:off x="2859919" y="3670891"/>
              <a:ext cx="958582" cy="958582"/>
            </a:xfrm>
            <a:prstGeom prst="ellipse">
              <a:avLst/>
            </a:prstGeom>
            <a:solidFill>
              <a:srgbClr val="E66C7D"/>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mj-ea"/>
                  <a:ea typeface="+mj-ea"/>
                </a:rPr>
                <a:t>财务数据</a:t>
              </a:r>
              <a:endParaRPr kumimoji="0" lang="en-US" altLang="zh-CN" sz="14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lang="en-US" altLang="zh-CN" sz="1400" kern="0" dirty="0">
                  <a:solidFill>
                    <a:prstClr val="white"/>
                  </a:solidFill>
                  <a:latin typeface="+mj-ea"/>
                  <a:ea typeface="+mj-ea"/>
                </a:rPr>
                <a:t>7500</a:t>
              </a:r>
              <a:r>
                <a:rPr lang="zh-CN" altLang="en-US" sz="1400" kern="0" dirty="0">
                  <a:solidFill>
                    <a:prstClr val="white"/>
                  </a:solidFill>
                  <a:latin typeface="+mj-ea"/>
                  <a:ea typeface="+mj-ea"/>
                </a:rPr>
                <a:t>万</a:t>
              </a:r>
              <a:endParaRPr kumimoji="0" lang="en-US" sz="1400" b="0" i="0" u="none" strike="noStrike" kern="0" cap="none" spc="0" normalizeH="0" baseline="0" noProof="0" dirty="0">
                <a:ln>
                  <a:noFill/>
                </a:ln>
                <a:solidFill>
                  <a:prstClr val="white"/>
                </a:solidFill>
                <a:effectLst/>
                <a:uLnTx/>
                <a:uFillTx/>
                <a:latin typeface="+mj-ea"/>
                <a:ea typeface="+mj-ea"/>
              </a:endParaRPr>
            </a:p>
          </p:txBody>
        </p:sp>
      </p:grpSp>
      <p:grpSp>
        <p:nvGrpSpPr>
          <p:cNvPr id="71" name="Group 124">
            <a:extLst>
              <a:ext uri="{FF2B5EF4-FFF2-40B4-BE49-F238E27FC236}">
                <a16:creationId xmlns:a16="http://schemas.microsoft.com/office/drawing/2014/main" id="{A2002F56-5237-45F6-A6D3-7E6E2F72BE64}"/>
              </a:ext>
            </a:extLst>
          </p:cNvPr>
          <p:cNvGrpSpPr/>
          <p:nvPr/>
        </p:nvGrpSpPr>
        <p:grpSpPr>
          <a:xfrm>
            <a:off x="4985314" y="3090942"/>
            <a:ext cx="1130487" cy="1130896"/>
            <a:chOff x="3666417" y="2184630"/>
            <a:chExt cx="847976" cy="847976"/>
          </a:xfrm>
        </p:grpSpPr>
        <p:sp>
          <p:nvSpPr>
            <p:cNvPr id="72" name="Oval 39">
              <a:extLst>
                <a:ext uri="{FF2B5EF4-FFF2-40B4-BE49-F238E27FC236}">
                  <a16:creationId xmlns:a16="http://schemas.microsoft.com/office/drawing/2014/main" id="{4F881DD3-542E-4E1A-960C-E7D7170781C5}"/>
                </a:ext>
              </a:extLst>
            </p:cNvPr>
            <p:cNvSpPr/>
            <p:nvPr/>
          </p:nvSpPr>
          <p:spPr>
            <a:xfrm>
              <a:off x="3666417" y="2184630"/>
              <a:ext cx="847976" cy="847976"/>
            </a:xfrm>
            <a:prstGeom prst="ellipse">
              <a:avLst/>
            </a:prstGeom>
            <a:noFill/>
            <a:ln w="25400" cap="flat" cmpd="sng" algn="ctr">
              <a:solidFill>
                <a:srgbClr val="6BB76D"/>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sp>
          <p:nvSpPr>
            <p:cNvPr id="73" name="Oval 43">
              <a:extLst>
                <a:ext uri="{FF2B5EF4-FFF2-40B4-BE49-F238E27FC236}">
                  <a16:creationId xmlns:a16="http://schemas.microsoft.com/office/drawing/2014/main" id="{D940072B-6854-4CD5-8E41-7AEB87EEDF9E}"/>
                </a:ext>
              </a:extLst>
            </p:cNvPr>
            <p:cNvSpPr/>
            <p:nvPr/>
          </p:nvSpPr>
          <p:spPr>
            <a:xfrm>
              <a:off x="3751215" y="2269428"/>
              <a:ext cx="678381" cy="678381"/>
            </a:xfrm>
            <a:prstGeom prst="ellipse">
              <a:avLst/>
            </a:prstGeom>
            <a:solidFill>
              <a:srgbClr val="6BB76D"/>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white"/>
                  </a:solidFill>
                  <a:effectLst/>
                  <a:uLnTx/>
                  <a:uFillTx/>
                  <a:latin typeface="+mj-ea"/>
                  <a:ea typeface="+mj-ea"/>
                </a:rPr>
                <a:t>创新</a:t>
              </a:r>
              <a:endParaRPr kumimoji="0" lang="en-US" altLang="zh-CN" sz="11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1100" b="0" i="0" u="none" strike="noStrike" kern="0" cap="none" spc="0" normalizeH="0" baseline="0" noProof="0" dirty="0">
                  <a:ln>
                    <a:noFill/>
                  </a:ln>
                  <a:solidFill>
                    <a:prstClr val="white"/>
                  </a:solidFill>
                  <a:effectLst/>
                  <a:uLnTx/>
                  <a:uFillTx/>
                  <a:latin typeface="+mj-ea"/>
                  <a:ea typeface="+mj-ea"/>
                </a:rPr>
                <a:t>资助</a:t>
              </a:r>
              <a:endParaRPr kumimoji="0" lang="en-US" altLang="zh-CN" sz="11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lang="en-US" altLang="zh-CN" sz="1100" kern="0" dirty="0">
                  <a:solidFill>
                    <a:prstClr val="white"/>
                  </a:solidFill>
                  <a:latin typeface="+mj-ea"/>
                  <a:ea typeface="+mj-ea"/>
                </a:rPr>
                <a:t>250</a:t>
              </a:r>
              <a:r>
                <a:rPr lang="zh-CN" altLang="en-US" sz="1100" kern="0" dirty="0">
                  <a:solidFill>
                    <a:prstClr val="white"/>
                  </a:solidFill>
                  <a:latin typeface="+mj-ea"/>
                  <a:ea typeface="+mj-ea"/>
                </a:rPr>
                <a:t>万</a:t>
              </a:r>
              <a:endParaRPr kumimoji="0" lang="en-US" sz="1100" b="0" i="0" u="none" strike="noStrike" kern="0" cap="none" spc="0" normalizeH="0" baseline="0" noProof="0" dirty="0">
                <a:ln>
                  <a:noFill/>
                </a:ln>
                <a:solidFill>
                  <a:prstClr val="white"/>
                </a:solidFill>
                <a:effectLst/>
                <a:uLnTx/>
                <a:uFillTx/>
                <a:latin typeface="+mj-ea"/>
                <a:ea typeface="+mj-ea"/>
              </a:endParaRPr>
            </a:p>
          </p:txBody>
        </p:sp>
      </p:grpSp>
      <p:grpSp>
        <p:nvGrpSpPr>
          <p:cNvPr id="74" name="Group 122">
            <a:extLst>
              <a:ext uri="{FF2B5EF4-FFF2-40B4-BE49-F238E27FC236}">
                <a16:creationId xmlns:a16="http://schemas.microsoft.com/office/drawing/2014/main" id="{111760AE-570B-4076-A5C1-206C2A1EB68D}"/>
              </a:ext>
            </a:extLst>
          </p:cNvPr>
          <p:cNvGrpSpPr/>
          <p:nvPr/>
        </p:nvGrpSpPr>
        <p:grpSpPr>
          <a:xfrm>
            <a:off x="7831565" y="1477572"/>
            <a:ext cx="1725835" cy="1726460"/>
            <a:chOff x="5049030" y="1189182"/>
            <a:chExt cx="1294545" cy="1294545"/>
          </a:xfrm>
        </p:grpSpPr>
        <p:sp>
          <p:nvSpPr>
            <p:cNvPr id="75" name="Oval 44">
              <a:extLst>
                <a:ext uri="{FF2B5EF4-FFF2-40B4-BE49-F238E27FC236}">
                  <a16:creationId xmlns:a16="http://schemas.microsoft.com/office/drawing/2014/main" id="{CE569F35-0C45-4CBE-AD73-FFCF4E87FC16}"/>
                </a:ext>
              </a:extLst>
            </p:cNvPr>
            <p:cNvSpPr/>
            <p:nvPr/>
          </p:nvSpPr>
          <p:spPr>
            <a:xfrm>
              <a:off x="5049030" y="1189182"/>
              <a:ext cx="1294545" cy="1294545"/>
            </a:xfrm>
            <a:prstGeom prst="ellipse">
              <a:avLst/>
            </a:prstGeom>
            <a:noFill/>
            <a:ln w="25400" cap="flat" cmpd="sng" algn="ctr">
              <a:solidFill>
                <a:srgbClr val="E88651"/>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sp>
          <p:nvSpPr>
            <p:cNvPr id="76" name="Oval 45">
              <a:extLst>
                <a:ext uri="{FF2B5EF4-FFF2-40B4-BE49-F238E27FC236}">
                  <a16:creationId xmlns:a16="http://schemas.microsoft.com/office/drawing/2014/main" id="{A16AFFEF-8065-450D-A027-55821537787E}"/>
                </a:ext>
              </a:extLst>
            </p:cNvPr>
            <p:cNvSpPr/>
            <p:nvPr/>
          </p:nvSpPr>
          <p:spPr>
            <a:xfrm>
              <a:off x="5178484" y="1318636"/>
              <a:ext cx="1035636" cy="1035636"/>
            </a:xfrm>
            <a:prstGeom prst="ellipse">
              <a:avLst/>
            </a:prstGeom>
            <a:solidFill>
              <a:srgbClr val="E88651"/>
            </a:solidFill>
            <a:ln w="25400" cap="flat" cmpd="sng" algn="ctr">
              <a:noFill/>
              <a:prstDash val="solid"/>
            </a:ln>
            <a:effectLst/>
          </p:spPr>
          <p:txBody>
            <a:bodyPr rtlCol="0" anchor="t"/>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j-ea"/>
                  <a:ea typeface="+mj-ea"/>
                </a:rPr>
                <a:t>公司</a:t>
              </a:r>
              <a:endParaRPr kumimoji="0" lang="en-US" altLang="zh-CN" sz="20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prstClr val="white"/>
                  </a:solidFill>
                  <a:effectLst/>
                  <a:uLnTx/>
                  <a:uFillTx/>
                  <a:latin typeface="+mj-ea"/>
                  <a:ea typeface="+mj-ea"/>
                </a:rPr>
                <a:t>数据</a:t>
              </a:r>
              <a:endParaRPr kumimoji="0" lang="en-US" altLang="zh-CN" sz="20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lang="en-US" altLang="zh-CN" sz="2000" kern="0" dirty="0">
                  <a:solidFill>
                    <a:prstClr val="white"/>
                  </a:solidFill>
                  <a:latin typeface="+mj-ea"/>
                  <a:ea typeface="+mj-ea"/>
                </a:rPr>
                <a:t>1.1</a:t>
              </a:r>
              <a:r>
                <a:rPr lang="zh-CN" altLang="en-US" sz="2000" kern="0" dirty="0">
                  <a:solidFill>
                    <a:prstClr val="white"/>
                  </a:solidFill>
                  <a:latin typeface="+mj-ea"/>
                  <a:ea typeface="+mj-ea"/>
                </a:rPr>
                <a:t>亿</a:t>
              </a:r>
              <a:endParaRPr kumimoji="0" lang="en-US" altLang="zh-CN" sz="20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grpSp>
      <p:grpSp>
        <p:nvGrpSpPr>
          <p:cNvPr id="77" name="Group 125">
            <a:extLst>
              <a:ext uri="{FF2B5EF4-FFF2-40B4-BE49-F238E27FC236}">
                <a16:creationId xmlns:a16="http://schemas.microsoft.com/office/drawing/2014/main" id="{75EC04E0-60DF-433B-9277-5D8031E084A5}"/>
              </a:ext>
            </a:extLst>
          </p:cNvPr>
          <p:cNvGrpSpPr/>
          <p:nvPr/>
        </p:nvGrpSpPr>
        <p:grpSpPr>
          <a:xfrm>
            <a:off x="7764785" y="5172636"/>
            <a:ext cx="1228789" cy="1229234"/>
            <a:chOff x="5384579" y="3627618"/>
            <a:chExt cx="921712" cy="921712"/>
          </a:xfrm>
        </p:grpSpPr>
        <p:sp>
          <p:nvSpPr>
            <p:cNvPr id="78" name="Oval 47">
              <a:extLst>
                <a:ext uri="{FF2B5EF4-FFF2-40B4-BE49-F238E27FC236}">
                  <a16:creationId xmlns:a16="http://schemas.microsoft.com/office/drawing/2014/main" id="{ED88F216-D2C7-49F3-B44E-FE5D53A2BCE8}"/>
                </a:ext>
              </a:extLst>
            </p:cNvPr>
            <p:cNvSpPr/>
            <p:nvPr/>
          </p:nvSpPr>
          <p:spPr>
            <a:xfrm>
              <a:off x="5384579" y="3627618"/>
              <a:ext cx="921712" cy="921712"/>
            </a:xfrm>
            <a:prstGeom prst="ellipse">
              <a:avLst/>
            </a:prstGeom>
            <a:noFill/>
            <a:ln w="25400" cap="flat" cmpd="sng" algn="ctr">
              <a:solidFill>
                <a:srgbClr val="C64847"/>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sp>
          <p:nvSpPr>
            <p:cNvPr id="79" name="Oval 48">
              <a:extLst>
                <a:ext uri="{FF2B5EF4-FFF2-40B4-BE49-F238E27FC236}">
                  <a16:creationId xmlns:a16="http://schemas.microsoft.com/office/drawing/2014/main" id="{3F0934AF-6D19-4B4C-99CF-31BD14C495DA}"/>
                </a:ext>
              </a:extLst>
            </p:cNvPr>
            <p:cNvSpPr/>
            <p:nvPr/>
          </p:nvSpPr>
          <p:spPr>
            <a:xfrm>
              <a:off x="5476750" y="3719789"/>
              <a:ext cx="737370" cy="737370"/>
            </a:xfrm>
            <a:prstGeom prst="ellipse">
              <a:avLst/>
            </a:prstGeom>
            <a:solidFill>
              <a:srgbClr val="C64847"/>
            </a:solidFill>
            <a:ln w="25400" cap="flat" cmpd="sng" algn="ctr">
              <a:no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mj-ea"/>
                  <a:ea typeface="+mj-ea"/>
                </a:rPr>
                <a:t>人员</a:t>
              </a:r>
              <a:endParaRPr kumimoji="0" lang="en-US" altLang="zh-CN" sz="1400" b="0" i="0" u="none" strike="noStrike" kern="0" cap="none" spc="0" normalizeH="0" baseline="0" noProof="0" dirty="0">
                <a:ln>
                  <a:noFill/>
                </a:ln>
                <a:solidFill>
                  <a:prstClr val="white"/>
                </a:solidFill>
                <a:effectLst/>
                <a:uLnTx/>
                <a:uFillTx/>
                <a:latin typeface="+mj-ea"/>
                <a:ea typeface="+mj-ea"/>
              </a:endParaRPr>
            </a:p>
            <a:p>
              <a:pPr marL="0" marR="0" lvl="0" indent="0" algn="ctr" defTabSz="1375467" eaLnBrk="1" fontAlgn="auto" latinLnBrk="0" hangingPunct="1">
                <a:lnSpc>
                  <a:spcPct val="100000"/>
                </a:lnSpc>
                <a:spcBef>
                  <a:spcPts val="0"/>
                </a:spcBef>
                <a:spcAft>
                  <a:spcPts val="0"/>
                </a:spcAft>
                <a:buClrTx/>
                <a:buSzTx/>
                <a:buFontTx/>
                <a:buNone/>
                <a:tabLst/>
                <a:defRPr/>
              </a:pPr>
              <a:r>
                <a:rPr lang="en-US" altLang="zh-CN" sz="1400" kern="0" dirty="0">
                  <a:solidFill>
                    <a:prstClr val="white"/>
                  </a:solidFill>
                  <a:latin typeface="+mj-ea"/>
                  <a:ea typeface="+mj-ea"/>
                </a:rPr>
                <a:t>410</a:t>
              </a:r>
              <a:r>
                <a:rPr lang="zh-CN" altLang="en-US" sz="1400" kern="0" dirty="0">
                  <a:solidFill>
                    <a:prstClr val="white"/>
                  </a:solidFill>
                  <a:latin typeface="+mj-ea"/>
                  <a:ea typeface="+mj-ea"/>
                </a:rPr>
                <a:t>万</a:t>
              </a:r>
              <a:endParaRPr kumimoji="0" lang="en-US" sz="1400" b="0" i="0" u="none" strike="noStrike" kern="0" cap="none" spc="0" normalizeH="0" baseline="0" noProof="0" dirty="0">
                <a:ln>
                  <a:noFill/>
                </a:ln>
                <a:solidFill>
                  <a:prstClr val="white"/>
                </a:solidFill>
                <a:effectLst/>
                <a:uLnTx/>
                <a:uFillTx/>
                <a:latin typeface="+mj-ea"/>
                <a:ea typeface="+mj-ea"/>
              </a:endParaRPr>
            </a:p>
          </p:txBody>
        </p:sp>
      </p:grpSp>
      <p:cxnSp>
        <p:nvCxnSpPr>
          <p:cNvPr id="80" name="Straight Connector 76">
            <a:extLst>
              <a:ext uri="{FF2B5EF4-FFF2-40B4-BE49-F238E27FC236}">
                <a16:creationId xmlns:a16="http://schemas.microsoft.com/office/drawing/2014/main" id="{E56208E9-D985-43A5-9949-CBDC02DC98D8}"/>
              </a:ext>
            </a:extLst>
          </p:cNvPr>
          <p:cNvCxnSpPr>
            <a:stCxn id="75" idx="4"/>
            <a:endCxn id="78" idx="0"/>
          </p:cNvCxnSpPr>
          <p:nvPr/>
        </p:nvCxnSpPr>
        <p:spPr>
          <a:xfrm flipH="1">
            <a:off x="8379180" y="3204032"/>
            <a:ext cx="315303" cy="1968604"/>
          </a:xfrm>
          <a:prstGeom prst="line">
            <a:avLst/>
          </a:prstGeom>
          <a:noFill/>
          <a:ln w="19050" cap="flat" cmpd="sng" algn="ctr">
            <a:solidFill>
              <a:srgbClr val="C64847"/>
            </a:solidFill>
            <a:prstDash val="solid"/>
          </a:ln>
          <a:effectLst/>
        </p:spPr>
      </p:cxnSp>
      <p:cxnSp>
        <p:nvCxnSpPr>
          <p:cNvPr id="81" name="Straight Connector 78">
            <a:extLst>
              <a:ext uri="{FF2B5EF4-FFF2-40B4-BE49-F238E27FC236}">
                <a16:creationId xmlns:a16="http://schemas.microsoft.com/office/drawing/2014/main" id="{F0EAD73E-53E1-4D38-9AFA-DCD9E57F4BC4}"/>
              </a:ext>
            </a:extLst>
          </p:cNvPr>
          <p:cNvCxnSpPr>
            <a:stCxn id="78" idx="2"/>
            <a:endCxn id="69" idx="6"/>
          </p:cNvCxnSpPr>
          <p:nvPr/>
        </p:nvCxnSpPr>
        <p:spPr>
          <a:xfrm flipH="1" flipV="1">
            <a:off x="5347808" y="5712285"/>
            <a:ext cx="2416977" cy="74968"/>
          </a:xfrm>
          <a:prstGeom prst="line">
            <a:avLst/>
          </a:prstGeom>
          <a:noFill/>
          <a:ln w="19050" cap="flat" cmpd="sng" algn="ctr">
            <a:solidFill>
              <a:srgbClr val="C64847"/>
            </a:solidFill>
            <a:prstDash val="solid"/>
          </a:ln>
          <a:effectLst/>
        </p:spPr>
      </p:cxnSp>
      <p:cxnSp>
        <p:nvCxnSpPr>
          <p:cNvPr id="82" name="Straight Connector 80">
            <a:extLst>
              <a:ext uri="{FF2B5EF4-FFF2-40B4-BE49-F238E27FC236}">
                <a16:creationId xmlns:a16="http://schemas.microsoft.com/office/drawing/2014/main" id="{0861FAB0-0C2E-418F-9769-ACB1AF9C7AF5}"/>
              </a:ext>
            </a:extLst>
          </p:cNvPr>
          <p:cNvCxnSpPr>
            <a:endCxn id="65" idx="1"/>
          </p:cNvCxnSpPr>
          <p:nvPr/>
        </p:nvCxnSpPr>
        <p:spPr>
          <a:xfrm>
            <a:off x="6039002" y="3914530"/>
            <a:ext cx="407287" cy="133259"/>
          </a:xfrm>
          <a:prstGeom prst="line">
            <a:avLst/>
          </a:prstGeom>
          <a:noFill/>
          <a:ln w="19050" cap="flat" cmpd="sng" algn="ctr">
            <a:solidFill>
              <a:srgbClr val="6BB76D"/>
            </a:solidFill>
            <a:prstDash val="solid"/>
          </a:ln>
          <a:effectLst/>
        </p:spPr>
      </p:cxnSp>
      <p:cxnSp>
        <p:nvCxnSpPr>
          <p:cNvPr id="83" name="Straight Connector 82">
            <a:extLst>
              <a:ext uri="{FF2B5EF4-FFF2-40B4-BE49-F238E27FC236}">
                <a16:creationId xmlns:a16="http://schemas.microsoft.com/office/drawing/2014/main" id="{418F3422-9C4C-409B-9DF9-BFCF81F94A34}"/>
              </a:ext>
            </a:extLst>
          </p:cNvPr>
          <p:cNvCxnSpPr>
            <a:stCxn id="72" idx="4"/>
            <a:endCxn id="69" idx="7"/>
          </p:cNvCxnSpPr>
          <p:nvPr/>
        </p:nvCxnSpPr>
        <p:spPr>
          <a:xfrm flipH="1">
            <a:off x="5113870" y="4221839"/>
            <a:ext cx="436687" cy="925466"/>
          </a:xfrm>
          <a:prstGeom prst="line">
            <a:avLst/>
          </a:prstGeom>
          <a:noFill/>
          <a:ln w="19050" cap="flat" cmpd="sng" algn="ctr">
            <a:solidFill>
              <a:srgbClr val="E66C7D"/>
            </a:solidFill>
            <a:prstDash val="solid"/>
          </a:ln>
          <a:effectLst/>
        </p:spPr>
      </p:cxnSp>
      <p:cxnSp>
        <p:nvCxnSpPr>
          <p:cNvPr id="84" name="Straight Connector 84">
            <a:extLst>
              <a:ext uri="{FF2B5EF4-FFF2-40B4-BE49-F238E27FC236}">
                <a16:creationId xmlns:a16="http://schemas.microsoft.com/office/drawing/2014/main" id="{42FB6470-C677-47C2-87EE-88D57AD80AF4}"/>
              </a:ext>
            </a:extLst>
          </p:cNvPr>
          <p:cNvCxnSpPr>
            <a:cxnSpLocks/>
            <a:stCxn id="65" idx="7"/>
            <a:endCxn id="75" idx="3"/>
          </p:cNvCxnSpPr>
          <p:nvPr/>
        </p:nvCxnSpPr>
        <p:spPr>
          <a:xfrm flipV="1">
            <a:off x="6949263" y="2951198"/>
            <a:ext cx="1135045" cy="1096591"/>
          </a:xfrm>
          <a:prstGeom prst="line">
            <a:avLst/>
          </a:prstGeom>
          <a:noFill/>
          <a:ln w="19050" cap="flat" cmpd="sng" algn="ctr">
            <a:solidFill>
              <a:srgbClr val="E88651"/>
            </a:solidFill>
            <a:prstDash val="solid"/>
          </a:ln>
          <a:effectLst/>
        </p:spPr>
      </p:cxnSp>
      <p:cxnSp>
        <p:nvCxnSpPr>
          <p:cNvPr id="85" name="Straight Connector 86">
            <a:extLst>
              <a:ext uri="{FF2B5EF4-FFF2-40B4-BE49-F238E27FC236}">
                <a16:creationId xmlns:a16="http://schemas.microsoft.com/office/drawing/2014/main" id="{09504587-ECCB-483B-BDF5-C0E17A1DC3F3}"/>
              </a:ext>
            </a:extLst>
          </p:cNvPr>
          <p:cNvCxnSpPr>
            <a:stCxn id="65" idx="5"/>
            <a:endCxn id="78" idx="1"/>
          </p:cNvCxnSpPr>
          <p:nvPr/>
        </p:nvCxnSpPr>
        <p:spPr>
          <a:xfrm>
            <a:off x="6949263" y="4550942"/>
            <a:ext cx="995474" cy="801711"/>
          </a:xfrm>
          <a:prstGeom prst="line">
            <a:avLst/>
          </a:prstGeom>
          <a:noFill/>
          <a:ln w="19050" cap="flat" cmpd="sng" algn="ctr">
            <a:solidFill>
              <a:srgbClr val="C64847"/>
            </a:solidFill>
            <a:prstDash val="solid"/>
          </a:ln>
          <a:effectLst/>
        </p:spPr>
      </p:cxnSp>
      <p:cxnSp>
        <p:nvCxnSpPr>
          <p:cNvPr id="86" name="Straight Connector 94">
            <a:extLst>
              <a:ext uri="{FF2B5EF4-FFF2-40B4-BE49-F238E27FC236}">
                <a16:creationId xmlns:a16="http://schemas.microsoft.com/office/drawing/2014/main" id="{1E85C5B4-77CD-4A75-BBBB-29CE6D88A4A1}"/>
              </a:ext>
            </a:extLst>
          </p:cNvPr>
          <p:cNvCxnSpPr>
            <a:stCxn id="65" idx="3"/>
          </p:cNvCxnSpPr>
          <p:nvPr/>
        </p:nvCxnSpPr>
        <p:spPr>
          <a:xfrm flipH="1">
            <a:off x="5268882" y="4550942"/>
            <a:ext cx="1177407" cy="821174"/>
          </a:xfrm>
          <a:prstGeom prst="line">
            <a:avLst/>
          </a:prstGeom>
          <a:noFill/>
          <a:ln w="19050" cap="flat" cmpd="sng" algn="ctr">
            <a:solidFill>
              <a:srgbClr val="E66C7D"/>
            </a:solidFill>
            <a:prstDash val="solid"/>
          </a:ln>
          <a:effectLst/>
        </p:spPr>
      </p:cxnSp>
      <p:grpSp>
        <p:nvGrpSpPr>
          <p:cNvPr id="87" name="Group 123">
            <a:extLst>
              <a:ext uri="{FF2B5EF4-FFF2-40B4-BE49-F238E27FC236}">
                <a16:creationId xmlns:a16="http://schemas.microsoft.com/office/drawing/2014/main" id="{F2D0D6BF-1BD0-4928-B305-C5A661A3712F}"/>
              </a:ext>
            </a:extLst>
          </p:cNvPr>
          <p:cNvGrpSpPr/>
          <p:nvPr/>
        </p:nvGrpSpPr>
        <p:grpSpPr>
          <a:xfrm>
            <a:off x="3885081" y="1230493"/>
            <a:ext cx="1228789" cy="1229234"/>
            <a:chOff x="2786183" y="1189182"/>
            <a:chExt cx="921712" cy="921712"/>
          </a:xfrm>
        </p:grpSpPr>
        <p:sp>
          <p:nvSpPr>
            <p:cNvPr id="88" name="Oval 30">
              <a:extLst>
                <a:ext uri="{FF2B5EF4-FFF2-40B4-BE49-F238E27FC236}">
                  <a16:creationId xmlns:a16="http://schemas.microsoft.com/office/drawing/2014/main" id="{69AE75FF-DB8C-4BD7-A51E-33934B52D231}"/>
                </a:ext>
              </a:extLst>
            </p:cNvPr>
            <p:cNvSpPr/>
            <p:nvPr/>
          </p:nvSpPr>
          <p:spPr>
            <a:xfrm>
              <a:off x="2786183" y="1189182"/>
              <a:ext cx="921712" cy="921712"/>
            </a:xfrm>
            <a:prstGeom prst="ellipse">
              <a:avLst/>
            </a:prstGeom>
            <a:noFill/>
            <a:ln w="25400" cap="flat" cmpd="sng" algn="ctr">
              <a:solidFill>
                <a:srgbClr val="F0AD00"/>
              </a:solidFill>
              <a:prstDash val="solid"/>
            </a:ln>
            <a:effectLst/>
          </p:spPr>
          <p:txBody>
            <a:bodyPr rtlCol="0" anchor="ctr"/>
            <a:lstStyle/>
            <a:p>
              <a:pPr marL="0" marR="0" lvl="0" indent="0" algn="ctr"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mj-ea"/>
                <a:ea typeface="+mj-ea"/>
              </a:endParaRPr>
            </a:p>
          </p:txBody>
        </p:sp>
        <p:sp>
          <p:nvSpPr>
            <p:cNvPr id="89" name="Oval 34">
              <a:extLst>
                <a:ext uri="{FF2B5EF4-FFF2-40B4-BE49-F238E27FC236}">
                  <a16:creationId xmlns:a16="http://schemas.microsoft.com/office/drawing/2014/main" id="{0B5A55C2-B303-43AA-88E6-943621E85F3D}"/>
                </a:ext>
              </a:extLst>
            </p:cNvPr>
            <p:cNvSpPr/>
            <p:nvPr/>
          </p:nvSpPr>
          <p:spPr>
            <a:xfrm>
              <a:off x="2878354" y="1281353"/>
              <a:ext cx="737370" cy="737370"/>
            </a:xfrm>
            <a:prstGeom prst="ellipse">
              <a:avLst/>
            </a:prstGeom>
            <a:solidFill>
              <a:srgbClr val="F0AD00"/>
            </a:solidFill>
            <a:ln w="25400" cap="flat" cmpd="sng" algn="ctr">
              <a:noFill/>
              <a:prstDash val="solid"/>
            </a:ln>
            <a:effectLst/>
          </p:spPr>
          <p:txBody>
            <a:bodyPr rtlCol="0" anchor="ctr"/>
            <a:lstStyle/>
            <a:p>
              <a:pPr lvl="0" algn="ctr" defTabSz="1375467">
                <a:defRPr/>
              </a:pPr>
              <a:r>
                <a:rPr lang="zh-CN" altLang="en-US" sz="1200" kern="0" dirty="0">
                  <a:solidFill>
                    <a:prstClr val="white"/>
                  </a:solidFill>
                  <a:latin typeface="+mj-ea"/>
                </a:rPr>
                <a:t>科技及投资</a:t>
              </a:r>
              <a:endParaRPr lang="en-US" altLang="zh-CN" sz="1200" kern="0" dirty="0">
                <a:solidFill>
                  <a:prstClr val="white"/>
                </a:solidFill>
                <a:latin typeface="+mj-ea"/>
              </a:endParaRPr>
            </a:p>
            <a:p>
              <a:pPr lvl="0" algn="ctr" defTabSz="1375467">
                <a:defRPr/>
              </a:pPr>
              <a:r>
                <a:rPr lang="en-US" altLang="zh-CN" sz="1200" kern="0" dirty="0">
                  <a:solidFill>
                    <a:prstClr val="white"/>
                  </a:solidFill>
                  <a:latin typeface="+mj-ea"/>
                </a:rPr>
                <a:t>310</a:t>
              </a:r>
              <a:r>
                <a:rPr lang="zh-CN" altLang="en-US" sz="1200" kern="0" dirty="0">
                  <a:solidFill>
                    <a:prstClr val="white"/>
                  </a:solidFill>
                  <a:latin typeface="+mj-ea"/>
                </a:rPr>
                <a:t>万</a:t>
              </a:r>
              <a:endParaRPr kumimoji="0" lang="en-US" sz="1200" b="0" i="0" u="none" strike="noStrike" kern="0" cap="none" spc="0" normalizeH="0" baseline="0" noProof="0" dirty="0">
                <a:ln>
                  <a:noFill/>
                </a:ln>
                <a:solidFill>
                  <a:prstClr val="white"/>
                </a:solidFill>
                <a:effectLst/>
                <a:uLnTx/>
                <a:uFillTx/>
                <a:latin typeface="+mj-ea"/>
                <a:ea typeface="+mj-ea"/>
              </a:endParaRPr>
            </a:p>
          </p:txBody>
        </p:sp>
      </p:grpSp>
      <p:sp>
        <p:nvSpPr>
          <p:cNvPr id="98" name="Rectangle 143">
            <a:extLst>
              <a:ext uri="{FF2B5EF4-FFF2-40B4-BE49-F238E27FC236}">
                <a16:creationId xmlns:a16="http://schemas.microsoft.com/office/drawing/2014/main" id="{8864438F-C630-4265-9D4F-100705C1013F}"/>
              </a:ext>
            </a:extLst>
          </p:cNvPr>
          <p:cNvSpPr/>
          <p:nvPr/>
        </p:nvSpPr>
        <p:spPr>
          <a:xfrm>
            <a:off x="2662368" y="1664733"/>
            <a:ext cx="1074012" cy="492443"/>
          </a:xfrm>
          <a:prstGeom prst="rect">
            <a:avLst/>
          </a:prstGeom>
        </p:spPr>
        <p:txBody>
          <a:bodyPr wrap="none" lIns="0" tIns="0" rIns="0" bIns="0">
            <a:spAutoFit/>
          </a:bodyPr>
          <a:lstStyle/>
          <a:p>
            <a:pPr marL="0" marR="0" lvl="0" indent="0" algn="r" defTabSz="1375467"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F0AD00"/>
                </a:solidFill>
                <a:effectLst/>
                <a:uLnTx/>
                <a:uFillTx/>
                <a:latin typeface="+mj-ea"/>
                <a:ea typeface="+mj-ea"/>
              </a:rPr>
              <a:t>2000-</a:t>
            </a:r>
            <a:r>
              <a:rPr kumimoji="0" lang="zh-CN" altLang="en-US" sz="1600" b="1" i="0" u="none" strike="noStrike" kern="0" cap="none" spc="0" normalizeH="0" baseline="0" noProof="0" dirty="0">
                <a:ln>
                  <a:noFill/>
                </a:ln>
                <a:solidFill>
                  <a:srgbClr val="F0AD00"/>
                </a:solidFill>
                <a:effectLst/>
                <a:uLnTx/>
                <a:uFillTx/>
                <a:latin typeface="+mj-ea"/>
                <a:ea typeface="+mj-ea"/>
              </a:rPr>
              <a:t>至今</a:t>
            </a:r>
            <a:endParaRPr kumimoji="0" lang="en-US" altLang="zh-CN" sz="1600" b="1" i="0" u="none" strike="noStrike" kern="0" cap="none" spc="0" normalizeH="0" baseline="0" noProof="0" dirty="0">
              <a:ln>
                <a:noFill/>
              </a:ln>
              <a:solidFill>
                <a:srgbClr val="F0AD00"/>
              </a:solidFill>
              <a:effectLst/>
              <a:uLnTx/>
              <a:uFillTx/>
              <a:latin typeface="+mj-ea"/>
              <a:ea typeface="+mj-ea"/>
            </a:endParaRPr>
          </a:p>
          <a:p>
            <a:pPr marL="0" marR="0" lvl="0" indent="0" algn="r" defTabSz="1375467" eaLnBrk="1" fontAlgn="auto" latinLnBrk="0" hangingPunct="1">
              <a:lnSpc>
                <a:spcPct val="100000"/>
              </a:lnSpc>
              <a:spcBef>
                <a:spcPts val="0"/>
              </a:spcBef>
              <a:spcAft>
                <a:spcPts val="0"/>
              </a:spcAft>
              <a:buClrTx/>
              <a:buSzTx/>
              <a:buFontTx/>
              <a:buNone/>
              <a:tabLst/>
              <a:defRPr/>
            </a:pPr>
            <a:r>
              <a:rPr lang="en-US" altLang="zh-CN" sz="1600" b="1" kern="0" dirty="0">
                <a:solidFill>
                  <a:srgbClr val="F0AD00"/>
                </a:solidFill>
                <a:latin typeface="+mj-ea"/>
                <a:ea typeface="+mj-ea"/>
              </a:rPr>
              <a:t>42</a:t>
            </a:r>
            <a:r>
              <a:rPr lang="zh-CN" altLang="en-US" sz="1600" b="1" kern="0" dirty="0">
                <a:solidFill>
                  <a:srgbClr val="F0AD00"/>
                </a:solidFill>
                <a:latin typeface="+mj-ea"/>
                <a:ea typeface="+mj-ea"/>
              </a:rPr>
              <a:t>个数据源</a:t>
            </a:r>
            <a:endParaRPr kumimoji="0" lang="en-US" sz="1600" b="1" i="0" u="none" strike="noStrike" kern="0" cap="none" spc="0" normalizeH="0" baseline="0" noProof="0" dirty="0">
              <a:ln>
                <a:noFill/>
              </a:ln>
              <a:solidFill>
                <a:srgbClr val="F0AD00"/>
              </a:solidFill>
              <a:effectLst/>
              <a:uLnTx/>
              <a:uFillTx/>
              <a:latin typeface="+mj-ea"/>
              <a:ea typeface="+mj-ea"/>
            </a:endParaRPr>
          </a:p>
        </p:txBody>
      </p:sp>
      <p:sp>
        <p:nvSpPr>
          <p:cNvPr id="101" name="Rectangle 146">
            <a:extLst>
              <a:ext uri="{FF2B5EF4-FFF2-40B4-BE49-F238E27FC236}">
                <a16:creationId xmlns:a16="http://schemas.microsoft.com/office/drawing/2014/main" id="{6A1CC6AB-3FF2-47AC-94F3-10DC6E6AB4F4}"/>
              </a:ext>
            </a:extLst>
          </p:cNvPr>
          <p:cNvSpPr/>
          <p:nvPr/>
        </p:nvSpPr>
        <p:spPr>
          <a:xfrm>
            <a:off x="10153670" y="2238906"/>
            <a:ext cx="1074012" cy="492443"/>
          </a:xfrm>
          <a:prstGeom prst="rect">
            <a:avLst/>
          </a:prstGeom>
        </p:spPr>
        <p:txBody>
          <a:bodyPr wrap="none" lIns="0" tIns="0" rIns="0" bIns="0">
            <a:spAutoFit/>
          </a:bodyPr>
          <a:lstStyle/>
          <a:p>
            <a:pPr marL="0" marR="0" lvl="0" indent="0" defTabSz="1375467"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E88651"/>
                </a:solidFill>
                <a:effectLst/>
                <a:uLnTx/>
                <a:uFillTx/>
                <a:latin typeface="+mj-ea"/>
                <a:ea typeface="+mj-ea"/>
              </a:rPr>
              <a:t>1620-</a:t>
            </a:r>
            <a:r>
              <a:rPr kumimoji="0" lang="zh-CN" altLang="en-US" sz="1600" b="1" i="0" u="none" strike="noStrike" kern="0" cap="none" spc="0" normalizeH="0" baseline="0" noProof="0" dirty="0">
                <a:ln>
                  <a:noFill/>
                </a:ln>
                <a:solidFill>
                  <a:srgbClr val="E88651"/>
                </a:solidFill>
                <a:effectLst/>
                <a:uLnTx/>
                <a:uFillTx/>
                <a:latin typeface="+mj-ea"/>
                <a:ea typeface="+mj-ea"/>
              </a:rPr>
              <a:t>至今</a:t>
            </a:r>
            <a:endParaRPr kumimoji="0" lang="en-US" altLang="zh-CN" sz="1600" b="1" i="0" u="none" strike="noStrike" kern="0" cap="none" spc="0" normalizeH="0" baseline="0" noProof="0" dirty="0">
              <a:ln>
                <a:noFill/>
              </a:ln>
              <a:solidFill>
                <a:srgbClr val="E88651"/>
              </a:solidFill>
              <a:effectLst/>
              <a:uLnTx/>
              <a:uFillTx/>
              <a:latin typeface="+mj-ea"/>
              <a:ea typeface="+mj-ea"/>
            </a:endParaRPr>
          </a:p>
          <a:p>
            <a:pPr marL="0" marR="0" lvl="0" indent="0" defTabSz="1375467" eaLnBrk="1" fontAlgn="auto" latinLnBrk="0" hangingPunct="1">
              <a:lnSpc>
                <a:spcPct val="100000"/>
              </a:lnSpc>
              <a:spcBef>
                <a:spcPts val="0"/>
              </a:spcBef>
              <a:spcAft>
                <a:spcPts val="0"/>
              </a:spcAft>
              <a:buClrTx/>
              <a:buSzTx/>
              <a:buFontTx/>
              <a:buNone/>
              <a:tabLst/>
              <a:defRPr/>
            </a:pPr>
            <a:r>
              <a:rPr lang="en-US" altLang="zh-CN" sz="1600" b="1" kern="0" dirty="0">
                <a:solidFill>
                  <a:srgbClr val="E88651"/>
                </a:solidFill>
                <a:latin typeface="+mj-ea"/>
                <a:ea typeface="+mj-ea"/>
              </a:rPr>
              <a:t>20</a:t>
            </a:r>
            <a:r>
              <a:rPr lang="zh-CN" altLang="en-US" sz="1600" b="1" kern="0" dirty="0">
                <a:solidFill>
                  <a:srgbClr val="E88651"/>
                </a:solidFill>
                <a:latin typeface="+mj-ea"/>
                <a:ea typeface="+mj-ea"/>
              </a:rPr>
              <a:t>个数据源</a:t>
            </a:r>
            <a:endParaRPr kumimoji="0" lang="en-US" sz="1600" b="1" i="0" u="none" strike="noStrike" kern="0" cap="none" spc="0" normalizeH="0" baseline="0" noProof="0" dirty="0">
              <a:ln>
                <a:noFill/>
              </a:ln>
              <a:solidFill>
                <a:srgbClr val="E88651"/>
              </a:solidFill>
              <a:effectLst/>
              <a:uLnTx/>
              <a:uFillTx/>
              <a:latin typeface="+mj-ea"/>
              <a:ea typeface="+mj-ea"/>
            </a:endParaRPr>
          </a:p>
        </p:txBody>
      </p:sp>
      <p:sp>
        <p:nvSpPr>
          <p:cNvPr id="107" name="Rectangle 155">
            <a:extLst>
              <a:ext uri="{FF2B5EF4-FFF2-40B4-BE49-F238E27FC236}">
                <a16:creationId xmlns:a16="http://schemas.microsoft.com/office/drawing/2014/main" id="{83F68225-6B4A-49DA-B9C1-40369CB36F27}"/>
              </a:ext>
            </a:extLst>
          </p:cNvPr>
          <p:cNvSpPr/>
          <p:nvPr/>
        </p:nvSpPr>
        <p:spPr>
          <a:xfrm>
            <a:off x="9557400" y="5749769"/>
            <a:ext cx="947375" cy="246221"/>
          </a:xfrm>
          <a:prstGeom prst="rect">
            <a:avLst/>
          </a:prstGeom>
        </p:spPr>
        <p:txBody>
          <a:bodyPr wrap="none" lIns="0" tIns="0" rIns="0" bIns="0">
            <a:spAutoFit/>
          </a:bodyPr>
          <a:lstStyle/>
          <a:p>
            <a:pPr marL="0" marR="0" lvl="0" indent="0" defTabSz="1375467"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64847"/>
                </a:solidFill>
                <a:effectLst/>
                <a:uLnTx/>
                <a:uFillTx/>
                <a:latin typeface="+mj-ea"/>
                <a:ea typeface="+mj-ea"/>
              </a:rPr>
              <a:t>2</a:t>
            </a:r>
            <a:r>
              <a:rPr kumimoji="0" lang="zh-CN" altLang="en-US" sz="1600" b="1" i="0" u="none" strike="noStrike" kern="0" cap="none" spc="0" normalizeH="0" baseline="0" noProof="0" dirty="0">
                <a:ln>
                  <a:noFill/>
                </a:ln>
                <a:solidFill>
                  <a:srgbClr val="C64847"/>
                </a:solidFill>
                <a:effectLst/>
                <a:uLnTx/>
                <a:uFillTx/>
                <a:latin typeface="+mj-ea"/>
                <a:ea typeface="+mj-ea"/>
              </a:rPr>
              <a:t>个数据源</a:t>
            </a:r>
            <a:endParaRPr kumimoji="0" lang="en-US" sz="1600" b="1" i="0" u="none" strike="noStrike" kern="0" cap="none" spc="0" normalizeH="0" baseline="0" noProof="0" dirty="0">
              <a:ln>
                <a:noFill/>
              </a:ln>
              <a:solidFill>
                <a:srgbClr val="C64847"/>
              </a:solidFill>
              <a:effectLst/>
              <a:uLnTx/>
              <a:uFillTx/>
              <a:latin typeface="+mj-ea"/>
              <a:ea typeface="+mj-ea"/>
            </a:endParaRPr>
          </a:p>
        </p:txBody>
      </p:sp>
      <p:sp>
        <p:nvSpPr>
          <p:cNvPr id="110" name="Rectangle 158">
            <a:extLst>
              <a:ext uri="{FF2B5EF4-FFF2-40B4-BE49-F238E27FC236}">
                <a16:creationId xmlns:a16="http://schemas.microsoft.com/office/drawing/2014/main" id="{34116129-B06E-406F-AA6E-7FD182680047}"/>
              </a:ext>
            </a:extLst>
          </p:cNvPr>
          <p:cNvSpPr/>
          <p:nvPr/>
        </p:nvSpPr>
        <p:spPr>
          <a:xfrm>
            <a:off x="1523563" y="3742680"/>
            <a:ext cx="753411" cy="369332"/>
          </a:xfrm>
          <a:prstGeom prst="rect">
            <a:avLst/>
          </a:prstGeom>
        </p:spPr>
        <p:txBody>
          <a:bodyPr wrap="none" lIns="0" tIns="0" rIns="0" bIns="0">
            <a:spAutoFit/>
          </a:bodyPr>
          <a:lstStyle/>
          <a:p>
            <a:pPr marL="0" marR="0" lvl="0" indent="0" algn="r" defTabSz="1375467"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60B5CC"/>
                </a:solidFill>
                <a:effectLst/>
                <a:uLnTx/>
                <a:uFillTx/>
                <a:latin typeface="+mj-ea"/>
                <a:ea typeface="+mj-ea"/>
              </a:rPr>
              <a:t>1969-</a:t>
            </a:r>
            <a:r>
              <a:rPr kumimoji="0" lang="zh-CN" altLang="en-US" sz="1200" b="1" i="0" u="none" strike="noStrike" kern="0" cap="none" spc="0" normalizeH="0" baseline="0" noProof="0" dirty="0">
                <a:ln>
                  <a:noFill/>
                </a:ln>
                <a:solidFill>
                  <a:srgbClr val="60B5CC"/>
                </a:solidFill>
                <a:effectLst/>
                <a:uLnTx/>
                <a:uFillTx/>
                <a:latin typeface="+mj-ea"/>
                <a:ea typeface="+mj-ea"/>
              </a:rPr>
              <a:t>至今</a:t>
            </a:r>
            <a:endParaRPr kumimoji="0" lang="en-US" altLang="zh-CN" sz="1200" b="1" i="0" u="none" strike="noStrike" kern="0" cap="none" spc="0" normalizeH="0" baseline="0" noProof="0" dirty="0">
              <a:ln>
                <a:noFill/>
              </a:ln>
              <a:solidFill>
                <a:srgbClr val="60B5CC"/>
              </a:solidFill>
              <a:effectLst/>
              <a:uLnTx/>
              <a:uFillTx/>
              <a:latin typeface="+mj-ea"/>
              <a:ea typeface="+mj-ea"/>
            </a:endParaRPr>
          </a:p>
          <a:p>
            <a:pPr marL="0" marR="0" lvl="0" indent="0" algn="r" defTabSz="1375467"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60B5CC"/>
                </a:solidFill>
                <a:effectLst/>
                <a:uLnTx/>
                <a:uFillTx/>
                <a:latin typeface="+mj-ea"/>
                <a:ea typeface="+mj-ea"/>
              </a:rPr>
              <a:t>5</a:t>
            </a:r>
            <a:r>
              <a:rPr kumimoji="0" lang="zh-CN" altLang="en-US" sz="1200" b="1" i="0" u="none" strike="noStrike" kern="0" cap="none" spc="0" normalizeH="0" baseline="0" noProof="0" dirty="0">
                <a:ln>
                  <a:noFill/>
                </a:ln>
                <a:solidFill>
                  <a:srgbClr val="60B5CC"/>
                </a:solidFill>
                <a:effectLst/>
                <a:uLnTx/>
                <a:uFillTx/>
                <a:latin typeface="+mj-ea"/>
                <a:ea typeface="+mj-ea"/>
              </a:rPr>
              <a:t>个数据源</a:t>
            </a:r>
            <a:endParaRPr kumimoji="0" lang="en-US" sz="1200" b="1" i="0" u="none" strike="noStrike" kern="0" cap="none" spc="0" normalizeH="0" baseline="0" noProof="0" dirty="0">
              <a:ln>
                <a:noFill/>
              </a:ln>
              <a:solidFill>
                <a:srgbClr val="60B5CC"/>
              </a:solidFill>
              <a:effectLst/>
              <a:uLnTx/>
              <a:uFillTx/>
              <a:latin typeface="+mj-ea"/>
              <a:ea typeface="+mj-ea"/>
            </a:endParaRPr>
          </a:p>
        </p:txBody>
      </p:sp>
      <p:sp>
        <p:nvSpPr>
          <p:cNvPr id="113" name="Rectangle 161">
            <a:extLst>
              <a:ext uri="{FF2B5EF4-FFF2-40B4-BE49-F238E27FC236}">
                <a16:creationId xmlns:a16="http://schemas.microsoft.com/office/drawing/2014/main" id="{A015E7DA-C221-4077-99E0-053D80DCF7FC}"/>
              </a:ext>
            </a:extLst>
          </p:cNvPr>
          <p:cNvSpPr/>
          <p:nvPr/>
        </p:nvSpPr>
        <p:spPr>
          <a:xfrm>
            <a:off x="6140425" y="3333024"/>
            <a:ext cx="880049" cy="430887"/>
          </a:xfrm>
          <a:prstGeom prst="rect">
            <a:avLst/>
          </a:prstGeom>
        </p:spPr>
        <p:txBody>
          <a:bodyPr wrap="none" lIns="0" tIns="0" rIns="0" bIns="0">
            <a:spAutoFit/>
          </a:bodyPr>
          <a:lstStyle/>
          <a:p>
            <a:pPr marL="0" marR="0" lvl="0" indent="0" defTabSz="1375467"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6BB76D"/>
                </a:solidFill>
                <a:effectLst/>
                <a:uLnTx/>
                <a:uFillTx/>
                <a:latin typeface="+mj-ea"/>
                <a:ea typeface="+mj-ea"/>
              </a:rPr>
              <a:t>1917-</a:t>
            </a:r>
            <a:r>
              <a:rPr kumimoji="0" lang="zh-CN" altLang="en-US" sz="1400" b="1" i="0" u="none" strike="noStrike" kern="0" cap="none" spc="0" normalizeH="0" baseline="0" noProof="0" dirty="0">
                <a:ln>
                  <a:noFill/>
                </a:ln>
                <a:solidFill>
                  <a:srgbClr val="6BB76D"/>
                </a:solidFill>
                <a:effectLst/>
                <a:uLnTx/>
                <a:uFillTx/>
                <a:latin typeface="+mj-ea"/>
                <a:ea typeface="+mj-ea"/>
              </a:rPr>
              <a:t>至今</a:t>
            </a:r>
            <a:endParaRPr kumimoji="0" lang="en-US" altLang="zh-CN" sz="1400" b="1" i="0" u="none" strike="noStrike" kern="0" cap="none" spc="0" normalizeH="0" baseline="0" noProof="0" dirty="0">
              <a:ln>
                <a:noFill/>
              </a:ln>
              <a:solidFill>
                <a:srgbClr val="6BB76D"/>
              </a:solidFill>
              <a:effectLst/>
              <a:uLnTx/>
              <a:uFillTx/>
              <a:latin typeface="+mj-ea"/>
              <a:ea typeface="+mj-ea"/>
            </a:endParaRPr>
          </a:p>
          <a:p>
            <a:pPr marL="0" marR="0" lvl="0" indent="0" defTabSz="1375467" eaLnBrk="1" fontAlgn="auto" latinLnBrk="0" hangingPunct="1">
              <a:lnSpc>
                <a:spcPct val="100000"/>
              </a:lnSpc>
              <a:spcBef>
                <a:spcPts val="0"/>
              </a:spcBef>
              <a:spcAft>
                <a:spcPts val="0"/>
              </a:spcAft>
              <a:buClrTx/>
              <a:buSzTx/>
              <a:buFontTx/>
              <a:buNone/>
              <a:tabLst/>
              <a:defRPr/>
            </a:pPr>
            <a:r>
              <a:rPr lang="en-US" altLang="zh-CN" sz="1400" b="1" kern="0" dirty="0">
                <a:solidFill>
                  <a:srgbClr val="6BB76D"/>
                </a:solidFill>
                <a:latin typeface="+mj-ea"/>
                <a:ea typeface="+mj-ea"/>
              </a:rPr>
              <a:t>4</a:t>
            </a:r>
            <a:r>
              <a:rPr lang="zh-CN" altLang="en-US" sz="1400" b="1" kern="0" dirty="0">
                <a:solidFill>
                  <a:srgbClr val="6BB76D"/>
                </a:solidFill>
                <a:latin typeface="+mj-ea"/>
                <a:ea typeface="+mj-ea"/>
              </a:rPr>
              <a:t>个数据源</a:t>
            </a:r>
            <a:endParaRPr kumimoji="0" lang="en-US" sz="1400" b="1" i="0" u="none" strike="noStrike" kern="0" cap="none" spc="0" normalizeH="0" baseline="0" noProof="0" dirty="0">
              <a:ln>
                <a:noFill/>
              </a:ln>
              <a:solidFill>
                <a:srgbClr val="6BB76D"/>
              </a:solidFill>
              <a:effectLst/>
              <a:uLnTx/>
              <a:uFillTx/>
              <a:latin typeface="+mj-ea"/>
              <a:ea typeface="+mj-ea"/>
            </a:endParaRPr>
          </a:p>
        </p:txBody>
      </p:sp>
      <p:sp>
        <p:nvSpPr>
          <p:cNvPr id="117" name="Rectangle 161">
            <a:extLst>
              <a:ext uri="{FF2B5EF4-FFF2-40B4-BE49-F238E27FC236}">
                <a16:creationId xmlns:a16="http://schemas.microsoft.com/office/drawing/2014/main" id="{45D90B0C-161F-4E04-83AF-967F009699B6}"/>
              </a:ext>
            </a:extLst>
          </p:cNvPr>
          <p:cNvSpPr/>
          <p:nvPr/>
        </p:nvSpPr>
        <p:spPr>
          <a:xfrm>
            <a:off x="6290951" y="4683333"/>
            <a:ext cx="804707" cy="369332"/>
          </a:xfrm>
          <a:prstGeom prst="rect">
            <a:avLst/>
          </a:prstGeom>
        </p:spPr>
        <p:txBody>
          <a:bodyPr wrap="none" lIns="0" tIns="0" rIns="0" bIns="0">
            <a:spAutoFit/>
          </a:bodyPr>
          <a:lstStyle/>
          <a:p>
            <a:pPr marL="0" marR="0" lvl="0" indent="0" defTabSz="1375467"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F0AD00"/>
                </a:solidFill>
                <a:effectLst/>
                <a:uLnTx/>
                <a:uFillTx/>
                <a:latin typeface="+mj-ea"/>
                <a:ea typeface="+mj-ea"/>
              </a:rPr>
              <a:t>1981-</a:t>
            </a:r>
            <a:r>
              <a:rPr kumimoji="0" lang="zh-CN" altLang="en-US" sz="1200" b="1" i="0" u="none" strike="noStrike" kern="0" cap="none" spc="0" normalizeH="0" baseline="0" noProof="0" dirty="0">
                <a:ln>
                  <a:noFill/>
                </a:ln>
                <a:solidFill>
                  <a:srgbClr val="F0AD00"/>
                </a:solidFill>
                <a:effectLst/>
                <a:uLnTx/>
                <a:uFillTx/>
                <a:latin typeface="+mj-ea"/>
                <a:ea typeface="+mj-ea"/>
              </a:rPr>
              <a:t>至今</a:t>
            </a:r>
            <a:endParaRPr kumimoji="0" lang="en-US" altLang="zh-CN" sz="1200" b="1" i="0" u="none" strike="noStrike" kern="0" cap="none" spc="0" normalizeH="0" baseline="0" noProof="0" dirty="0">
              <a:ln>
                <a:noFill/>
              </a:ln>
              <a:solidFill>
                <a:srgbClr val="F0AD00"/>
              </a:solidFill>
              <a:effectLst/>
              <a:uLnTx/>
              <a:uFillTx/>
              <a:latin typeface="+mj-ea"/>
              <a:ea typeface="+mj-ea"/>
            </a:endParaRPr>
          </a:p>
          <a:p>
            <a:pPr marL="0" marR="0" lvl="0" indent="0" defTabSz="1375467" eaLnBrk="1" fontAlgn="auto" latinLnBrk="0" hangingPunct="1">
              <a:lnSpc>
                <a:spcPct val="100000"/>
              </a:lnSpc>
              <a:spcBef>
                <a:spcPts val="0"/>
              </a:spcBef>
              <a:spcAft>
                <a:spcPts val="0"/>
              </a:spcAft>
              <a:buClrTx/>
              <a:buSzTx/>
              <a:buFontTx/>
              <a:buNone/>
              <a:tabLst/>
              <a:defRPr/>
            </a:pPr>
            <a:r>
              <a:rPr lang="en-US" altLang="zh-CN" sz="1200" b="1" kern="0" dirty="0">
                <a:solidFill>
                  <a:srgbClr val="F0AD00"/>
                </a:solidFill>
                <a:latin typeface="+mj-ea"/>
                <a:ea typeface="+mj-ea"/>
              </a:rPr>
              <a:t>15</a:t>
            </a:r>
            <a:r>
              <a:rPr lang="zh-CN" altLang="en-US" sz="1200" b="1" kern="0" dirty="0">
                <a:solidFill>
                  <a:srgbClr val="F0AD00"/>
                </a:solidFill>
                <a:latin typeface="+mj-ea"/>
                <a:ea typeface="+mj-ea"/>
              </a:rPr>
              <a:t>个数据源</a:t>
            </a:r>
            <a:endParaRPr kumimoji="0" lang="en-US" sz="1200" b="1" i="0" u="none" strike="noStrike" kern="0" cap="none" spc="0" normalizeH="0" baseline="0" noProof="0" dirty="0">
              <a:ln>
                <a:noFill/>
              </a:ln>
              <a:solidFill>
                <a:srgbClr val="F0AD00"/>
              </a:solidFill>
              <a:effectLst/>
              <a:uLnTx/>
              <a:uFillTx/>
              <a:latin typeface="+mj-ea"/>
              <a:ea typeface="+mj-ea"/>
            </a:endParaRPr>
          </a:p>
        </p:txBody>
      </p:sp>
      <p:sp>
        <p:nvSpPr>
          <p:cNvPr id="40" name="矩形 2">
            <a:extLst>
              <a:ext uri="{FF2B5EF4-FFF2-40B4-BE49-F238E27FC236}">
                <a16:creationId xmlns:a16="http://schemas.microsoft.com/office/drawing/2014/main" id="{579DE2D9-1B1C-407C-A360-E0E7F910E0EB}"/>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其他创新数据详情</a:t>
            </a:r>
          </a:p>
        </p:txBody>
      </p:sp>
      <p:sp>
        <p:nvSpPr>
          <p:cNvPr id="41" name="矩形 1">
            <a:extLst>
              <a:ext uri="{FF2B5EF4-FFF2-40B4-BE49-F238E27FC236}">
                <a16:creationId xmlns:a16="http://schemas.microsoft.com/office/drawing/2014/main" id="{F0FC08A4-6E5D-4853-99C6-0A48600D3D34}"/>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
        <p:nvSpPr>
          <p:cNvPr id="42" name="矩形 7">
            <a:extLst>
              <a:ext uri="{FF2B5EF4-FFF2-40B4-BE49-F238E27FC236}">
                <a16:creationId xmlns:a16="http://schemas.microsoft.com/office/drawing/2014/main" id="{426F20D3-9762-4379-A19B-F711640181DF}"/>
              </a:ext>
            </a:extLst>
          </p:cNvPr>
          <p:cNvSpPr/>
          <p:nvPr/>
        </p:nvSpPr>
        <p:spPr>
          <a:xfrm>
            <a:off x="9506607" y="6428715"/>
            <a:ext cx="2685393" cy="477054"/>
          </a:xfrm>
          <a:prstGeom prst="rect">
            <a:avLst/>
          </a:prstGeom>
        </p:spPr>
        <p:txBody>
          <a:bodyPr wrap="square">
            <a:spAutoFit/>
          </a:bodyPr>
          <a:lstStyle/>
          <a:p>
            <a:pPr>
              <a:lnSpc>
                <a:spcPts val="3000"/>
              </a:lnSpc>
            </a:pPr>
            <a:r>
              <a:rPr lang="zh-CN" altLang="en-US" sz="1600" dirty="0">
                <a:solidFill>
                  <a:schemeClr val="tx1">
                    <a:lumMod val="50000"/>
                    <a:lumOff val="50000"/>
                  </a:schemeClr>
                </a:solidFill>
                <a:latin typeface="Microsoft YaHei" charset="0"/>
                <a:ea typeface="Microsoft YaHei" charset="0"/>
                <a:cs typeface="Microsoft YaHei" charset="0"/>
              </a:rPr>
              <a:t>数据收录范围详情见附录</a:t>
            </a:r>
            <a:r>
              <a:rPr lang="en-US" altLang="zh-CN" sz="1600" dirty="0">
                <a:solidFill>
                  <a:schemeClr val="tx1">
                    <a:lumMod val="50000"/>
                    <a:lumOff val="50000"/>
                  </a:schemeClr>
                </a:solidFill>
                <a:latin typeface="Microsoft YaHei" charset="0"/>
                <a:ea typeface="Microsoft YaHei" charset="0"/>
                <a:cs typeface="Microsoft YaHei" charset="0"/>
              </a:rPr>
              <a:t>3</a:t>
            </a:r>
            <a:endParaRPr lang="zh-CN" altLang="en-US" sz="1400" dirty="0">
              <a:solidFill>
                <a:schemeClr val="tx1">
                  <a:lumMod val="50000"/>
                  <a:lumOff val="50000"/>
                </a:schemeClr>
              </a:solidFill>
              <a:latin typeface="微软雅黑" panose="020B0503020204020204" pitchFamily="34" charset="-122"/>
            </a:endParaRPr>
          </a:p>
        </p:txBody>
      </p:sp>
    </p:spTree>
    <p:extLst>
      <p:ext uri="{BB962C8B-B14F-4D97-AF65-F5344CB8AC3E}">
        <p14:creationId xmlns:p14="http://schemas.microsoft.com/office/powerpoint/2010/main" val="41729522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73451F70-1CCA-4F74-9C32-0923DDD7FFB0}"/>
              </a:ext>
            </a:extLst>
          </p:cNvPr>
          <p:cNvSpPr/>
          <p:nvPr/>
        </p:nvSpPr>
        <p:spPr>
          <a:xfrm>
            <a:off x="4160822" y="856059"/>
            <a:ext cx="5768300" cy="553998"/>
          </a:xfrm>
          <a:prstGeom prst="rect">
            <a:avLst/>
          </a:prstGeom>
        </p:spPr>
        <p:txBody>
          <a:bodyPr wrap="square">
            <a:spAutoFit/>
          </a:bodyPr>
          <a:lstStyle/>
          <a:p>
            <a:pPr>
              <a:lnSpc>
                <a:spcPct val="150000"/>
              </a:lnSpc>
            </a:pPr>
            <a:r>
              <a:rPr lang="zh-CN" altLang="en-US" sz="2000" b="1" dirty="0">
                <a:solidFill>
                  <a:schemeClr val="tx1">
                    <a:lumMod val="75000"/>
                    <a:lumOff val="25000"/>
                  </a:schemeClr>
                </a:solidFill>
                <a:latin typeface="+mj-ea"/>
                <a:ea typeface="+mj-ea"/>
              </a:rPr>
              <a:t>以</a:t>
            </a:r>
            <a:r>
              <a:rPr lang="zh-CN" altLang="en-US" sz="2000" b="1" dirty="0">
                <a:solidFill>
                  <a:srgbClr val="71B900"/>
                </a:solidFill>
                <a:latin typeface="+mj-ea"/>
                <a:ea typeface="+mj-ea"/>
              </a:rPr>
              <a:t>人工智能</a:t>
            </a:r>
            <a:r>
              <a:rPr lang="zh-CN" altLang="en-US" sz="2000" b="1" dirty="0">
                <a:solidFill>
                  <a:schemeClr val="tx1">
                    <a:lumMod val="75000"/>
                    <a:lumOff val="25000"/>
                  </a:schemeClr>
                </a:solidFill>
                <a:latin typeface="+mj-ea"/>
                <a:ea typeface="+mj-ea"/>
              </a:rPr>
              <a:t>领域为例，可以一键提供全面的数据</a:t>
            </a:r>
            <a:endParaRPr lang="zh-CN" altLang="en-US" sz="2400" b="1"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FB479671-2AA6-47AC-9FBE-840F8E41777B}"/>
              </a:ext>
            </a:extLst>
          </p:cNvPr>
          <p:cNvSpPr txBox="1"/>
          <p:nvPr/>
        </p:nvSpPr>
        <p:spPr>
          <a:xfrm>
            <a:off x="1407450" y="1655871"/>
            <a:ext cx="640080" cy="338554"/>
          </a:xfrm>
          <a:prstGeom prst="rect">
            <a:avLst/>
          </a:prstGeom>
          <a:noFill/>
        </p:spPr>
        <p:txBody>
          <a:bodyPr wrap="square" rtlCol="0">
            <a:spAutoFit/>
          </a:bodyPr>
          <a:lstStyle/>
          <a:p>
            <a:r>
              <a:rPr lang="zh-CN" altLang="en-US" sz="1600" dirty="0">
                <a:solidFill>
                  <a:schemeClr val="bg1"/>
                </a:solidFill>
                <a:latin typeface="+mj-ea"/>
                <a:ea typeface="+mj-ea"/>
              </a:rPr>
              <a:t>公司</a:t>
            </a:r>
          </a:p>
        </p:txBody>
      </p:sp>
      <p:grpSp>
        <p:nvGrpSpPr>
          <p:cNvPr id="6" name="组合 5">
            <a:extLst>
              <a:ext uri="{FF2B5EF4-FFF2-40B4-BE49-F238E27FC236}">
                <a16:creationId xmlns:a16="http://schemas.microsoft.com/office/drawing/2014/main" id="{97C31E9A-F9A7-4C65-89DC-12860BE793F6}"/>
              </a:ext>
            </a:extLst>
          </p:cNvPr>
          <p:cNvGrpSpPr/>
          <p:nvPr/>
        </p:nvGrpSpPr>
        <p:grpSpPr>
          <a:xfrm>
            <a:off x="1005783" y="1418627"/>
            <a:ext cx="11344504" cy="5292935"/>
            <a:chOff x="414626" y="1479017"/>
            <a:chExt cx="11344504" cy="5292935"/>
          </a:xfrm>
        </p:grpSpPr>
        <p:grpSp>
          <p:nvGrpSpPr>
            <p:cNvPr id="14" name="组合 13">
              <a:extLst>
                <a:ext uri="{FF2B5EF4-FFF2-40B4-BE49-F238E27FC236}">
                  <a16:creationId xmlns:a16="http://schemas.microsoft.com/office/drawing/2014/main" id="{2B10BDE4-E6A2-4AC7-B521-A7A1F66D3585}"/>
                </a:ext>
              </a:extLst>
            </p:cNvPr>
            <p:cNvGrpSpPr/>
            <p:nvPr/>
          </p:nvGrpSpPr>
          <p:grpSpPr>
            <a:xfrm>
              <a:off x="414626" y="1479017"/>
              <a:ext cx="11344504" cy="5292935"/>
              <a:chOff x="584586" y="1509794"/>
              <a:chExt cx="11344504" cy="5292935"/>
            </a:xfrm>
          </p:grpSpPr>
          <p:pic>
            <p:nvPicPr>
              <p:cNvPr id="7" name="图片 6">
                <a:extLst>
                  <a:ext uri="{FF2B5EF4-FFF2-40B4-BE49-F238E27FC236}">
                    <a16:creationId xmlns:a16="http://schemas.microsoft.com/office/drawing/2014/main" id="{A8FE1CB9-6DAE-4715-BDB2-B7F2706E4634}"/>
                  </a:ext>
                </a:extLst>
              </p:cNvPr>
              <p:cNvPicPr>
                <a:picLocks noChangeAspect="1"/>
              </p:cNvPicPr>
              <p:nvPr/>
            </p:nvPicPr>
            <p:blipFill>
              <a:blip r:embed="rId2"/>
              <a:stretch>
                <a:fillRect/>
              </a:stretch>
            </p:blipFill>
            <p:spPr>
              <a:xfrm>
                <a:off x="584586" y="1509794"/>
                <a:ext cx="11266667" cy="3238095"/>
              </a:xfrm>
              <a:prstGeom prst="rect">
                <a:avLst/>
              </a:prstGeom>
            </p:spPr>
          </p:pic>
          <p:pic>
            <p:nvPicPr>
              <p:cNvPr id="10" name="图片 9">
                <a:extLst>
                  <a:ext uri="{FF2B5EF4-FFF2-40B4-BE49-F238E27FC236}">
                    <a16:creationId xmlns:a16="http://schemas.microsoft.com/office/drawing/2014/main" id="{389BB156-2514-4F36-A558-2AED448C368D}"/>
                  </a:ext>
                </a:extLst>
              </p:cNvPr>
              <p:cNvPicPr>
                <a:picLocks noChangeAspect="1"/>
              </p:cNvPicPr>
              <p:nvPr/>
            </p:nvPicPr>
            <p:blipFill>
              <a:blip r:embed="rId3"/>
              <a:stretch>
                <a:fillRect/>
              </a:stretch>
            </p:blipFill>
            <p:spPr>
              <a:xfrm>
                <a:off x="2348138" y="2650348"/>
                <a:ext cx="9580952" cy="4152381"/>
              </a:xfrm>
              <a:prstGeom prst="rect">
                <a:avLst/>
              </a:prstGeom>
            </p:spPr>
          </p:pic>
        </p:grpSp>
        <p:sp>
          <p:nvSpPr>
            <p:cNvPr id="2" name="矩形 1">
              <a:extLst>
                <a:ext uri="{FF2B5EF4-FFF2-40B4-BE49-F238E27FC236}">
                  <a16:creationId xmlns:a16="http://schemas.microsoft.com/office/drawing/2014/main" id="{60FCAE44-27B4-44A5-ACFD-1302CB38CDDC}"/>
                </a:ext>
              </a:extLst>
            </p:cNvPr>
            <p:cNvSpPr/>
            <p:nvPr/>
          </p:nvSpPr>
          <p:spPr>
            <a:xfrm>
              <a:off x="3350906" y="1908615"/>
              <a:ext cx="902811"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公司名称</a:t>
              </a:r>
            </a:p>
          </p:txBody>
        </p:sp>
        <p:sp>
          <p:nvSpPr>
            <p:cNvPr id="19" name="矩形 18">
              <a:extLst>
                <a:ext uri="{FF2B5EF4-FFF2-40B4-BE49-F238E27FC236}">
                  <a16:creationId xmlns:a16="http://schemas.microsoft.com/office/drawing/2014/main" id="{A489ABB0-AE74-44C6-8550-E1B316882D8B}"/>
                </a:ext>
              </a:extLst>
            </p:cNvPr>
            <p:cNvSpPr/>
            <p:nvPr/>
          </p:nvSpPr>
          <p:spPr>
            <a:xfrm>
              <a:off x="5470655" y="1908615"/>
              <a:ext cx="543739"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地址</a:t>
              </a:r>
            </a:p>
          </p:txBody>
        </p:sp>
        <p:sp>
          <p:nvSpPr>
            <p:cNvPr id="22" name="矩形 21">
              <a:extLst>
                <a:ext uri="{FF2B5EF4-FFF2-40B4-BE49-F238E27FC236}">
                  <a16:creationId xmlns:a16="http://schemas.microsoft.com/office/drawing/2014/main" id="{5B0DE172-F623-4A5D-A4DE-60C2B59FFE33}"/>
                </a:ext>
              </a:extLst>
            </p:cNvPr>
            <p:cNvSpPr/>
            <p:nvPr/>
          </p:nvSpPr>
          <p:spPr>
            <a:xfrm>
              <a:off x="7194898" y="1921083"/>
              <a:ext cx="543739"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领域</a:t>
              </a:r>
            </a:p>
          </p:txBody>
        </p:sp>
        <p:sp>
          <p:nvSpPr>
            <p:cNvPr id="23" name="矩形 22">
              <a:extLst>
                <a:ext uri="{FF2B5EF4-FFF2-40B4-BE49-F238E27FC236}">
                  <a16:creationId xmlns:a16="http://schemas.microsoft.com/office/drawing/2014/main" id="{5746ABBB-35BE-414F-83BE-9714BEB5A91E}"/>
                </a:ext>
              </a:extLst>
            </p:cNvPr>
            <p:cNvSpPr/>
            <p:nvPr/>
          </p:nvSpPr>
          <p:spPr>
            <a:xfrm>
              <a:off x="9929122" y="1909051"/>
              <a:ext cx="543739"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网址</a:t>
              </a:r>
            </a:p>
          </p:txBody>
        </p:sp>
      </p:grpSp>
      <p:grpSp>
        <p:nvGrpSpPr>
          <p:cNvPr id="13" name="组合 12">
            <a:extLst>
              <a:ext uri="{FF2B5EF4-FFF2-40B4-BE49-F238E27FC236}">
                <a16:creationId xmlns:a16="http://schemas.microsoft.com/office/drawing/2014/main" id="{98DFD5AA-A6F2-4F6D-859D-ACCE76F20C8E}"/>
              </a:ext>
            </a:extLst>
          </p:cNvPr>
          <p:cNvGrpSpPr/>
          <p:nvPr/>
        </p:nvGrpSpPr>
        <p:grpSpPr>
          <a:xfrm>
            <a:off x="1073273" y="1399455"/>
            <a:ext cx="11238095" cy="4733333"/>
            <a:chOff x="1128732" y="1729267"/>
            <a:chExt cx="11238095" cy="4733333"/>
          </a:xfrm>
        </p:grpSpPr>
        <p:grpSp>
          <p:nvGrpSpPr>
            <p:cNvPr id="18" name="组合 17">
              <a:extLst>
                <a:ext uri="{FF2B5EF4-FFF2-40B4-BE49-F238E27FC236}">
                  <a16:creationId xmlns:a16="http://schemas.microsoft.com/office/drawing/2014/main" id="{0FC79116-1D88-44C7-B389-FD3AFCC7EA9E}"/>
                </a:ext>
              </a:extLst>
            </p:cNvPr>
            <p:cNvGrpSpPr/>
            <p:nvPr/>
          </p:nvGrpSpPr>
          <p:grpSpPr>
            <a:xfrm>
              <a:off x="1128732" y="1729267"/>
              <a:ext cx="11238095" cy="4733333"/>
              <a:chOff x="597918" y="1356204"/>
              <a:chExt cx="11238095" cy="4733333"/>
            </a:xfrm>
          </p:grpSpPr>
          <p:pic>
            <p:nvPicPr>
              <p:cNvPr id="15" name="图片 14">
                <a:extLst>
                  <a:ext uri="{FF2B5EF4-FFF2-40B4-BE49-F238E27FC236}">
                    <a16:creationId xmlns:a16="http://schemas.microsoft.com/office/drawing/2014/main" id="{E1506E69-A133-43E5-862E-30A9CD69143C}"/>
                  </a:ext>
                </a:extLst>
              </p:cNvPr>
              <p:cNvPicPr>
                <a:picLocks noChangeAspect="1"/>
              </p:cNvPicPr>
              <p:nvPr/>
            </p:nvPicPr>
            <p:blipFill>
              <a:blip r:embed="rId4"/>
              <a:stretch>
                <a:fillRect/>
              </a:stretch>
            </p:blipFill>
            <p:spPr>
              <a:xfrm>
                <a:off x="597918" y="1356204"/>
                <a:ext cx="11238095" cy="4733333"/>
              </a:xfrm>
              <a:prstGeom prst="rect">
                <a:avLst/>
              </a:prstGeom>
            </p:spPr>
          </p:pic>
          <p:sp>
            <p:nvSpPr>
              <p:cNvPr id="17" name="矩形 16">
                <a:extLst>
                  <a:ext uri="{FF2B5EF4-FFF2-40B4-BE49-F238E27FC236}">
                    <a16:creationId xmlns:a16="http://schemas.microsoft.com/office/drawing/2014/main" id="{80A11CD4-BFF7-4EDA-81B0-398EF5EB6AA0}"/>
                  </a:ext>
                </a:extLst>
              </p:cNvPr>
              <p:cNvSpPr/>
              <p:nvPr/>
            </p:nvSpPr>
            <p:spPr>
              <a:xfrm>
                <a:off x="1151248" y="1922058"/>
                <a:ext cx="2612350" cy="458908"/>
              </a:xfrm>
              <a:prstGeom prst="rect">
                <a:avLst/>
              </a:prstGeom>
            </p:spPr>
            <p:txBody>
              <a:bodyPr wrap="square">
                <a:spAutoFit/>
              </a:bodyPr>
              <a:lstStyle/>
              <a:p>
                <a:pPr>
                  <a:lnSpc>
                    <a:spcPct val="150000"/>
                  </a:lnSpc>
                </a:pPr>
                <a:r>
                  <a:rPr lang="zh-CN" altLang="en-US" dirty="0">
                    <a:solidFill>
                      <a:schemeClr val="bg1"/>
                    </a:solidFill>
                    <a:latin typeface="+mj-ea"/>
                    <a:ea typeface="+mj-ea"/>
                  </a:rPr>
                  <a:t>专家</a:t>
                </a:r>
              </a:p>
            </p:txBody>
          </p:sp>
        </p:grpSp>
        <p:sp>
          <p:nvSpPr>
            <p:cNvPr id="12" name="矩形 11">
              <a:extLst>
                <a:ext uri="{FF2B5EF4-FFF2-40B4-BE49-F238E27FC236}">
                  <a16:creationId xmlns:a16="http://schemas.microsoft.com/office/drawing/2014/main" id="{4AD2CDC7-9F66-4AC6-ACA7-A0A0DA320E4E}"/>
                </a:ext>
              </a:extLst>
            </p:cNvPr>
            <p:cNvSpPr/>
            <p:nvPr/>
          </p:nvSpPr>
          <p:spPr>
            <a:xfrm>
              <a:off x="3027043" y="2026815"/>
              <a:ext cx="543739"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姓名</a:t>
              </a:r>
              <a:endParaRPr lang="zh-CN" altLang="en-US" sz="14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44E82EBA-E502-49DB-98F4-98E756EA65A7}"/>
                </a:ext>
              </a:extLst>
            </p:cNvPr>
            <p:cNvSpPr/>
            <p:nvPr/>
          </p:nvSpPr>
          <p:spPr>
            <a:xfrm>
              <a:off x="5256276" y="2020034"/>
              <a:ext cx="543739"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单位</a:t>
              </a:r>
            </a:p>
          </p:txBody>
        </p:sp>
        <p:sp>
          <p:nvSpPr>
            <p:cNvPr id="25" name="矩形 24">
              <a:extLst>
                <a:ext uri="{FF2B5EF4-FFF2-40B4-BE49-F238E27FC236}">
                  <a16:creationId xmlns:a16="http://schemas.microsoft.com/office/drawing/2014/main" id="{54376601-C1D1-4C5F-B9FF-08A080AC70D2}"/>
                </a:ext>
              </a:extLst>
            </p:cNvPr>
            <p:cNvSpPr/>
            <p:nvPr/>
          </p:nvSpPr>
          <p:spPr>
            <a:xfrm>
              <a:off x="7386335" y="2008158"/>
              <a:ext cx="543739"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领域</a:t>
              </a:r>
              <a:endParaRPr lang="zh-CN" altLang="en-US" sz="1400" dirty="0">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0241FEEC-0D49-4FE7-B30D-1AD9014FAE6C}"/>
                </a:ext>
              </a:extLst>
            </p:cNvPr>
            <p:cNvSpPr/>
            <p:nvPr/>
          </p:nvSpPr>
          <p:spPr>
            <a:xfrm>
              <a:off x="10295598" y="1996126"/>
              <a:ext cx="902811" cy="307777"/>
            </a:xfrm>
            <a:prstGeom prst="rect">
              <a:avLst/>
            </a:prstGeom>
          </p:spPr>
          <p:txBody>
            <a:bodyPr wrap="none">
              <a:spAutoFit/>
            </a:bodyPr>
            <a:lstStyle/>
            <a:p>
              <a:r>
                <a:rPr lang="zh-CN" altLang="en-US" sz="1400" b="1" dirty="0">
                  <a:solidFill>
                    <a:srgbClr val="71B900"/>
                  </a:solidFill>
                  <a:latin typeface="微软雅黑" panose="020B0503020204020204" pitchFamily="34" charset="-122"/>
                  <a:ea typeface="微软雅黑" panose="020B0503020204020204" pitchFamily="34" charset="-122"/>
                </a:rPr>
                <a:t>研究方向</a:t>
              </a:r>
              <a:endParaRPr lang="zh-CN" altLang="en-US" sz="1400"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CBE4D7B0-65FC-4389-878E-D6B6F4CF6D5C}"/>
              </a:ext>
            </a:extLst>
          </p:cNvPr>
          <p:cNvGrpSpPr/>
          <p:nvPr/>
        </p:nvGrpSpPr>
        <p:grpSpPr>
          <a:xfrm>
            <a:off x="966864" y="1418627"/>
            <a:ext cx="11095238" cy="4905185"/>
            <a:chOff x="993751" y="1327762"/>
            <a:chExt cx="11095238" cy="4905185"/>
          </a:xfrm>
        </p:grpSpPr>
        <p:pic>
          <p:nvPicPr>
            <p:cNvPr id="16" name="图片 15">
              <a:extLst>
                <a:ext uri="{FF2B5EF4-FFF2-40B4-BE49-F238E27FC236}">
                  <a16:creationId xmlns:a16="http://schemas.microsoft.com/office/drawing/2014/main" id="{5BD5198F-A871-4D5D-B140-B8F7EE488F42}"/>
                </a:ext>
              </a:extLst>
            </p:cNvPr>
            <p:cNvPicPr>
              <a:picLocks noChangeAspect="1"/>
            </p:cNvPicPr>
            <p:nvPr/>
          </p:nvPicPr>
          <p:blipFill>
            <a:blip r:embed="rId5"/>
            <a:stretch>
              <a:fillRect/>
            </a:stretch>
          </p:blipFill>
          <p:spPr>
            <a:xfrm>
              <a:off x="993751" y="1327762"/>
              <a:ext cx="11095238" cy="4905185"/>
            </a:xfrm>
            <a:prstGeom prst="rect">
              <a:avLst/>
            </a:prstGeom>
          </p:spPr>
        </p:pic>
        <p:sp>
          <p:nvSpPr>
            <p:cNvPr id="20" name="矩形 19">
              <a:extLst>
                <a:ext uri="{FF2B5EF4-FFF2-40B4-BE49-F238E27FC236}">
                  <a16:creationId xmlns:a16="http://schemas.microsoft.com/office/drawing/2014/main" id="{9328C0C4-3AF8-431B-B20E-4EBEBB5F5B3F}"/>
                </a:ext>
              </a:extLst>
            </p:cNvPr>
            <p:cNvSpPr/>
            <p:nvPr/>
          </p:nvSpPr>
          <p:spPr>
            <a:xfrm>
              <a:off x="1613263" y="2373493"/>
              <a:ext cx="814712" cy="418191"/>
            </a:xfrm>
            <a:prstGeom prst="rect">
              <a:avLst/>
            </a:prstGeom>
          </p:spPr>
          <p:txBody>
            <a:bodyPr wrap="square">
              <a:spAutoFit/>
            </a:bodyPr>
            <a:lstStyle/>
            <a:p>
              <a:pPr>
                <a:lnSpc>
                  <a:spcPct val="150000"/>
                </a:lnSpc>
              </a:pPr>
              <a:r>
                <a:rPr lang="zh-CN" altLang="en-US" sz="1600" dirty="0">
                  <a:solidFill>
                    <a:schemeClr val="bg1"/>
                  </a:solidFill>
                  <a:latin typeface="+mj-ea"/>
                  <a:ea typeface="+mj-ea"/>
                </a:rPr>
                <a:t>新闻</a:t>
              </a:r>
            </a:p>
          </p:txBody>
        </p:sp>
      </p:grpSp>
      <p:sp>
        <p:nvSpPr>
          <p:cNvPr id="27" name="矩形 2">
            <a:extLst>
              <a:ext uri="{FF2B5EF4-FFF2-40B4-BE49-F238E27FC236}">
                <a16:creationId xmlns:a16="http://schemas.microsoft.com/office/drawing/2014/main" id="{84779FFB-5E29-4473-89F5-0C2F5D444974}"/>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其他创新数据详情</a:t>
            </a:r>
          </a:p>
        </p:txBody>
      </p:sp>
      <p:sp>
        <p:nvSpPr>
          <p:cNvPr id="28" name="矩形 1">
            <a:extLst>
              <a:ext uri="{FF2B5EF4-FFF2-40B4-BE49-F238E27FC236}">
                <a16:creationId xmlns:a16="http://schemas.microsoft.com/office/drawing/2014/main" id="{216941CC-6DE7-4A58-B9BA-98AE8BCEEC16}"/>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410287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B5AE2B83-657A-4E36-BABD-3A9215F88B62}"/>
              </a:ext>
            </a:extLst>
          </p:cNvPr>
          <p:cNvSpPr txBox="1"/>
          <p:nvPr/>
        </p:nvSpPr>
        <p:spPr>
          <a:xfrm>
            <a:off x="535401" y="455543"/>
            <a:ext cx="5770508"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全球企业拥抱创新</a:t>
            </a:r>
          </a:p>
        </p:txBody>
      </p:sp>
      <p:sp>
        <p:nvSpPr>
          <p:cNvPr id="12" name="矩形 11">
            <a:extLst>
              <a:ext uri="{FF2B5EF4-FFF2-40B4-BE49-F238E27FC236}">
                <a16:creationId xmlns:a16="http://schemas.microsoft.com/office/drawing/2014/main" id="{6F105235-536C-4EBC-B811-6737B9EF46C0}"/>
              </a:ext>
            </a:extLst>
          </p:cNvPr>
          <p:cNvSpPr/>
          <p:nvPr/>
        </p:nvSpPr>
        <p:spPr>
          <a:xfrm>
            <a:off x="7729639" y="6534514"/>
            <a:ext cx="4140104"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数据来源：普华永道</a:t>
            </a:r>
            <a:r>
              <a:rPr kumimoji="0" lang="en-US" altLang="zh-CN"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《2017</a:t>
            </a:r>
            <a:r>
              <a:rPr kumimoji="0" lang="zh-CN" altLang="en-US"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年全球创新</a:t>
            </a:r>
            <a:r>
              <a:rPr kumimoji="0" lang="en-US" altLang="zh-CN"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1000</a:t>
            </a:r>
            <a:r>
              <a:rPr kumimoji="0" lang="zh-CN" altLang="en-US"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强</a:t>
            </a:r>
            <a:r>
              <a:rPr kumimoji="0" lang="en-US" altLang="zh-CN"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a:t>
            </a:r>
            <a:endParaRPr kumimoji="0" lang="zh-CN" altLang="en-US" sz="1100" b="0" i="0" u="none" strike="noStrike" kern="18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13" name="图片 12">
            <a:extLst>
              <a:ext uri="{FF2B5EF4-FFF2-40B4-BE49-F238E27FC236}">
                <a16:creationId xmlns:a16="http://schemas.microsoft.com/office/drawing/2014/main" id="{BA02FD76-7118-4029-8193-2485D9153680}"/>
              </a:ext>
            </a:extLst>
          </p:cNvPr>
          <p:cNvPicPr>
            <a:picLocks noChangeAspect="1"/>
          </p:cNvPicPr>
          <p:nvPr/>
        </p:nvPicPr>
        <p:blipFill>
          <a:blip r:embed="rId3"/>
          <a:stretch>
            <a:fillRect/>
          </a:stretch>
        </p:blipFill>
        <p:spPr>
          <a:xfrm>
            <a:off x="1375585" y="898741"/>
            <a:ext cx="6001274" cy="3050421"/>
          </a:xfrm>
          <a:prstGeom prst="rect">
            <a:avLst/>
          </a:prstGeom>
        </p:spPr>
      </p:pic>
      <p:sp>
        <p:nvSpPr>
          <p:cNvPr id="14" name="矩形 13">
            <a:extLst>
              <a:ext uri="{FF2B5EF4-FFF2-40B4-BE49-F238E27FC236}">
                <a16:creationId xmlns:a16="http://schemas.microsoft.com/office/drawing/2014/main" id="{8F4340EB-F8A3-40F8-A665-35E70FF7CE6E}"/>
              </a:ext>
            </a:extLst>
          </p:cNvPr>
          <p:cNvSpPr/>
          <p:nvPr/>
        </p:nvSpPr>
        <p:spPr>
          <a:xfrm>
            <a:off x="689677" y="4226324"/>
            <a:ext cx="461958"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全球创新一千强研发支出</a:t>
            </a:r>
            <a:endParaRPr kumimoji="0" lang="en-US" altLang="zh-CN" sz="1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p:txBody>
      </p:sp>
      <p:pic>
        <p:nvPicPr>
          <p:cNvPr id="15" name="图片 14">
            <a:extLst>
              <a:ext uri="{FF2B5EF4-FFF2-40B4-BE49-F238E27FC236}">
                <a16:creationId xmlns:a16="http://schemas.microsoft.com/office/drawing/2014/main" id="{47F6EDBD-5807-4D01-B0B4-B76CBC5CB69D}"/>
              </a:ext>
            </a:extLst>
          </p:cNvPr>
          <p:cNvPicPr>
            <a:picLocks noChangeAspect="1"/>
          </p:cNvPicPr>
          <p:nvPr/>
        </p:nvPicPr>
        <p:blipFill>
          <a:blip r:embed="rId4"/>
          <a:stretch>
            <a:fillRect/>
          </a:stretch>
        </p:blipFill>
        <p:spPr>
          <a:xfrm>
            <a:off x="1047982" y="3687890"/>
            <a:ext cx="6262868" cy="2977429"/>
          </a:xfrm>
          <a:prstGeom prst="rect">
            <a:avLst/>
          </a:prstGeom>
        </p:spPr>
      </p:pic>
      <p:sp>
        <p:nvSpPr>
          <p:cNvPr id="16" name="矩形 15">
            <a:extLst>
              <a:ext uri="{FF2B5EF4-FFF2-40B4-BE49-F238E27FC236}">
                <a16:creationId xmlns:a16="http://schemas.microsoft.com/office/drawing/2014/main" id="{34F9DF99-C94B-4267-BA12-626625BCB917}"/>
              </a:ext>
            </a:extLst>
          </p:cNvPr>
          <p:cNvSpPr/>
          <p:nvPr/>
        </p:nvSpPr>
        <p:spPr>
          <a:xfrm>
            <a:off x="697781" y="1743663"/>
            <a:ext cx="46195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全球创新一千强收入</a:t>
            </a:r>
            <a:endParaRPr kumimoji="0" lang="en-US" altLang="zh-CN" sz="14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p:txBody>
      </p:sp>
      <p:sp>
        <p:nvSpPr>
          <p:cNvPr id="17" name="矩形 16">
            <a:extLst>
              <a:ext uri="{FF2B5EF4-FFF2-40B4-BE49-F238E27FC236}">
                <a16:creationId xmlns:a16="http://schemas.microsoft.com/office/drawing/2014/main" id="{E5B4F3D3-5113-40D3-AE2B-3D7DE5F9BFC7}"/>
              </a:ext>
            </a:extLst>
          </p:cNvPr>
          <p:cNvSpPr/>
          <p:nvPr/>
        </p:nvSpPr>
        <p:spPr>
          <a:xfrm>
            <a:off x="5499327" y="1482076"/>
            <a:ext cx="161316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单位：万亿美元</a:t>
            </a:r>
            <a:endParaRPr kumimoji="0" lang="zh-CN" altLang="en-US" sz="1400" b="1" i="0" u="none" strike="noStrike" kern="1200" cap="none" spc="0" normalizeH="0" baseline="0" noProof="0" dirty="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mn-cs"/>
            </a:endParaRPr>
          </a:p>
        </p:txBody>
      </p:sp>
      <p:cxnSp>
        <p:nvCxnSpPr>
          <p:cNvPr id="18" name="直接连接符 17">
            <a:extLst>
              <a:ext uri="{FF2B5EF4-FFF2-40B4-BE49-F238E27FC236}">
                <a16:creationId xmlns:a16="http://schemas.microsoft.com/office/drawing/2014/main" id="{087634E0-C8EB-4D9C-BEA1-D703D5132B8D}"/>
              </a:ext>
            </a:extLst>
          </p:cNvPr>
          <p:cNvCxnSpPr>
            <a:cxnSpLocks/>
          </p:cNvCxnSpPr>
          <p:nvPr/>
        </p:nvCxnSpPr>
        <p:spPr>
          <a:xfrm flipV="1">
            <a:off x="7439186" y="1157210"/>
            <a:ext cx="0" cy="5195464"/>
          </a:xfrm>
          <a:prstGeom prst="line">
            <a:avLst/>
          </a:prstGeom>
          <a:ln>
            <a:solidFill>
              <a:schemeClr val="tx1">
                <a:lumMod val="65000"/>
                <a:lumOff val="35000"/>
              </a:schemeClr>
            </a:solidFill>
            <a:prstDash val="dash"/>
          </a:ln>
        </p:spPr>
        <p:style>
          <a:lnRef idx="1">
            <a:schemeClr val="accent5"/>
          </a:lnRef>
          <a:fillRef idx="0">
            <a:schemeClr val="accent5"/>
          </a:fillRef>
          <a:effectRef idx="0">
            <a:schemeClr val="accent5"/>
          </a:effectRef>
          <a:fontRef idx="minor">
            <a:schemeClr val="tx1"/>
          </a:fontRef>
        </p:style>
      </p:cxnSp>
      <p:sp>
        <p:nvSpPr>
          <p:cNvPr id="19" name="矩形 18">
            <a:extLst>
              <a:ext uri="{FF2B5EF4-FFF2-40B4-BE49-F238E27FC236}">
                <a16:creationId xmlns:a16="http://schemas.microsoft.com/office/drawing/2014/main" id="{9376896C-2684-4CB1-A3B0-43B91C13D506}"/>
              </a:ext>
            </a:extLst>
          </p:cNvPr>
          <p:cNvSpPr/>
          <p:nvPr/>
        </p:nvSpPr>
        <p:spPr>
          <a:xfrm>
            <a:off x="7704462" y="1482076"/>
            <a:ext cx="4136452" cy="142295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2017</a:t>
            </a: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年，全球创新</a:t>
            </a:r>
            <a:r>
              <a:rPr kumimoji="0" lang="en-US" altLang="zh-CN"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1000</a:t>
            </a: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强</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企业的总收入</a:t>
            </a:r>
            <a:r>
              <a:rPr kumimoji="0" lang="en-US" altLang="zh-CN"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16</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万亿美元，相比</a:t>
            </a:r>
            <a:r>
              <a:rPr kumimoji="0" lang="en-US" altLang="zh-CN"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2005</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年增长</a:t>
            </a:r>
            <a:r>
              <a:rPr kumimoji="0" lang="en-US" altLang="zh-CN"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65%</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，年复合增长率为</a:t>
            </a:r>
            <a:r>
              <a:rPr kumimoji="0" lang="en-US" altLang="zh-CN"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4.28%</a:t>
            </a: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矩形 20">
            <a:extLst>
              <a:ext uri="{FF2B5EF4-FFF2-40B4-BE49-F238E27FC236}">
                <a16:creationId xmlns:a16="http://schemas.microsoft.com/office/drawing/2014/main" id="{55058087-ACC1-40D8-948D-E39A82CD16F4}"/>
              </a:ext>
            </a:extLst>
          </p:cNvPr>
          <p:cNvSpPr/>
          <p:nvPr/>
        </p:nvSpPr>
        <p:spPr>
          <a:xfrm>
            <a:off x="5560747" y="4271225"/>
            <a:ext cx="161316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单位：十亿美元</a:t>
            </a:r>
            <a:endParaRPr kumimoji="0" lang="zh-CN" altLang="en-US" sz="1400" b="1" i="0" u="none" strike="noStrike" kern="1200" cap="none" spc="0" normalizeH="0" baseline="0" noProof="0" dirty="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mn-cs"/>
            </a:endParaRPr>
          </a:p>
        </p:txBody>
      </p:sp>
      <p:sp>
        <p:nvSpPr>
          <p:cNvPr id="3" name="矩形 2">
            <a:extLst>
              <a:ext uri="{FF2B5EF4-FFF2-40B4-BE49-F238E27FC236}">
                <a16:creationId xmlns:a16="http://schemas.microsoft.com/office/drawing/2014/main" id="{BC3C16CA-4C9A-4B72-9F80-1A9314819071}"/>
              </a:ext>
            </a:extLst>
          </p:cNvPr>
          <p:cNvSpPr/>
          <p:nvPr/>
        </p:nvSpPr>
        <p:spPr>
          <a:xfrm>
            <a:off x="7729639" y="3490352"/>
            <a:ext cx="4086098" cy="286232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与此同时创新</a:t>
            </a:r>
            <a:r>
              <a:rPr kumimoji="0" lang="en-US" altLang="zh-CN"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1000</a:t>
            </a: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强企业研发支出突破</a:t>
            </a:r>
            <a:r>
              <a:rPr kumimoji="0" lang="en-US" altLang="zh-CN"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7000</a:t>
            </a: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亿美元大关，与</a:t>
            </a:r>
            <a:r>
              <a:rPr kumimoji="0" lang="en-US" altLang="zh-CN"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2005</a:t>
            </a:r>
            <a:r>
              <a:rPr kumimoji="0" lang="zh-CN" altLang="en-US" sz="20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cs"/>
              </a:rPr>
              <a:t>年相比，</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研发支出总体增长</a:t>
            </a:r>
            <a:r>
              <a:rPr kumimoji="0" lang="en-US" altLang="zh-CN"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75%</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，年复合增长率为</a:t>
            </a:r>
            <a:r>
              <a:rPr kumimoji="0" lang="en-US" altLang="zh-CN"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4.79%</a:t>
            </a:r>
            <a:r>
              <a:rPr kumimoji="0" lang="zh-CN" altLang="en-US" sz="20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，近年依然保持较高增长。</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说明全球企业对创新的投入越来越多，更加重视。</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251680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5804B187-CEA7-4F92-B34D-A6A14CE609E8}"/>
              </a:ext>
            </a:extLst>
          </p:cNvPr>
          <p:cNvSpPr/>
          <p:nvPr/>
        </p:nvSpPr>
        <p:spPr>
          <a:xfrm>
            <a:off x="4166958" y="878852"/>
            <a:ext cx="5768300" cy="553998"/>
          </a:xfrm>
          <a:prstGeom prst="rect">
            <a:avLst/>
          </a:prstGeom>
        </p:spPr>
        <p:txBody>
          <a:bodyPr wrap="square">
            <a:spAutoFit/>
          </a:bodyPr>
          <a:lstStyle/>
          <a:p>
            <a:pPr>
              <a:lnSpc>
                <a:spcPct val="150000"/>
              </a:lnSpc>
            </a:pPr>
            <a:r>
              <a:rPr lang="zh-CN" altLang="en-US" sz="2000" b="1" dirty="0">
                <a:solidFill>
                  <a:schemeClr val="tx1">
                    <a:lumMod val="75000"/>
                    <a:lumOff val="25000"/>
                  </a:schemeClr>
                </a:solidFill>
                <a:latin typeface="+mj-ea"/>
                <a:ea typeface="+mj-ea"/>
              </a:rPr>
              <a:t>以人工智能领域为例，可以一键提供全面的数据</a:t>
            </a:r>
            <a:endParaRPr lang="zh-CN" altLang="en-US" sz="2400" b="1" dirty="0">
              <a:solidFill>
                <a:schemeClr val="tx1">
                  <a:lumMod val="75000"/>
                  <a:lumOff val="25000"/>
                </a:schemeClr>
              </a:solidFill>
              <a:latin typeface="+mj-ea"/>
              <a:ea typeface="+mj-ea"/>
            </a:endParaRPr>
          </a:p>
        </p:txBody>
      </p:sp>
      <p:grpSp>
        <p:nvGrpSpPr>
          <p:cNvPr id="16" name="组合 15">
            <a:extLst>
              <a:ext uri="{FF2B5EF4-FFF2-40B4-BE49-F238E27FC236}">
                <a16:creationId xmlns:a16="http://schemas.microsoft.com/office/drawing/2014/main" id="{6ACA0036-3FD5-43D2-A6DB-E7E21E9094F1}"/>
              </a:ext>
            </a:extLst>
          </p:cNvPr>
          <p:cNvGrpSpPr/>
          <p:nvPr/>
        </p:nvGrpSpPr>
        <p:grpSpPr>
          <a:xfrm>
            <a:off x="1408425" y="1524671"/>
            <a:ext cx="9657143" cy="4495238"/>
            <a:chOff x="1073145" y="1653821"/>
            <a:chExt cx="10076190" cy="4495238"/>
          </a:xfrm>
        </p:grpSpPr>
        <p:pic>
          <p:nvPicPr>
            <p:cNvPr id="14" name="图片 13">
              <a:extLst>
                <a:ext uri="{FF2B5EF4-FFF2-40B4-BE49-F238E27FC236}">
                  <a16:creationId xmlns:a16="http://schemas.microsoft.com/office/drawing/2014/main" id="{96022FF0-A35E-491E-969B-CF54447CD549}"/>
                </a:ext>
              </a:extLst>
            </p:cNvPr>
            <p:cNvPicPr>
              <a:picLocks noChangeAspect="1"/>
            </p:cNvPicPr>
            <p:nvPr/>
          </p:nvPicPr>
          <p:blipFill>
            <a:blip r:embed="rId2"/>
            <a:stretch>
              <a:fillRect/>
            </a:stretch>
          </p:blipFill>
          <p:spPr>
            <a:xfrm>
              <a:off x="1073145" y="1653821"/>
              <a:ext cx="10076190" cy="4495238"/>
            </a:xfrm>
            <a:prstGeom prst="rect">
              <a:avLst/>
            </a:prstGeom>
            <a:ln>
              <a:solidFill>
                <a:srgbClr val="71B900"/>
              </a:solid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3B9D8DC4-C80E-48AF-A181-21B5B15DFD25}"/>
                </a:ext>
              </a:extLst>
            </p:cNvPr>
            <p:cNvSpPr/>
            <p:nvPr/>
          </p:nvSpPr>
          <p:spPr>
            <a:xfrm>
              <a:off x="2326173" y="1653821"/>
              <a:ext cx="814712" cy="458908"/>
            </a:xfrm>
            <a:prstGeom prst="rect">
              <a:avLst/>
            </a:prstGeom>
            <a:ln>
              <a:noFill/>
            </a:ln>
          </p:spPr>
          <p:txBody>
            <a:bodyPr wrap="square">
              <a:spAutoFit/>
            </a:bodyPr>
            <a:lstStyle/>
            <a:p>
              <a:pPr>
                <a:lnSpc>
                  <a:spcPct val="150000"/>
                </a:lnSpc>
              </a:pPr>
              <a:r>
                <a:rPr lang="zh-CN" altLang="en-US" b="1" dirty="0">
                  <a:solidFill>
                    <a:srgbClr val="E88651"/>
                  </a:solidFill>
                  <a:latin typeface="+mj-ea"/>
                  <a:ea typeface="+mj-ea"/>
                </a:rPr>
                <a:t>论文</a:t>
              </a:r>
            </a:p>
          </p:txBody>
        </p:sp>
      </p:grpSp>
      <p:grpSp>
        <p:nvGrpSpPr>
          <p:cNvPr id="20" name="组合 19">
            <a:extLst>
              <a:ext uri="{FF2B5EF4-FFF2-40B4-BE49-F238E27FC236}">
                <a16:creationId xmlns:a16="http://schemas.microsoft.com/office/drawing/2014/main" id="{5DB344CF-6CC9-4C10-8092-01F06161931E}"/>
              </a:ext>
            </a:extLst>
          </p:cNvPr>
          <p:cNvGrpSpPr/>
          <p:nvPr/>
        </p:nvGrpSpPr>
        <p:grpSpPr>
          <a:xfrm>
            <a:off x="1408425" y="1989173"/>
            <a:ext cx="9657143" cy="4046173"/>
            <a:chOff x="1282668" y="2331071"/>
            <a:chExt cx="9657143" cy="4046173"/>
          </a:xfrm>
        </p:grpSpPr>
        <p:pic>
          <p:nvPicPr>
            <p:cNvPr id="17" name="图片 16">
              <a:extLst>
                <a:ext uri="{FF2B5EF4-FFF2-40B4-BE49-F238E27FC236}">
                  <a16:creationId xmlns:a16="http://schemas.microsoft.com/office/drawing/2014/main" id="{F9ED1188-454B-48D5-8E05-9AA9FB155B83}"/>
                </a:ext>
              </a:extLst>
            </p:cNvPr>
            <p:cNvPicPr>
              <a:picLocks noChangeAspect="1"/>
            </p:cNvPicPr>
            <p:nvPr/>
          </p:nvPicPr>
          <p:blipFill>
            <a:blip r:embed="rId3"/>
            <a:stretch>
              <a:fillRect/>
            </a:stretch>
          </p:blipFill>
          <p:spPr>
            <a:xfrm>
              <a:off x="1282668" y="2339149"/>
              <a:ext cx="9657143" cy="4038095"/>
            </a:xfrm>
            <a:prstGeom prst="rect">
              <a:avLst/>
            </a:prstGeom>
            <a:ln>
              <a:solidFill>
                <a:srgbClr val="71B900"/>
              </a:solidFill>
            </a:ln>
          </p:spPr>
        </p:pic>
        <p:sp>
          <p:nvSpPr>
            <p:cNvPr id="19" name="矩形 18">
              <a:extLst>
                <a:ext uri="{FF2B5EF4-FFF2-40B4-BE49-F238E27FC236}">
                  <a16:creationId xmlns:a16="http://schemas.microsoft.com/office/drawing/2014/main" id="{F5AE3021-CC1C-49CB-B492-469A54D274DD}"/>
                </a:ext>
              </a:extLst>
            </p:cNvPr>
            <p:cNvSpPr/>
            <p:nvPr/>
          </p:nvSpPr>
          <p:spPr>
            <a:xfrm>
              <a:off x="2605824" y="2331071"/>
              <a:ext cx="1814791" cy="369332"/>
            </a:xfrm>
            <a:prstGeom prst="rect">
              <a:avLst/>
            </a:prstGeom>
          </p:spPr>
          <p:txBody>
            <a:bodyPr wrap="square">
              <a:spAutoFit/>
            </a:bodyPr>
            <a:lstStyle/>
            <a:p>
              <a:pPr>
                <a:buSzPct val="40000"/>
              </a:pPr>
              <a:r>
                <a:rPr lang="zh-CN" altLang="en-US" b="1" dirty="0">
                  <a:solidFill>
                    <a:srgbClr val="E88651"/>
                  </a:solidFill>
                  <a:latin typeface="+mj-ea"/>
                  <a:ea typeface="+mj-ea"/>
                </a:rPr>
                <a:t>项目资助</a:t>
              </a:r>
            </a:p>
          </p:txBody>
        </p:sp>
      </p:grpSp>
      <p:grpSp>
        <p:nvGrpSpPr>
          <p:cNvPr id="24" name="组合 23">
            <a:extLst>
              <a:ext uri="{FF2B5EF4-FFF2-40B4-BE49-F238E27FC236}">
                <a16:creationId xmlns:a16="http://schemas.microsoft.com/office/drawing/2014/main" id="{FF364324-1718-480D-81D5-D423E51F8000}"/>
              </a:ext>
            </a:extLst>
          </p:cNvPr>
          <p:cNvGrpSpPr/>
          <p:nvPr/>
        </p:nvGrpSpPr>
        <p:grpSpPr>
          <a:xfrm>
            <a:off x="1408425" y="2358505"/>
            <a:ext cx="9657143" cy="4455967"/>
            <a:chOff x="1073145" y="2374545"/>
            <a:chExt cx="9657143" cy="4455967"/>
          </a:xfrm>
        </p:grpSpPr>
        <p:pic>
          <p:nvPicPr>
            <p:cNvPr id="21" name="图片 20">
              <a:extLst>
                <a:ext uri="{FF2B5EF4-FFF2-40B4-BE49-F238E27FC236}">
                  <a16:creationId xmlns:a16="http://schemas.microsoft.com/office/drawing/2014/main" id="{93FD5767-DA78-4675-B0B2-E00002191D9B}"/>
                </a:ext>
              </a:extLst>
            </p:cNvPr>
            <p:cNvPicPr>
              <a:picLocks noChangeAspect="1"/>
            </p:cNvPicPr>
            <p:nvPr/>
          </p:nvPicPr>
          <p:blipFill>
            <a:blip r:embed="rId4"/>
            <a:stretch>
              <a:fillRect/>
            </a:stretch>
          </p:blipFill>
          <p:spPr>
            <a:xfrm>
              <a:off x="1073145" y="2487655"/>
              <a:ext cx="9657143" cy="4342857"/>
            </a:xfrm>
            <a:prstGeom prst="rect">
              <a:avLst/>
            </a:prstGeom>
            <a:ln>
              <a:solidFill>
                <a:srgbClr val="71B900"/>
              </a:solidFill>
            </a:ln>
          </p:spPr>
        </p:pic>
        <p:sp>
          <p:nvSpPr>
            <p:cNvPr id="23" name="矩形 22">
              <a:extLst>
                <a:ext uri="{FF2B5EF4-FFF2-40B4-BE49-F238E27FC236}">
                  <a16:creationId xmlns:a16="http://schemas.microsoft.com/office/drawing/2014/main" id="{06FEFF0A-BDDC-4AFF-BCAC-82BE07BD44F0}"/>
                </a:ext>
              </a:extLst>
            </p:cNvPr>
            <p:cNvSpPr/>
            <p:nvPr/>
          </p:nvSpPr>
          <p:spPr>
            <a:xfrm>
              <a:off x="1686415" y="2374545"/>
              <a:ext cx="1544465" cy="458908"/>
            </a:xfrm>
            <a:prstGeom prst="rect">
              <a:avLst/>
            </a:prstGeom>
          </p:spPr>
          <p:txBody>
            <a:bodyPr wrap="square">
              <a:spAutoFit/>
            </a:bodyPr>
            <a:lstStyle/>
            <a:p>
              <a:pPr>
                <a:lnSpc>
                  <a:spcPct val="150000"/>
                </a:lnSpc>
              </a:pPr>
              <a:r>
                <a:rPr lang="zh-CN" altLang="en-US" b="1" dirty="0">
                  <a:solidFill>
                    <a:srgbClr val="E88651"/>
                  </a:solidFill>
                  <a:latin typeface="+mj-ea"/>
                  <a:ea typeface="+mj-ea"/>
                </a:rPr>
                <a:t>招投标信息</a:t>
              </a:r>
            </a:p>
          </p:txBody>
        </p:sp>
      </p:grpSp>
      <p:sp>
        <p:nvSpPr>
          <p:cNvPr id="18" name="矩形 2">
            <a:extLst>
              <a:ext uri="{FF2B5EF4-FFF2-40B4-BE49-F238E27FC236}">
                <a16:creationId xmlns:a16="http://schemas.microsoft.com/office/drawing/2014/main" id="{CFD9CEAA-7D8B-43BE-8E07-BA7C1EF17AA0}"/>
              </a:ext>
            </a:extLst>
          </p:cNvPr>
          <p:cNvSpPr/>
          <p:nvPr/>
        </p:nvSpPr>
        <p:spPr>
          <a:xfrm>
            <a:off x="448521" y="925019"/>
            <a:ext cx="3653610"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其他创新数据详情</a:t>
            </a:r>
          </a:p>
        </p:txBody>
      </p:sp>
      <p:sp>
        <p:nvSpPr>
          <p:cNvPr id="22" name="矩形 1">
            <a:extLst>
              <a:ext uri="{FF2B5EF4-FFF2-40B4-BE49-F238E27FC236}">
                <a16:creationId xmlns:a16="http://schemas.microsoft.com/office/drawing/2014/main" id="{9534C854-F90F-4337-985F-F21EB1D3F5ED}"/>
              </a:ext>
            </a:extLst>
          </p:cNvPr>
          <p:cNvSpPr/>
          <p:nvPr/>
        </p:nvSpPr>
        <p:spPr>
          <a:xfrm>
            <a:off x="451856" y="340244"/>
            <a:ext cx="3653610" cy="584775"/>
          </a:xfrm>
          <a:prstGeom prst="rect">
            <a:avLst/>
          </a:prstGeom>
        </p:spPr>
        <p:txBody>
          <a:bodyPr wrap="square">
            <a:spAutoFit/>
          </a:bodyPr>
          <a:lstStyle/>
          <a:p>
            <a:r>
              <a:rPr lang="zh-CN" altLang="en-US" sz="3200" b="1" dirty="0">
                <a:latin typeface="+mj-ea"/>
                <a:ea typeface="+mj-ea"/>
                <a:cs typeface="Arial" panose="020B0604020202020204" pitchFamily="34" charset="0"/>
              </a:rPr>
              <a:t>数据详情</a:t>
            </a:r>
          </a:p>
        </p:txBody>
      </p:sp>
    </p:spTree>
    <p:extLst>
      <p:ext uri="{BB962C8B-B14F-4D97-AF65-F5344CB8AC3E}">
        <p14:creationId xmlns:p14="http://schemas.microsoft.com/office/powerpoint/2010/main" val="341170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30">
            <a:extLst>
              <a:ext uri="{FF2B5EF4-FFF2-40B4-BE49-F238E27FC236}">
                <a16:creationId xmlns:a16="http://schemas.microsoft.com/office/drawing/2014/main" id="{A299D310-E528-4C6E-94CF-CCECA67844C6}"/>
              </a:ext>
            </a:extLst>
          </p:cNvPr>
          <p:cNvSpPr/>
          <p:nvPr/>
        </p:nvSpPr>
        <p:spPr>
          <a:xfrm>
            <a:off x="1810201" y="1055200"/>
            <a:ext cx="8677836" cy="1101957"/>
          </a:xfrm>
          <a:prstGeom prst="triangle">
            <a:avLst>
              <a:gd name="adj" fmla="val 50308"/>
            </a:avLst>
          </a:prstGeom>
          <a:solidFill>
            <a:srgbClr val="E88651"/>
          </a:solidFill>
          <a:ln w="12700">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defTabSz="571796"/>
            <a:r>
              <a:rPr kumimoji="1" lang="zh-CN" altLang="en-US" sz="2400" b="1" dirty="0">
                <a:solidFill>
                  <a:prstClr val="white"/>
                </a:solidFill>
                <a:latin typeface="微软雅黑" panose="020B0503020204020204" pitchFamily="34" charset="-122"/>
                <a:ea typeface="微软雅黑" panose="020B0503020204020204" pitchFamily="34" charset="-122"/>
                <a:cs typeface="微软雅黑"/>
              </a:rPr>
              <a:t>创新情报</a:t>
            </a:r>
            <a:endParaRPr kumimoji="1" lang="en-US" altLang="zh-CN" sz="2400" b="1" dirty="0">
              <a:solidFill>
                <a:prstClr val="white"/>
              </a:solidFill>
              <a:latin typeface="微软雅黑" panose="020B0503020204020204" pitchFamily="34" charset="-122"/>
              <a:ea typeface="微软雅黑" panose="020B0503020204020204" pitchFamily="34" charset="-122"/>
              <a:cs typeface="微软雅黑"/>
            </a:endParaRPr>
          </a:p>
        </p:txBody>
      </p:sp>
      <p:sp>
        <p:nvSpPr>
          <p:cNvPr id="3" name="Rectangle 32">
            <a:extLst>
              <a:ext uri="{FF2B5EF4-FFF2-40B4-BE49-F238E27FC236}">
                <a16:creationId xmlns:a16="http://schemas.microsoft.com/office/drawing/2014/main" id="{981495EB-8205-46C4-8F9E-5EA53E4A0689}"/>
              </a:ext>
            </a:extLst>
          </p:cNvPr>
          <p:cNvSpPr/>
          <p:nvPr/>
        </p:nvSpPr>
        <p:spPr>
          <a:xfrm>
            <a:off x="1810200" y="2174214"/>
            <a:ext cx="8677837" cy="1065492"/>
          </a:xfrm>
          <a:prstGeom prst="rect">
            <a:avLst/>
          </a:prstGeom>
          <a:solidFill>
            <a:srgbClr val="1D39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89089">
              <a:defRPr/>
            </a:pPr>
            <a:endParaRPr lang="en-US" altLang="zh-CN" sz="1200" kern="0" dirty="0">
              <a:solidFill>
                <a:srgbClr val="2D8460"/>
              </a:solidFill>
              <a:latin typeface="微软雅黑" panose="020B0503020204020204" pitchFamily="34" charset="-122"/>
              <a:ea typeface="微软雅黑" panose="020B0503020204020204" pitchFamily="34" charset="-122"/>
            </a:endParaRPr>
          </a:p>
        </p:txBody>
      </p:sp>
      <p:sp>
        <p:nvSpPr>
          <p:cNvPr id="6" name="Rectangle 25">
            <a:extLst>
              <a:ext uri="{FF2B5EF4-FFF2-40B4-BE49-F238E27FC236}">
                <a16:creationId xmlns:a16="http://schemas.microsoft.com/office/drawing/2014/main" id="{28DB8E9A-F25A-4C1C-B64B-9417F356897D}"/>
              </a:ext>
            </a:extLst>
          </p:cNvPr>
          <p:cNvSpPr>
            <a:spLocks noChangeArrowheads="1"/>
          </p:cNvSpPr>
          <p:nvPr>
            <p:custDataLst>
              <p:tags r:id="rId1"/>
            </p:custDataLst>
          </p:nvPr>
        </p:nvSpPr>
        <p:spPr bwMode="auto">
          <a:xfrm>
            <a:off x="1810201" y="3253185"/>
            <a:ext cx="2160000" cy="2419200"/>
          </a:xfrm>
          <a:prstGeom prst="rect">
            <a:avLst/>
          </a:prstGeom>
          <a:solidFill>
            <a:schemeClr val="bg1"/>
          </a:solidFill>
          <a:ln w="9525" algn="ctr">
            <a:solidFill>
              <a:srgbClr val="1D395B"/>
            </a:solidFill>
            <a:miter lim="800000"/>
            <a:headEnd/>
            <a:tailEnd/>
          </a:ln>
          <a:effectLst>
            <a:outerShdw dist="20000" dir="5400000" rotWithShape="0">
              <a:srgbClr val="000000">
                <a:alpha val="37999"/>
              </a:srgbClr>
            </a:outerShdw>
          </a:effectLst>
        </p:spPr>
        <p:txBody>
          <a:bodyPr lIns="99486" tIns="49743" rIns="99486" bIns="49743"/>
          <a:lstStyle/>
          <a:p>
            <a:pPr algn="ctr" defTabSz="995440">
              <a:spcAft>
                <a:spcPct val="20000"/>
              </a:spcAft>
              <a:defRPr/>
            </a:pPr>
            <a:endParaRPr lang="en-US" altLang="zh-CN" sz="1400" b="1" kern="0" dirty="0">
              <a:latin typeface="微软雅黑" panose="020B0503020204020204" pitchFamily="34" charset="-122"/>
              <a:ea typeface="微软雅黑" panose="020B0503020204020204" pitchFamily="34" charset="-122"/>
              <a:cs typeface="微软雅黑"/>
            </a:endParaRPr>
          </a:p>
        </p:txBody>
      </p:sp>
      <p:sp>
        <p:nvSpPr>
          <p:cNvPr id="23" name="文本框 22">
            <a:extLst>
              <a:ext uri="{FF2B5EF4-FFF2-40B4-BE49-F238E27FC236}">
                <a16:creationId xmlns:a16="http://schemas.microsoft.com/office/drawing/2014/main" id="{F9FD0C67-5D51-4D68-AE92-059E9B63AA3E}"/>
              </a:ext>
            </a:extLst>
          </p:cNvPr>
          <p:cNvSpPr txBox="1"/>
          <p:nvPr/>
        </p:nvSpPr>
        <p:spPr>
          <a:xfrm>
            <a:off x="6277437" y="1005456"/>
            <a:ext cx="184731" cy="261610"/>
          </a:xfrm>
          <a:prstGeom prst="rect">
            <a:avLst/>
          </a:prstGeom>
          <a:noFill/>
        </p:spPr>
        <p:txBody>
          <a:bodyPr wrap="square" rtlCol="0">
            <a:spAutoFit/>
          </a:bodyPr>
          <a:lstStyle/>
          <a:p>
            <a:pPr defTabSz="571796"/>
            <a:endParaRPr kumimoji="1" lang="zh-CN" altLang="en-US" sz="1100" dirty="0">
              <a:solidFill>
                <a:prstClr val="black"/>
              </a:solidFill>
              <a:latin typeface="微软雅黑" panose="020B0503020204020204" pitchFamily="34" charset="-122"/>
              <a:ea typeface="微软雅黑" panose="020B0503020204020204" pitchFamily="34" charset="-122"/>
            </a:endParaRPr>
          </a:p>
        </p:txBody>
      </p:sp>
      <p:sp>
        <p:nvSpPr>
          <p:cNvPr id="25" name="矩形 24">
            <a:extLst>
              <a:ext uri="{FF2B5EF4-FFF2-40B4-BE49-F238E27FC236}">
                <a16:creationId xmlns:a16="http://schemas.microsoft.com/office/drawing/2014/main" id="{84BFC737-AE6F-4461-BC1D-77ACC5753D7A}"/>
              </a:ext>
            </a:extLst>
          </p:cNvPr>
          <p:cNvSpPr/>
          <p:nvPr/>
        </p:nvSpPr>
        <p:spPr>
          <a:xfrm rot="5400000">
            <a:off x="5658358" y="1868177"/>
            <a:ext cx="981524" cy="8677835"/>
          </a:xfrm>
          <a:prstGeom prst="rect">
            <a:avLst/>
          </a:prstGeom>
          <a:solidFill>
            <a:schemeClr val="bg1"/>
          </a:solidFill>
          <a:ln w="19050">
            <a:solidFill>
              <a:srgbClr val="71B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Rectangle 25">
            <a:extLst>
              <a:ext uri="{FF2B5EF4-FFF2-40B4-BE49-F238E27FC236}">
                <a16:creationId xmlns:a16="http://schemas.microsoft.com/office/drawing/2014/main" id="{DD23BAB6-6646-4EF8-9CC3-50218256AE61}"/>
              </a:ext>
            </a:extLst>
          </p:cNvPr>
          <p:cNvSpPr>
            <a:spLocks noChangeArrowheads="1"/>
          </p:cNvSpPr>
          <p:nvPr>
            <p:custDataLst>
              <p:tags r:id="rId2"/>
            </p:custDataLst>
          </p:nvPr>
        </p:nvSpPr>
        <p:spPr bwMode="auto">
          <a:xfrm>
            <a:off x="3984694" y="3253185"/>
            <a:ext cx="2160000" cy="2419114"/>
          </a:xfrm>
          <a:prstGeom prst="rect">
            <a:avLst/>
          </a:prstGeom>
          <a:solidFill>
            <a:schemeClr val="bg1"/>
          </a:solidFill>
          <a:ln w="9525" algn="ctr">
            <a:solidFill>
              <a:srgbClr val="1D395B"/>
            </a:solidFill>
            <a:miter lim="800000"/>
            <a:headEnd/>
            <a:tailEnd/>
          </a:ln>
          <a:effectLst>
            <a:outerShdw dist="20000" dir="5400000" rotWithShape="0">
              <a:srgbClr val="000000">
                <a:alpha val="37999"/>
              </a:srgbClr>
            </a:outerShdw>
          </a:effectLst>
        </p:spPr>
        <p:txBody>
          <a:bodyPr lIns="99486" tIns="49743" rIns="99486" bIns="49743"/>
          <a:lstStyle/>
          <a:p>
            <a:pPr algn="ctr" defTabSz="995440">
              <a:spcAft>
                <a:spcPct val="20000"/>
              </a:spcAft>
              <a:defRPr/>
            </a:pPr>
            <a:endParaRPr lang="en-US" altLang="zh-CN" sz="1400" b="1" kern="0" dirty="0">
              <a:latin typeface="微软雅黑" panose="020B0503020204020204" pitchFamily="34" charset="-122"/>
              <a:ea typeface="微软雅黑" panose="020B0503020204020204" pitchFamily="34" charset="-122"/>
              <a:cs typeface="微软雅黑"/>
            </a:endParaRPr>
          </a:p>
        </p:txBody>
      </p:sp>
      <p:sp>
        <p:nvSpPr>
          <p:cNvPr id="31" name="Rectangle 25">
            <a:extLst>
              <a:ext uri="{FF2B5EF4-FFF2-40B4-BE49-F238E27FC236}">
                <a16:creationId xmlns:a16="http://schemas.microsoft.com/office/drawing/2014/main" id="{62B1DB53-FBC8-45AF-A8E6-BFA48669F5BF}"/>
              </a:ext>
            </a:extLst>
          </p:cNvPr>
          <p:cNvSpPr>
            <a:spLocks noChangeArrowheads="1"/>
          </p:cNvSpPr>
          <p:nvPr>
            <p:custDataLst>
              <p:tags r:id="rId3"/>
            </p:custDataLst>
          </p:nvPr>
        </p:nvSpPr>
        <p:spPr bwMode="auto">
          <a:xfrm>
            <a:off x="6154325" y="3248320"/>
            <a:ext cx="2160000" cy="2427586"/>
          </a:xfrm>
          <a:prstGeom prst="rect">
            <a:avLst/>
          </a:prstGeom>
          <a:solidFill>
            <a:schemeClr val="bg1"/>
          </a:solidFill>
          <a:ln w="9525" algn="ctr">
            <a:solidFill>
              <a:srgbClr val="1D395B"/>
            </a:solidFill>
            <a:miter lim="800000"/>
            <a:headEnd/>
            <a:tailEnd/>
          </a:ln>
          <a:effectLst>
            <a:outerShdw dist="20000" dir="5400000" rotWithShape="0">
              <a:srgbClr val="000000">
                <a:alpha val="37999"/>
              </a:srgbClr>
            </a:outerShdw>
          </a:effectLst>
        </p:spPr>
        <p:txBody>
          <a:bodyPr lIns="99486" tIns="49743" rIns="99486" bIns="49743"/>
          <a:lstStyle/>
          <a:p>
            <a:pPr algn="ctr" defTabSz="995440">
              <a:spcAft>
                <a:spcPct val="20000"/>
              </a:spcAft>
              <a:defRPr/>
            </a:pPr>
            <a:endParaRPr lang="en-US" altLang="zh-CN" sz="1400" b="1" kern="0" dirty="0">
              <a:latin typeface="微软雅黑" panose="020B0503020204020204" pitchFamily="34" charset="-122"/>
              <a:ea typeface="微软雅黑" panose="020B0503020204020204" pitchFamily="34" charset="-122"/>
              <a:cs typeface="微软雅黑"/>
            </a:endParaRPr>
          </a:p>
        </p:txBody>
      </p:sp>
      <p:sp>
        <p:nvSpPr>
          <p:cNvPr id="32" name="Rectangle 25">
            <a:extLst>
              <a:ext uri="{FF2B5EF4-FFF2-40B4-BE49-F238E27FC236}">
                <a16:creationId xmlns:a16="http://schemas.microsoft.com/office/drawing/2014/main" id="{97235926-E34A-4A37-B8F1-D5471D40F1B1}"/>
              </a:ext>
            </a:extLst>
          </p:cNvPr>
          <p:cNvSpPr>
            <a:spLocks noChangeArrowheads="1"/>
          </p:cNvSpPr>
          <p:nvPr>
            <p:custDataLst>
              <p:tags r:id="rId4"/>
            </p:custDataLst>
          </p:nvPr>
        </p:nvSpPr>
        <p:spPr bwMode="auto">
          <a:xfrm>
            <a:off x="8328038" y="3250019"/>
            <a:ext cx="2160000" cy="2419200"/>
          </a:xfrm>
          <a:prstGeom prst="rect">
            <a:avLst/>
          </a:prstGeom>
          <a:solidFill>
            <a:schemeClr val="bg1"/>
          </a:solidFill>
          <a:ln w="9525" algn="ctr">
            <a:solidFill>
              <a:srgbClr val="1D395B"/>
            </a:solidFill>
            <a:miter lim="800000"/>
            <a:headEnd/>
            <a:tailEnd/>
          </a:ln>
          <a:effectLst>
            <a:outerShdw dist="20000" dir="5400000" rotWithShape="0">
              <a:srgbClr val="000000">
                <a:alpha val="37999"/>
              </a:srgbClr>
            </a:outerShdw>
          </a:effectLst>
        </p:spPr>
        <p:txBody>
          <a:bodyPr lIns="99486" tIns="49743" rIns="99486" bIns="49743"/>
          <a:lstStyle/>
          <a:p>
            <a:pPr algn="ctr" defTabSz="995440">
              <a:spcAft>
                <a:spcPct val="20000"/>
              </a:spcAft>
              <a:defRPr/>
            </a:pPr>
            <a:endParaRPr lang="en-US" altLang="zh-CN" sz="1400" b="1" kern="0" dirty="0">
              <a:latin typeface="微软雅黑" panose="020B0503020204020204" pitchFamily="34" charset="-122"/>
              <a:ea typeface="微软雅黑" panose="020B0503020204020204" pitchFamily="34" charset="-122"/>
              <a:cs typeface="微软雅黑"/>
            </a:endParaRPr>
          </a:p>
        </p:txBody>
      </p:sp>
      <p:sp>
        <p:nvSpPr>
          <p:cNvPr id="33" name="流程图: 磁盘 32">
            <a:extLst>
              <a:ext uri="{FF2B5EF4-FFF2-40B4-BE49-F238E27FC236}">
                <a16:creationId xmlns:a16="http://schemas.microsoft.com/office/drawing/2014/main" id="{6CDA45C3-21A0-45B0-A0B4-FD1DAFECBF3C}"/>
              </a:ext>
            </a:extLst>
          </p:cNvPr>
          <p:cNvSpPr/>
          <p:nvPr/>
        </p:nvSpPr>
        <p:spPr>
          <a:xfrm>
            <a:off x="2631704"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34" name="流程图: 磁盘 33">
            <a:extLst>
              <a:ext uri="{FF2B5EF4-FFF2-40B4-BE49-F238E27FC236}">
                <a16:creationId xmlns:a16="http://schemas.microsoft.com/office/drawing/2014/main" id="{DAADB5DD-7A4F-4451-A379-B79B8A5ABCB5}"/>
              </a:ext>
            </a:extLst>
          </p:cNvPr>
          <p:cNvSpPr/>
          <p:nvPr/>
        </p:nvSpPr>
        <p:spPr>
          <a:xfrm>
            <a:off x="3239363"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5" name="流程图: 磁盘 34">
            <a:extLst>
              <a:ext uri="{FF2B5EF4-FFF2-40B4-BE49-F238E27FC236}">
                <a16:creationId xmlns:a16="http://schemas.microsoft.com/office/drawing/2014/main" id="{198C66E2-520B-46CC-9011-3DE7E4EF1F9D}"/>
              </a:ext>
            </a:extLst>
          </p:cNvPr>
          <p:cNvSpPr/>
          <p:nvPr/>
        </p:nvSpPr>
        <p:spPr>
          <a:xfrm>
            <a:off x="3845080"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6" name="流程图: 磁盘 35">
            <a:extLst>
              <a:ext uri="{FF2B5EF4-FFF2-40B4-BE49-F238E27FC236}">
                <a16:creationId xmlns:a16="http://schemas.microsoft.com/office/drawing/2014/main" id="{EFB5AD7B-6B3F-4D3A-90B6-7C0EC520C184}"/>
              </a:ext>
            </a:extLst>
          </p:cNvPr>
          <p:cNvSpPr/>
          <p:nvPr/>
        </p:nvSpPr>
        <p:spPr>
          <a:xfrm>
            <a:off x="4484823"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7" name="流程图: 磁盘 36">
            <a:extLst>
              <a:ext uri="{FF2B5EF4-FFF2-40B4-BE49-F238E27FC236}">
                <a16:creationId xmlns:a16="http://schemas.microsoft.com/office/drawing/2014/main" id="{28372CBF-4887-4A70-AF6D-64DF569336FC}"/>
              </a:ext>
            </a:extLst>
          </p:cNvPr>
          <p:cNvSpPr/>
          <p:nvPr/>
        </p:nvSpPr>
        <p:spPr>
          <a:xfrm>
            <a:off x="5126378"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8" name="流程图: 磁盘 37">
            <a:extLst>
              <a:ext uri="{FF2B5EF4-FFF2-40B4-BE49-F238E27FC236}">
                <a16:creationId xmlns:a16="http://schemas.microsoft.com/office/drawing/2014/main" id="{EB414FD7-33EC-460A-ABE5-229356C91501}"/>
              </a:ext>
            </a:extLst>
          </p:cNvPr>
          <p:cNvSpPr/>
          <p:nvPr/>
        </p:nvSpPr>
        <p:spPr>
          <a:xfrm>
            <a:off x="5814247"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9" name="流程图: 磁盘 38">
            <a:extLst>
              <a:ext uri="{FF2B5EF4-FFF2-40B4-BE49-F238E27FC236}">
                <a16:creationId xmlns:a16="http://schemas.microsoft.com/office/drawing/2014/main" id="{34F05DE0-A475-42A5-A27F-15A8675B26D3}"/>
              </a:ext>
            </a:extLst>
          </p:cNvPr>
          <p:cNvSpPr/>
          <p:nvPr/>
        </p:nvSpPr>
        <p:spPr>
          <a:xfrm>
            <a:off x="6470030"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0" name="流程图: 磁盘 39">
            <a:extLst>
              <a:ext uri="{FF2B5EF4-FFF2-40B4-BE49-F238E27FC236}">
                <a16:creationId xmlns:a16="http://schemas.microsoft.com/office/drawing/2014/main" id="{5DE86800-53FF-4BE0-9EB8-05737BCF6F63}"/>
              </a:ext>
            </a:extLst>
          </p:cNvPr>
          <p:cNvSpPr/>
          <p:nvPr/>
        </p:nvSpPr>
        <p:spPr>
          <a:xfrm>
            <a:off x="7141858"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1" name="流程图: 磁盘 40">
            <a:extLst>
              <a:ext uri="{FF2B5EF4-FFF2-40B4-BE49-F238E27FC236}">
                <a16:creationId xmlns:a16="http://schemas.microsoft.com/office/drawing/2014/main" id="{17D08A4E-23A5-4D6B-8B90-0C351834B1D0}"/>
              </a:ext>
            </a:extLst>
          </p:cNvPr>
          <p:cNvSpPr/>
          <p:nvPr/>
        </p:nvSpPr>
        <p:spPr>
          <a:xfrm>
            <a:off x="7807131"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2" name="流程图: 磁盘 41">
            <a:extLst>
              <a:ext uri="{FF2B5EF4-FFF2-40B4-BE49-F238E27FC236}">
                <a16:creationId xmlns:a16="http://schemas.microsoft.com/office/drawing/2014/main" id="{2301DC38-A012-446F-A289-441C42FBDE60}"/>
              </a:ext>
            </a:extLst>
          </p:cNvPr>
          <p:cNvSpPr/>
          <p:nvPr/>
        </p:nvSpPr>
        <p:spPr>
          <a:xfrm>
            <a:off x="8478954" y="5835972"/>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43" name="矩形 42">
            <a:extLst>
              <a:ext uri="{FF2B5EF4-FFF2-40B4-BE49-F238E27FC236}">
                <a16:creationId xmlns:a16="http://schemas.microsoft.com/office/drawing/2014/main" id="{710728E3-E589-45AE-A45F-73291CF56FFB}"/>
              </a:ext>
            </a:extLst>
          </p:cNvPr>
          <p:cNvSpPr/>
          <p:nvPr/>
        </p:nvSpPr>
        <p:spPr>
          <a:xfrm>
            <a:off x="4360209" y="2308472"/>
            <a:ext cx="6096000" cy="830997"/>
          </a:xfrm>
          <a:prstGeom prst="rect">
            <a:avLst/>
          </a:prstGeom>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预警防范</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监测、跟踪、预期、发现</a:t>
            </a:r>
            <a:r>
              <a:rPr lang="en-US" altLang="zh-CN" sz="1600" b="1" dirty="0">
                <a:solidFill>
                  <a:schemeClr val="bg1"/>
                </a:solidFill>
                <a:latin typeface="微软雅黑" panose="020B0503020204020204" pitchFamily="34" charset="-122"/>
                <a:ea typeface="微软雅黑" panose="020B0503020204020204" pitchFamily="34" charset="-122"/>
              </a:rPr>
              <a:t>)</a:t>
            </a:r>
          </a:p>
          <a:p>
            <a:r>
              <a:rPr lang="zh-CN" altLang="en-US" sz="1600" b="1" dirty="0">
                <a:solidFill>
                  <a:schemeClr val="bg1"/>
                </a:solidFill>
                <a:latin typeface="微软雅黑" panose="020B0503020204020204" pitchFamily="34" charset="-122"/>
                <a:ea typeface="微软雅黑" panose="020B0503020204020204" pitchFamily="34" charset="-122"/>
              </a:rPr>
              <a:t>决策支持</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竞争策略、创新战略、生产决策</a:t>
            </a:r>
            <a:r>
              <a:rPr lang="en-US" altLang="zh-CN" sz="1600" b="1" dirty="0">
                <a:solidFill>
                  <a:schemeClr val="bg1"/>
                </a:solidFill>
                <a:latin typeface="微软雅黑" panose="020B0503020204020204" pitchFamily="34" charset="-122"/>
                <a:ea typeface="微软雅黑" panose="020B0503020204020204" pitchFamily="34" charset="-122"/>
              </a:rPr>
              <a:t>)</a:t>
            </a:r>
          </a:p>
          <a:p>
            <a:r>
              <a:rPr lang="zh-CN" altLang="en-US" sz="1600" b="1" dirty="0">
                <a:solidFill>
                  <a:schemeClr val="bg1"/>
                </a:solidFill>
                <a:latin typeface="微软雅黑" panose="020B0503020204020204" pitchFamily="34" charset="-122"/>
                <a:ea typeface="微软雅黑" panose="020B0503020204020204" pitchFamily="34" charset="-122"/>
              </a:rPr>
              <a:t>知识系统</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借鉴、对标、促进、适应变化</a:t>
            </a:r>
            <a:r>
              <a:rPr lang="en-US" altLang="zh-CN" sz="1600" b="1" dirty="0">
                <a:solidFill>
                  <a:schemeClr val="bg1"/>
                </a:solidFill>
                <a:latin typeface="微软雅黑" panose="020B0503020204020204" pitchFamily="34" charset="-122"/>
                <a:ea typeface="微软雅黑" panose="020B0503020204020204" pitchFamily="34" charset="-122"/>
              </a:rPr>
              <a:t>)</a:t>
            </a:r>
          </a:p>
        </p:txBody>
      </p:sp>
      <p:sp>
        <p:nvSpPr>
          <p:cNvPr id="44" name="矩形 43">
            <a:extLst>
              <a:ext uri="{FF2B5EF4-FFF2-40B4-BE49-F238E27FC236}">
                <a16:creationId xmlns:a16="http://schemas.microsoft.com/office/drawing/2014/main" id="{3CCB7F15-B311-40A8-8D9A-3F6916CA9F02}"/>
              </a:ext>
            </a:extLst>
          </p:cNvPr>
          <p:cNvSpPr/>
          <p:nvPr/>
        </p:nvSpPr>
        <p:spPr>
          <a:xfrm>
            <a:off x="6460012" y="3374727"/>
            <a:ext cx="1723550" cy="369332"/>
          </a:xfrm>
          <a:prstGeom prst="rect">
            <a:avLst/>
          </a:prstGeom>
        </p:spPr>
        <p:txBody>
          <a:bodyPr wrap="square">
            <a:spAutoFit/>
          </a:bodyPr>
          <a:lstStyle/>
          <a:p>
            <a:pPr algn="ctr"/>
            <a:r>
              <a:rPr lang="zh-CN" altLang="en-US" b="1" dirty="0">
                <a:solidFill>
                  <a:srgbClr val="1D395B"/>
                </a:solidFill>
                <a:latin typeface="微软雅黑" panose="020B0503020204020204" pitchFamily="34" charset="-122"/>
                <a:ea typeface="微软雅黑" panose="020B0503020204020204" pitchFamily="34" charset="-122"/>
              </a:rPr>
              <a:t>竞争对手情报</a:t>
            </a:r>
            <a:endParaRPr lang="en-US" altLang="zh-CN" b="1" dirty="0">
              <a:solidFill>
                <a:srgbClr val="1D395B"/>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D4ACBB16-E728-490D-AA67-F214D902B2A2}"/>
              </a:ext>
            </a:extLst>
          </p:cNvPr>
          <p:cNvSpPr/>
          <p:nvPr/>
        </p:nvSpPr>
        <p:spPr>
          <a:xfrm>
            <a:off x="2240739" y="3369358"/>
            <a:ext cx="1285929" cy="369332"/>
          </a:xfrm>
          <a:prstGeom prst="rect">
            <a:avLst/>
          </a:prstGeom>
        </p:spPr>
        <p:txBody>
          <a:bodyPr wrap="square">
            <a:spAutoFit/>
          </a:bodyPr>
          <a:lstStyle/>
          <a:p>
            <a:pPr algn="ctr"/>
            <a:r>
              <a:rPr lang="zh-CN" altLang="en-US" b="1" dirty="0">
                <a:solidFill>
                  <a:srgbClr val="1D395B"/>
                </a:solidFill>
                <a:latin typeface="微软雅黑" panose="020B0503020204020204" pitchFamily="34" charset="-122"/>
                <a:ea typeface="微软雅黑" panose="020B0503020204020204" pitchFamily="34" charset="-122"/>
              </a:rPr>
              <a:t>科技情报 </a:t>
            </a:r>
          </a:p>
        </p:txBody>
      </p:sp>
      <p:sp>
        <p:nvSpPr>
          <p:cNvPr id="46" name="矩形 45">
            <a:extLst>
              <a:ext uri="{FF2B5EF4-FFF2-40B4-BE49-F238E27FC236}">
                <a16:creationId xmlns:a16="http://schemas.microsoft.com/office/drawing/2014/main" id="{D75B28E4-45F2-4FA2-A161-1B2BD22CF5F8}"/>
              </a:ext>
            </a:extLst>
          </p:cNvPr>
          <p:cNvSpPr/>
          <p:nvPr/>
        </p:nvSpPr>
        <p:spPr>
          <a:xfrm>
            <a:off x="4274717" y="3609892"/>
            <a:ext cx="1675383" cy="1569660"/>
          </a:xfrm>
          <a:prstGeom prst="rect">
            <a:avLst/>
          </a:prstGeom>
        </p:spPr>
        <p:txBody>
          <a:bodyPr wrap="square">
            <a:spAutoFit/>
          </a:bodyPr>
          <a:lstStyle/>
          <a:p>
            <a:pPr>
              <a:lnSpc>
                <a:spcPct val="150000"/>
              </a:lnSpc>
            </a:pPr>
            <a:endParaRPr lang="en-US" altLang="zh-CN" sz="1600"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zh-CN" sz="1600" b="1" dirty="0">
                <a:solidFill>
                  <a:srgbClr val="71B900"/>
                </a:solidFill>
                <a:latin typeface="微软雅黑" panose="020B0503020204020204" pitchFamily="34" charset="-122"/>
                <a:ea typeface="微软雅黑" panose="020B0503020204020204" pitchFamily="34" charset="-122"/>
              </a:rPr>
              <a:t>经济环境</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zh-CN" sz="1600" b="1" dirty="0">
                <a:solidFill>
                  <a:srgbClr val="71B900"/>
                </a:solidFill>
                <a:latin typeface="微软雅黑" panose="020B0503020204020204" pitchFamily="34" charset="-122"/>
                <a:ea typeface="微软雅黑" panose="020B0503020204020204" pitchFamily="34" charset="-122"/>
              </a:rPr>
              <a:t>技术环境</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zh-CN" sz="1600" b="1" dirty="0">
                <a:solidFill>
                  <a:srgbClr val="71B900"/>
                </a:solidFill>
                <a:latin typeface="微软雅黑" panose="020B0503020204020204" pitchFamily="34" charset="-122"/>
                <a:ea typeface="微软雅黑" panose="020B0503020204020204" pitchFamily="34" charset="-122"/>
              </a:rPr>
              <a:t>政治法律环境</a:t>
            </a:r>
            <a:endParaRPr lang="zh-CN" altLang="en-US" sz="1600" b="1" dirty="0">
              <a:solidFill>
                <a:srgbClr val="71B900"/>
              </a:solidFill>
              <a:latin typeface="微软雅黑" panose="020B0503020204020204"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D8C7AFB2-A907-4323-881E-B87183E7223A}"/>
              </a:ext>
            </a:extLst>
          </p:cNvPr>
          <p:cNvSpPr/>
          <p:nvPr/>
        </p:nvSpPr>
        <p:spPr>
          <a:xfrm>
            <a:off x="8560793" y="3360547"/>
            <a:ext cx="1716498" cy="646331"/>
          </a:xfrm>
          <a:prstGeom prst="rect">
            <a:avLst/>
          </a:prstGeom>
        </p:spPr>
        <p:txBody>
          <a:bodyPr wrap="square">
            <a:spAutoFit/>
          </a:bodyPr>
          <a:lstStyle/>
          <a:p>
            <a:pPr algn="ctr"/>
            <a:r>
              <a:rPr lang="zh-CN" altLang="zh-CN" b="1" dirty="0">
                <a:solidFill>
                  <a:srgbClr val="1D395B"/>
                </a:solidFill>
                <a:latin typeface="微软雅黑" panose="020B0503020204020204" pitchFamily="34" charset="-122"/>
                <a:ea typeface="微软雅黑" panose="020B0503020204020204" pitchFamily="34" charset="-122"/>
              </a:rPr>
              <a:t>竞争策略情报</a:t>
            </a:r>
            <a:endParaRPr lang="en-US" altLang="zh-CN" b="1" dirty="0">
              <a:solidFill>
                <a:srgbClr val="1D395B"/>
              </a:solidFill>
              <a:latin typeface="微软雅黑" panose="020B0503020204020204" pitchFamily="34" charset="-122"/>
              <a:ea typeface="微软雅黑" panose="020B0503020204020204" pitchFamily="34" charset="-122"/>
            </a:endParaRPr>
          </a:p>
          <a:p>
            <a:pPr algn="ctr"/>
            <a:endParaRPr lang="en-US" altLang="zh-CN" b="1" dirty="0">
              <a:solidFill>
                <a:srgbClr val="1D395B"/>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1C98DBD0-0B41-490E-BE37-EBEE9E539F6E}"/>
              </a:ext>
            </a:extLst>
          </p:cNvPr>
          <p:cNvSpPr/>
          <p:nvPr/>
        </p:nvSpPr>
        <p:spPr>
          <a:xfrm>
            <a:off x="2422390"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亿</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14B52649-3348-4D0F-850F-9BBBFD981B88}"/>
              </a:ext>
            </a:extLst>
          </p:cNvPr>
          <p:cNvSpPr/>
          <p:nvPr/>
        </p:nvSpPr>
        <p:spPr>
          <a:xfrm>
            <a:off x="2654756"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专利</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0" name="矩形 59">
            <a:extLst>
              <a:ext uri="{FF2B5EF4-FFF2-40B4-BE49-F238E27FC236}">
                <a16:creationId xmlns:a16="http://schemas.microsoft.com/office/drawing/2014/main" id="{EFCE7F00-4250-448F-9400-F4F493022DF5}"/>
              </a:ext>
            </a:extLst>
          </p:cNvPr>
          <p:cNvSpPr/>
          <p:nvPr/>
        </p:nvSpPr>
        <p:spPr>
          <a:xfrm>
            <a:off x="3251733"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商标</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1" name="矩形 60">
            <a:extLst>
              <a:ext uri="{FF2B5EF4-FFF2-40B4-BE49-F238E27FC236}">
                <a16:creationId xmlns:a16="http://schemas.microsoft.com/office/drawing/2014/main" id="{0C643C6C-0A7C-428F-94C8-FE4293F1ACC8}"/>
              </a:ext>
            </a:extLst>
          </p:cNvPr>
          <p:cNvSpPr/>
          <p:nvPr/>
        </p:nvSpPr>
        <p:spPr>
          <a:xfrm>
            <a:off x="3857848"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论文</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A4C3B2C5-6232-4004-91F8-947A4AEA261B}"/>
              </a:ext>
            </a:extLst>
          </p:cNvPr>
          <p:cNvSpPr/>
          <p:nvPr/>
        </p:nvSpPr>
        <p:spPr>
          <a:xfrm>
            <a:off x="4502948"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公司</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矩形 62">
            <a:extLst>
              <a:ext uri="{FF2B5EF4-FFF2-40B4-BE49-F238E27FC236}">
                <a16:creationId xmlns:a16="http://schemas.microsoft.com/office/drawing/2014/main" id="{3B5D90E4-5BF9-4B68-B5A6-0CD1940FF69A}"/>
              </a:ext>
            </a:extLst>
          </p:cNvPr>
          <p:cNvSpPr/>
          <p:nvPr/>
        </p:nvSpPr>
        <p:spPr>
          <a:xfrm>
            <a:off x="5159053"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科技</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4" name="矩形 63">
            <a:extLst>
              <a:ext uri="{FF2B5EF4-FFF2-40B4-BE49-F238E27FC236}">
                <a16:creationId xmlns:a16="http://schemas.microsoft.com/office/drawing/2014/main" id="{61D931EC-52F9-4F84-BA7D-6431D48A6A81}"/>
              </a:ext>
            </a:extLst>
          </p:cNvPr>
          <p:cNvSpPr/>
          <p:nvPr/>
        </p:nvSpPr>
        <p:spPr>
          <a:xfrm>
            <a:off x="5836237"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投资</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A07BBC3D-5044-4BF6-828C-B07F742CE292}"/>
              </a:ext>
            </a:extLst>
          </p:cNvPr>
          <p:cNvSpPr/>
          <p:nvPr/>
        </p:nvSpPr>
        <p:spPr>
          <a:xfrm>
            <a:off x="6484804"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财务</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6" name="矩形 65">
            <a:extLst>
              <a:ext uri="{FF2B5EF4-FFF2-40B4-BE49-F238E27FC236}">
                <a16:creationId xmlns:a16="http://schemas.microsoft.com/office/drawing/2014/main" id="{3498D38A-2ED2-4F66-9D97-2DC5AE9A55D8}"/>
              </a:ext>
            </a:extLst>
          </p:cNvPr>
          <p:cNvSpPr/>
          <p:nvPr/>
        </p:nvSpPr>
        <p:spPr>
          <a:xfrm>
            <a:off x="7161988"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人员</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7" name="矩形 66">
            <a:extLst>
              <a:ext uri="{FF2B5EF4-FFF2-40B4-BE49-F238E27FC236}">
                <a16:creationId xmlns:a16="http://schemas.microsoft.com/office/drawing/2014/main" id="{B56C2E63-6277-4CDB-9D0D-FFF36B9E3AB8}"/>
              </a:ext>
            </a:extLst>
          </p:cNvPr>
          <p:cNvSpPr/>
          <p:nvPr/>
        </p:nvSpPr>
        <p:spPr>
          <a:xfrm>
            <a:off x="7834136"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成果</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944A97FC-E1D7-426A-9F94-F7D03494032B}"/>
              </a:ext>
            </a:extLst>
          </p:cNvPr>
          <p:cNvSpPr/>
          <p:nvPr/>
        </p:nvSpPr>
        <p:spPr>
          <a:xfrm>
            <a:off x="8402294" y="5819190"/>
            <a:ext cx="646331"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招投标</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9" name="矩形 68">
            <a:extLst>
              <a:ext uri="{FF2B5EF4-FFF2-40B4-BE49-F238E27FC236}">
                <a16:creationId xmlns:a16="http://schemas.microsoft.com/office/drawing/2014/main" id="{E5895827-B8CA-452E-BF35-18D3037CD119}"/>
              </a:ext>
            </a:extLst>
          </p:cNvPr>
          <p:cNvSpPr/>
          <p:nvPr/>
        </p:nvSpPr>
        <p:spPr>
          <a:xfrm>
            <a:off x="3047379"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0.6</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亿</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0" name="矩形 69">
            <a:extLst>
              <a:ext uri="{FF2B5EF4-FFF2-40B4-BE49-F238E27FC236}">
                <a16:creationId xmlns:a16="http://schemas.microsoft.com/office/drawing/2014/main" id="{352218E8-C8CA-4B99-A7D0-AEF3E3743588}"/>
              </a:ext>
            </a:extLst>
          </p:cNvPr>
          <p:cNvSpPr/>
          <p:nvPr/>
        </p:nvSpPr>
        <p:spPr>
          <a:xfrm>
            <a:off x="3653025"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0.5</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亿</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矩形 70">
            <a:extLst>
              <a:ext uri="{FF2B5EF4-FFF2-40B4-BE49-F238E27FC236}">
                <a16:creationId xmlns:a16="http://schemas.microsoft.com/office/drawing/2014/main" id="{F7D18CED-E417-4AC8-9E38-AB75295DA501}"/>
              </a:ext>
            </a:extLst>
          </p:cNvPr>
          <p:cNvSpPr/>
          <p:nvPr/>
        </p:nvSpPr>
        <p:spPr>
          <a:xfrm>
            <a:off x="4278014"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0.2</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亿</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2" name="矩形 71">
            <a:extLst>
              <a:ext uri="{FF2B5EF4-FFF2-40B4-BE49-F238E27FC236}">
                <a16:creationId xmlns:a16="http://schemas.microsoft.com/office/drawing/2014/main" id="{3A03F40C-002A-4338-B405-D431AF2C63BC}"/>
              </a:ext>
            </a:extLst>
          </p:cNvPr>
          <p:cNvSpPr/>
          <p:nvPr/>
        </p:nvSpPr>
        <p:spPr>
          <a:xfrm>
            <a:off x="4953639"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200</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万</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3" name="矩形 72">
            <a:extLst>
              <a:ext uri="{FF2B5EF4-FFF2-40B4-BE49-F238E27FC236}">
                <a16:creationId xmlns:a16="http://schemas.microsoft.com/office/drawing/2014/main" id="{A4297F33-5DF1-448B-A128-5FC4891237A5}"/>
              </a:ext>
            </a:extLst>
          </p:cNvPr>
          <p:cNvSpPr/>
          <p:nvPr/>
        </p:nvSpPr>
        <p:spPr>
          <a:xfrm>
            <a:off x="5626754"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113</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万</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矩形 73">
            <a:extLst>
              <a:ext uri="{FF2B5EF4-FFF2-40B4-BE49-F238E27FC236}">
                <a16:creationId xmlns:a16="http://schemas.microsoft.com/office/drawing/2014/main" id="{B094D84A-F388-491D-82F8-3C0D2E40BA70}"/>
              </a:ext>
            </a:extLst>
          </p:cNvPr>
          <p:cNvSpPr/>
          <p:nvPr/>
        </p:nvSpPr>
        <p:spPr>
          <a:xfrm>
            <a:off x="6281998"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1.2</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亿</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2E8A9C09-CAEF-45F3-B94D-F2BAB9823C36}"/>
              </a:ext>
            </a:extLst>
          </p:cNvPr>
          <p:cNvSpPr/>
          <p:nvPr/>
        </p:nvSpPr>
        <p:spPr>
          <a:xfrm>
            <a:off x="6939071"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412</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万</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CFB9AF1D-5D96-4450-A279-5A9F54617FBF}"/>
              </a:ext>
            </a:extLst>
          </p:cNvPr>
          <p:cNvSpPr/>
          <p:nvPr/>
        </p:nvSpPr>
        <p:spPr>
          <a:xfrm>
            <a:off x="7632161"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万</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23FF2CC4-CCCC-41DD-BE85-AC38179C2891}"/>
              </a:ext>
            </a:extLst>
          </p:cNvPr>
          <p:cNvSpPr/>
          <p:nvPr/>
        </p:nvSpPr>
        <p:spPr>
          <a:xfrm>
            <a:off x="8273192"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100</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万</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8" name="流程图: 磁盘 77">
            <a:extLst>
              <a:ext uri="{FF2B5EF4-FFF2-40B4-BE49-F238E27FC236}">
                <a16:creationId xmlns:a16="http://schemas.microsoft.com/office/drawing/2014/main" id="{74C847D4-23A0-4237-9CE0-0DE19E734639}"/>
              </a:ext>
            </a:extLst>
          </p:cNvPr>
          <p:cNvSpPr/>
          <p:nvPr/>
        </p:nvSpPr>
        <p:spPr>
          <a:xfrm>
            <a:off x="9107293" y="5826181"/>
            <a:ext cx="504000" cy="720000"/>
          </a:xfrm>
          <a:prstGeom prst="flowChartMagneticDisk">
            <a:avLst/>
          </a:prstGeom>
          <a:solidFill>
            <a:srgbClr val="9ACE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4595B524-8777-463F-8664-CFC2FF31BEDA}"/>
              </a:ext>
            </a:extLst>
          </p:cNvPr>
          <p:cNvSpPr/>
          <p:nvPr/>
        </p:nvSpPr>
        <p:spPr>
          <a:xfrm>
            <a:off x="9107575" y="5819190"/>
            <a:ext cx="492443" cy="261610"/>
          </a:xfrm>
          <a:prstGeom prst="rect">
            <a:avLst/>
          </a:prstGeom>
        </p:spPr>
        <p:txBody>
          <a:bodyPr wrap="square">
            <a:spAutoFit/>
          </a:bodyPr>
          <a:lstStyle/>
          <a:p>
            <a:pPr algn="ct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资助</a:t>
            </a:r>
            <a:endParaRPr lang="en-US" altLang="zh-CN" sz="11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075CAA00-7FF2-40F1-8155-4CE10B0CD23B}"/>
              </a:ext>
            </a:extLst>
          </p:cNvPr>
          <p:cNvSpPr/>
          <p:nvPr/>
        </p:nvSpPr>
        <p:spPr>
          <a:xfrm>
            <a:off x="8933615" y="6135932"/>
            <a:ext cx="902101" cy="253916"/>
          </a:xfrm>
          <a:prstGeom prst="rect">
            <a:avLst/>
          </a:prstGeom>
        </p:spPr>
        <p:txBody>
          <a:bodyPr wrap="square">
            <a:spAutoFit/>
          </a:bodyPr>
          <a:lstStyle/>
          <a:p>
            <a:pPr algn="ctr"/>
            <a:r>
              <a:rPr lang="en-US" altLang="zh-CN" sz="1050" b="1" dirty="0">
                <a:solidFill>
                  <a:schemeClr val="tx1">
                    <a:lumMod val="75000"/>
                    <a:lumOff val="25000"/>
                  </a:schemeClr>
                </a:solidFill>
                <a:latin typeface="微软雅黑" panose="020B0503020204020204" pitchFamily="34" charset="-122"/>
                <a:ea typeface="微软雅黑" panose="020B0503020204020204" pitchFamily="34" charset="-122"/>
              </a:rPr>
              <a:t>250</a:t>
            </a:r>
            <a:r>
              <a:rPr lang="zh-CN" altLang="en-US" sz="1050" b="1" dirty="0">
                <a:solidFill>
                  <a:schemeClr val="tx1">
                    <a:lumMod val="75000"/>
                    <a:lumOff val="25000"/>
                  </a:schemeClr>
                </a:solidFill>
                <a:latin typeface="微软雅黑" panose="020B0503020204020204" pitchFamily="34" charset="-122"/>
                <a:ea typeface="微软雅黑" panose="020B0503020204020204" pitchFamily="34" charset="-122"/>
              </a:rPr>
              <a:t>万</a:t>
            </a:r>
            <a:endParaRPr lang="en-US" altLang="zh-CN" sz="11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矩形 81">
            <a:extLst>
              <a:ext uri="{FF2B5EF4-FFF2-40B4-BE49-F238E27FC236}">
                <a16:creationId xmlns:a16="http://schemas.microsoft.com/office/drawing/2014/main" id="{0BD446BB-E3EC-4045-A0D0-0DDBFB36D48E}"/>
              </a:ext>
            </a:extLst>
          </p:cNvPr>
          <p:cNvSpPr/>
          <p:nvPr/>
        </p:nvSpPr>
        <p:spPr>
          <a:xfrm>
            <a:off x="2047800" y="4001139"/>
            <a:ext cx="1569660" cy="1200329"/>
          </a:xfrm>
          <a:prstGeom prst="rect">
            <a:avLst/>
          </a:prstGeom>
        </p:spPr>
        <p:txBody>
          <a:bodyPr wrap="square">
            <a:spAutoFit/>
          </a:bodyPr>
          <a:lstStyle/>
          <a:p>
            <a:pPr algn="ctr">
              <a:lnSpc>
                <a:spcPct val="150000"/>
              </a:lnSpc>
            </a:pPr>
            <a:r>
              <a:rPr lang="zh-CN" altLang="en-US" sz="1600" b="1" dirty="0">
                <a:solidFill>
                  <a:srgbClr val="71B900"/>
                </a:solidFill>
                <a:latin typeface="微软雅黑" panose="020B0503020204020204" pitchFamily="34" charset="-122"/>
                <a:ea typeface="微软雅黑" panose="020B0503020204020204" pitchFamily="34" charset="-122"/>
              </a:rPr>
              <a:t>技术发展趋势</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71B900"/>
                </a:solidFill>
                <a:latin typeface="微软雅黑" panose="020B0503020204020204" pitchFamily="34" charset="-122"/>
                <a:ea typeface="微软雅黑" panose="020B0503020204020204" pitchFamily="34" charset="-122"/>
              </a:rPr>
              <a:t>创新研发热点</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71B900"/>
                </a:solidFill>
                <a:latin typeface="微软雅黑" panose="020B0503020204020204" pitchFamily="34" charset="-122"/>
                <a:ea typeface="微软雅黑" panose="020B0503020204020204" pitchFamily="34" charset="-122"/>
              </a:rPr>
              <a:t>发现新知识</a:t>
            </a:r>
          </a:p>
        </p:txBody>
      </p:sp>
      <p:sp>
        <p:nvSpPr>
          <p:cNvPr id="83" name="矩形 82">
            <a:extLst>
              <a:ext uri="{FF2B5EF4-FFF2-40B4-BE49-F238E27FC236}">
                <a16:creationId xmlns:a16="http://schemas.microsoft.com/office/drawing/2014/main" id="{C6C9DA61-0676-429D-998F-A6D239924D1D}"/>
              </a:ext>
            </a:extLst>
          </p:cNvPr>
          <p:cNvSpPr/>
          <p:nvPr/>
        </p:nvSpPr>
        <p:spPr>
          <a:xfrm>
            <a:off x="4221735" y="3374727"/>
            <a:ext cx="1723550" cy="369332"/>
          </a:xfrm>
          <a:prstGeom prst="rect">
            <a:avLst/>
          </a:prstGeom>
        </p:spPr>
        <p:txBody>
          <a:bodyPr wrap="square">
            <a:spAutoFit/>
          </a:bodyPr>
          <a:lstStyle/>
          <a:p>
            <a:pPr algn="ctr"/>
            <a:r>
              <a:rPr lang="zh-CN" altLang="zh-CN" b="1" dirty="0">
                <a:solidFill>
                  <a:srgbClr val="1D395B"/>
                </a:solidFill>
                <a:latin typeface="微软雅黑" panose="020B0503020204020204" pitchFamily="34" charset="-122"/>
                <a:ea typeface="微软雅黑" panose="020B0503020204020204" pitchFamily="34" charset="-122"/>
              </a:rPr>
              <a:t>竞争环境情报</a:t>
            </a:r>
            <a:endParaRPr lang="en-US" altLang="zh-CN" b="1" dirty="0">
              <a:solidFill>
                <a:srgbClr val="1D395B"/>
              </a:solidFill>
              <a:latin typeface="微软雅黑" panose="020B0503020204020204" pitchFamily="34" charset="-122"/>
              <a:ea typeface="微软雅黑" panose="020B0503020204020204" pitchFamily="34" charset="-122"/>
            </a:endParaRPr>
          </a:p>
        </p:txBody>
      </p:sp>
      <p:sp>
        <p:nvSpPr>
          <p:cNvPr id="84" name="矩形 83">
            <a:extLst>
              <a:ext uri="{FF2B5EF4-FFF2-40B4-BE49-F238E27FC236}">
                <a16:creationId xmlns:a16="http://schemas.microsoft.com/office/drawing/2014/main" id="{2BE6183E-53C3-4CA5-BB04-742863723877}"/>
              </a:ext>
            </a:extLst>
          </p:cNvPr>
          <p:cNvSpPr/>
          <p:nvPr/>
        </p:nvSpPr>
        <p:spPr>
          <a:xfrm>
            <a:off x="8659319" y="4046857"/>
            <a:ext cx="1497438" cy="1200329"/>
          </a:xfrm>
          <a:prstGeom prst="rect">
            <a:avLst/>
          </a:prstGeom>
        </p:spPr>
        <p:txBody>
          <a:bodyPr wrap="square">
            <a:spAutoFit/>
          </a:bodyPr>
          <a:lstStyle/>
          <a:p>
            <a:pPr algn="ctr">
              <a:lnSpc>
                <a:spcPct val="150000"/>
              </a:lnSpc>
            </a:pPr>
            <a:r>
              <a:rPr lang="zh-CN" altLang="zh-CN" sz="1600" b="1" dirty="0">
                <a:solidFill>
                  <a:srgbClr val="71B900"/>
                </a:solidFill>
                <a:latin typeface="微软雅黑" panose="020B0503020204020204" pitchFamily="34" charset="-122"/>
                <a:ea typeface="微软雅黑" panose="020B0503020204020204" pitchFamily="34" charset="-122"/>
              </a:rPr>
              <a:t>产品策略</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zh-CN" sz="1600" b="1" dirty="0">
                <a:solidFill>
                  <a:srgbClr val="71B900"/>
                </a:solidFill>
                <a:latin typeface="微软雅黑" panose="020B0503020204020204" pitchFamily="34" charset="-122"/>
                <a:ea typeface="微软雅黑" panose="020B0503020204020204" pitchFamily="34" charset="-122"/>
              </a:rPr>
              <a:t>营销策略</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zh-CN" sz="1600" b="1" dirty="0">
                <a:solidFill>
                  <a:srgbClr val="71B900"/>
                </a:solidFill>
                <a:latin typeface="微软雅黑" panose="020B0503020204020204" pitchFamily="34" charset="-122"/>
                <a:ea typeface="微软雅黑" panose="020B0503020204020204" pitchFamily="34" charset="-122"/>
              </a:rPr>
              <a:t>投标策略 </a:t>
            </a:r>
            <a:endParaRPr lang="zh-CN" altLang="en-US" sz="1600" b="1" dirty="0">
              <a:solidFill>
                <a:srgbClr val="71B900"/>
              </a:solidFill>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5B5B0F95-6336-4D8D-A26D-D4DB635E28D4}"/>
              </a:ext>
            </a:extLst>
          </p:cNvPr>
          <p:cNvSpPr/>
          <p:nvPr/>
        </p:nvSpPr>
        <p:spPr>
          <a:xfrm>
            <a:off x="6460012" y="3767937"/>
            <a:ext cx="1675383" cy="1446550"/>
          </a:xfrm>
          <a:prstGeom prst="rect">
            <a:avLst/>
          </a:prstGeom>
        </p:spPr>
        <p:txBody>
          <a:bodyPr wrap="square">
            <a:spAutoFit/>
          </a:bodyPr>
          <a:lstStyle/>
          <a:p>
            <a:endParaRPr lang="en-US" altLang="zh-CN" sz="1600"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71B900"/>
                </a:solidFill>
                <a:latin typeface="微软雅黑" panose="020B0503020204020204" pitchFamily="34" charset="-122"/>
                <a:ea typeface="微软雅黑" panose="020B0503020204020204" pitchFamily="34" charset="-122"/>
              </a:rPr>
              <a:t>市场发展</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71B900"/>
                </a:solidFill>
                <a:latin typeface="微软雅黑" panose="020B0503020204020204" pitchFamily="34" charset="-122"/>
                <a:ea typeface="微软雅黑" panose="020B0503020204020204" pitchFamily="34" charset="-122"/>
              </a:rPr>
              <a:t>创新研发</a:t>
            </a:r>
            <a:endParaRPr lang="en-US" altLang="zh-CN" sz="1600" b="1" dirty="0">
              <a:solidFill>
                <a:srgbClr val="71B900"/>
              </a:solidFill>
              <a:latin typeface="微软雅黑" panose="020B0503020204020204" pitchFamily="34" charset="-122"/>
              <a:ea typeface="微软雅黑" panose="020B0503020204020204" pitchFamily="34" charset="-122"/>
            </a:endParaRPr>
          </a:p>
          <a:p>
            <a:pPr algn="ctr">
              <a:lnSpc>
                <a:spcPct val="150000"/>
              </a:lnSpc>
            </a:pPr>
            <a:r>
              <a:rPr lang="zh-CN" altLang="en-US" sz="1600" b="1" dirty="0">
                <a:solidFill>
                  <a:srgbClr val="71B900"/>
                </a:solidFill>
                <a:latin typeface="微软雅黑" panose="020B0503020204020204" pitchFamily="34" charset="-122"/>
                <a:ea typeface="微软雅黑" panose="020B0503020204020204" pitchFamily="34" charset="-122"/>
              </a:rPr>
              <a:t>人力财务</a:t>
            </a:r>
          </a:p>
        </p:txBody>
      </p:sp>
      <p:sp>
        <p:nvSpPr>
          <p:cNvPr id="54" name="矩形 1">
            <a:extLst>
              <a:ext uri="{FF2B5EF4-FFF2-40B4-BE49-F238E27FC236}">
                <a16:creationId xmlns:a16="http://schemas.microsoft.com/office/drawing/2014/main" id="{73A5D002-048F-4E54-A68A-78C4CBABF454}"/>
              </a:ext>
            </a:extLst>
          </p:cNvPr>
          <p:cNvSpPr/>
          <p:nvPr/>
        </p:nvSpPr>
        <p:spPr>
          <a:xfrm>
            <a:off x="451856" y="340244"/>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数据支撑创新情报</a:t>
            </a:r>
          </a:p>
        </p:txBody>
      </p:sp>
    </p:spTree>
    <p:extLst>
      <p:ext uri="{BB962C8B-B14F-4D97-AF65-F5344CB8AC3E}">
        <p14:creationId xmlns:p14="http://schemas.microsoft.com/office/powerpoint/2010/main" val="22099072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a:extLst>
              <a:ext uri="{FF2B5EF4-FFF2-40B4-BE49-F238E27FC236}">
                <a16:creationId xmlns:a16="http://schemas.microsoft.com/office/drawing/2014/main" id="{5B88A8D6-111F-4A3E-A59D-38307568C2AD}"/>
              </a:ext>
            </a:extLst>
          </p:cNvPr>
          <p:cNvSpPr/>
          <p:nvPr/>
        </p:nvSpPr>
        <p:spPr>
          <a:xfrm>
            <a:off x="545074" y="5754766"/>
            <a:ext cx="8333458" cy="630373"/>
          </a:xfrm>
          <a:prstGeom prst="rect">
            <a:avLst/>
          </a:prstGeom>
          <a:solidFill>
            <a:srgbClr val="E886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智慧芽的数据及数据能力</a:t>
            </a:r>
          </a:p>
        </p:txBody>
      </p:sp>
      <p:sp>
        <p:nvSpPr>
          <p:cNvPr id="38" name="矩形 37">
            <a:extLst>
              <a:ext uri="{FF2B5EF4-FFF2-40B4-BE49-F238E27FC236}">
                <a16:creationId xmlns:a16="http://schemas.microsoft.com/office/drawing/2014/main" id="{B982277F-7FEC-4194-8FDB-FBF4203711BF}"/>
              </a:ext>
            </a:extLst>
          </p:cNvPr>
          <p:cNvSpPr/>
          <p:nvPr/>
        </p:nvSpPr>
        <p:spPr>
          <a:xfrm>
            <a:off x="545074" y="461412"/>
            <a:ext cx="8333458" cy="707424"/>
          </a:xfrm>
          <a:prstGeom prst="rect">
            <a:avLst/>
          </a:prstGeom>
          <a:solidFill>
            <a:srgbClr val="1D3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Hans"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企业创新情报平台</a:t>
            </a:r>
            <a:endPar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3" name="矩形 52">
            <a:extLst>
              <a:ext uri="{FF2B5EF4-FFF2-40B4-BE49-F238E27FC236}">
                <a16:creationId xmlns:a16="http://schemas.microsoft.com/office/drawing/2014/main" id="{B21D00A5-E275-435A-9CC0-F5DE2F4D8389}"/>
              </a:ext>
            </a:extLst>
          </p:cNvPr>
          <p:cNvSpPr/>
          <p:nvPr/>
        </p:nvSpPr>
        <p:spPr>
          <a:xfrm flipH="1">
            <a:off x="5790405" y="1361528"/>
            <a:ext cx="69482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0A4C3"/>
                </a:solidFill>
                <a:effectLst/>
                <a:uLnTx/>
                <a:uFillTx/>
                <a:latin typeface="微软雅黑" panose="020B0503020204020204" pitchFamily="34" charset="-122"/>
                <a:ea typeface="微软雅黑" panose="020B0503020204020204" pitchFamily="34" charset="-122"/>
                <a:cs typeface="+mn-cs"/>
              </a:rPr>
              <a:t>API</a:t>
            </a:r>
            <a:endParaRPr kumimoji="0" lang="zh-CN" altLang="en-US" sz="1800" b="1" i="0" u="none" strike="noStrike" kern="1200" cap="none" spc="0" normalizeH="0" baseline="0" noProof="0" dirty="0">
              <a:ln>
                <a:noFill/>
              </a:ln>
              <a:solidFill>
                <a:srgbClr val="00A4C3"/>
              </a:solidFill>
              <a:effectLst/>
              <a:uLnTx/>
              <a:uFillTx/>
              <a:latin typeface="微软雅黑" panose="020B0503020204020204" pitchFamily="34" charset="-122"/>
              <a:ea typeface="微软雅黑" panose="020B0503020204020204" pitchFamily="34" charset="-122"/>
              <a:cs typeface="+mn-cs"/>
            </a:endParaRPr>
          </a:p>
        </p:txBody>
      </p:sp>
      <p:cxnSp>
        <p:nvCxnSpPr>
          <p:cNvPr id="59" name="直接箭头连接符 58">
            <a:extLst>
              <a:ext uri="{FF2B5EF4-FFF2-40B4-BE49-F238E27FC236}">
                <a16:creationId xmlns:a16="http://schemas.microsoft.com/office/drawing/2014/main" id="{892D5A6F-9BEC-4929-AAB1-D6E95BEBA607}"/>
              </a:ext>
            </a:extLst>
          </p:cNvPr>
          <p:cNvCxnSpPr>
            <a:cxnSpLocks/>
          </p:cNvCxnSpPr>
          <p:nvPr/>
        </p:nvCxnSpPr>
        <p:spPr>
          <a:xfrm flipV="1">
            <a:off x="5820203" y="1237384"/>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6FE9CA6E-3445-462F-99B4-17252DDF7D23}"/>
              </a:ext>
            </a:extLst>
          </p:cNvPr>
          <p:cNvSpPr/>
          <p:nvPr/>
        </p:nvSpPr>
        <p:spPr>
          <a:xfrm rot="5400000">
            <a:off x="4594796" y="1321109"/>
            <a:ext cx="3108869" cy="5458602"/>
          </a:xfrm>
          <a:prstGeom prst="rect">
            <a:avLst/>
          </a:prstGeom>
          <a:noFill/>
          <a:ln w="28575">
            <a:solidFill>
              <a:srgbClr val="00A4C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2" name="矩形 41">
            <a:extLst>
              <a:ext uri="{FF2B5EF4-FFF2-40B4-BE49-F238E27FC236}">
                <a16:creationId xmlns:a16="http://schemas.microsoft.com/office/drawing/2014/main" id="{9D1254C0-F385-4606-B598-320DEEEEC371}"/>
              </a:ext>
            </a:extLst>
          </p:cNvPr>
          <p:cNvSpPr/>
          <p:nvPr/>
        </p:nvSpPr>
        <p:spPr>
          <a:xfrm rot="5400000">
            <a:off x="158283" y="2882765"/>
            <a:ext cx="3108867" cy="2335284"/>
          </a:xfrm>
          <a:prstGeom prst="rect">
            <a:avLst/>
          </a:prstGeom>
          <a:noFill/>
          <a:ln w="28575">
            <a:solidFill>
              <a:srgbClr val="71B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73" name="矩形: 对角圆角 72">
            <a:extLst>
              <a:ext uri="{FF2B5EF4-FFF2-40B4-BE49-F238E27FC236}">
                <a16:creationId xmlns:a16="http://schemas.microsoft.com/office/drawing/2014/main" id="{B7BC5F0B-3D20-45B6-B1C6-A1D51F78C1F5}"/>
              </a:ext>
            </a:extLst>
          </p:cNvPr>
          <p:cNvSpPr/>
          <p:nvPr/>
        </p:nvSpPr>
        <p:spPr>
          <a:xfrm>
            <a:off x="3700808" y="3333347"/>
            <a:ext cx="1417317" cy="1998498"/>
          </a:xfrm>
          <a:prstGeom prst="round2DiagRect">
            <a:avLst/>
          </a:prstGeom>
          <a:solidFill>
            <a:srgbClr val="7AD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p:txBody>
      </p:sp>
      <p:sp>
        <p:nvSpPr>
          <p:cNvPr id="74" name="矩形: 对角圆角 73">
            <a:extLst>
              <a:ext uri="{FF2B5EF4-FFF2-40B4-BE49-F238E27FC236}">
                <a16:creationId xmlns:a16="http://schemas.microsoft.com/office/drawing/2014/main" id="{F5D9773A-95A2-4353-88E6-D87BF1D84279}"/>
              </a:ext>
            </a:extLst>
          </p:cNvPr>
          <p:cNvSpPr/>
          <p:nvPr/>
        </p:nvSpPr>
        <p:spPr>
          <a:xfrm>
            <a:off x="5454293" y="3317456"/>
            <a:ext cx="1417317" cy="1999721"/>
          </a:xfrm>
          <a:prstGeom prst="round2DiagRect">
            <a:avLst/>
          </a:prstGeom>
          <a:solidFill>
            <a:srgbClr val="7AD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p:txBody>
      </p:sp>
      <p:sp>
        <p:nvSpPr>
          <p:cNvPr id="75" name="矩形: 对角圆角 74">
            <a:extLst>
              <a:ext uri="{FF2B5EF4-FFF2-40B4-BE49-F238E27FC236}">
                <a16:creationId xmlns:a16="http://schemas.microsoft.com/office/drawing/2014/main" id="{AD53939D-CDC4-4184-A244-7E422C859253}"/>
              </a:ext>
            </a:extLst>
          </p:cNvPr>
          <p:cNvSpPr/>
          <p:nvPr/>
        </p:nvSpPr>
        <p:spPr>
          <a:xfrm>
            <a:off x="7209720" y="3317456"/>
            <a:ext cx="1417317" cy="1999722"/>
          </a:xfrm>
          <a:prstGeom prst="round2DiagRect">
            <a:avLst/>
          </a:prstGeom>
          <a:solidFill>
            <a:srgbClr val="7AD0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p:txBody>
      </p:sp>
      <p:sp>
        <p:nvSpPr>
          <p:cNvPr id="56" name="文本框 55">
            <a:extLst>
              <a:ext uri="{FF2B5EF4-FFF2-40B4-BE49-F238E27FC236}">
                <a16:creationId xmlns:a16="http://schemas.microsoft.com/office/drawing/2014/main" id="{2CB35829-4302-4801-900A-651009222247}"/>
              </a:ext>
            </a:extLst>
          </p:cNvPr>
          <p:cNvSpPr txBox="1"/>
          <p:nvPr/>
        </p:nvSpPr>
        <p:spPr>
          <a:xfrm>
            <a:off x="5270537" y="3652741"/>
            <a:ext cx="1787061" cy="1323439"/>
          </a:xfrm>
          <a:prstGeom prst="rect">
            <a:avLst/>
          </a:prstGeom>
          <a:noFill/>
        </p:spPr>
        <p:txBody>
          <a:bodyPr wrap="square" rtlCol="0">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机器翻译</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图像提取</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光学字符识别</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自然语言处理</a:t>
            </a:r>
            <a:endPar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48" name="文本框 47">
            <a:extLst>
              <a:ext uri="{FF2B5EF4-FFF2-40B4-BE49-F238E27FC236}">
                <a16:creationId xmlns:a16="http://schemas.microsoft.com/office/drawing/2014/main" id="{ADD929FF-FDC5-4024-9A23-B7633308CA8B}"/>
              </a:ext>
            </a:extLst>
          </p:cNvPr>
          <p:cNvSpPr txBox="1"/>
          <p:nvPr/>
        </p:nvSpPr>
        <p:spPr>
          <a:xfrm>
            <a:off x="3682309" y="3669086"/>
            <a:ext cx="1441395" cy="1323439"/>
          </a:xfrm>
          <a:prstGeom prst="rect">
            <a:avLst/>
          </a:prstGeom>
          <a:noFill/>
        </p:spPr>
        <p:txBody>
          <a:bodyPr wrap="square" rtlCol="0">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数据抓取</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数据清洗</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数据关联</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数据扩展</a:t>
            </a:r>
          </a:p>
        </p:txBody>
      </p:sp>
      <p:sp>
        <p:nvSpPr>
          <p:cNvPr id="16" name="流程图: 文档 15">
            <a:extLst>
              <a:ext uri="{FF2B5EF4-FFF2-40B4-BE49-F238E27FC236}">
                <a16:creationId xmlns:a16="http://schemas.microsoft.com/office/drawing/2014/main" id="{B8C28158-2F2E-43BD-86C5-4735F8DA0B5D}"/>
              </a:ext>
            </a:extLst>
          </p:cNvPr>
          <p:cNvSpPr/>
          <p:nvPr/>
        </p:nvSpPr>
        <p:spPr>
          <a:xfrm>
            <a:off x="2164883" y="3231749"/>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论文</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8" name="流程图: 文档 17">
            <a:extLst>
              <a:ext uri="{FF2B5EF4-FFF2-40B4-BE49-F238E27FC236}">
                <a16:creationId xmlns:a16="http://schemas.microsoft.com/office/drawing/2014/main" id="{D358ADCC-D52F-41FF-9D05-F17DE9767A89}"/>
              </a:ext>
            </a:extLst>
          </p:cNvPr>
          <p:cNvSpPr/>
          <p:nvPr/>
        </p:nvSpPr>
        <p:spPr>
          <a:xfrm>
            <a:off x="1428129" y="4809973"/>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人员</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信息</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9" name="流程图: 文档 18">
            <a:extLst>
              <a:ext uri="{FF2B5EF4-FFF2-40B4-BE49-F238E27FC236}">
                <a16:creationId xmlns:a16="http://schemas.microsoft.com/office/drawing/2014/main" id="{F13F9F65-28BC-4A4F-A4C4-3CD1A9C196D6}"/>
              </a:ext>
            </a:extLst>
          </p:cNvPr>
          <p:cNvSpPr/>
          <p:nvPr/>
        </p:nvSpPr>
        <p:spPr>
          <a:xfrm>
            <a:off x="2168473" y="4809973"/>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其他数据</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1" name="流程图: 文档 20">
            <a:extLst>
              <a:ext uri="{FF2B5EF4-FFF2-40B4-BE49-F238E27FC236}">
                <a16:creationId xmlns:a16="http://schemas.microsoft.com/office/drawing/2014/main" id="{2AF625F6-2838-4CA5-A6C7-6CE74EEB2342}"/>
              </a:ext>
            </a:extLst>
          </p:cNvPr>
          <p:cNvSpPr/>
          <p:nvPr/>
        </p:nvSpPr>
        <p:spPr>
          <a:xfrm>
            <a:off x="684948" y="4809972"/>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财务</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数据</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2" name="流程图: 文档 11">
            <a:extLst>
              <a:ext uri="{FF2B5EF4-FFF2-40B4-BE49-F238E27FC236}">
                <a16:creationId xmlns:a16="http://schemas.microsoft.com/office/drawing/2014/main" id="{8F655DE0-552F-48DF-A78B-6A9FEB4BB4DE}"/>
              </a:ext>
            </a:extLst>
          </p:cNvPr>
          <p:cNvSpPr/>
          <p:nvPr/>
        </p:nvSpPr>
        <p:spPr>
          <a:xfrm>
            <a:off x="704515" y="3229985"/>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专利</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5" name="流程图: 文档 14">
            <a:extLst>
              <a:ext uri="{FF2B5EF4-FFF2-40B4-BE49-F238E27FC236}">
                <a16:creationId xmlns:a16="http://schemas.microsoft.com/office/drawing/2014/main" id="{37157B32-F1E9-4194-B87B-A2EE98D02DD4}"/>
              </a:ext>
            </a:extLst>
          </p:cNvPr>
          <p:cNvSpPr/>
          <p:nvPr/>
        </p:nvSpPr>
        <p:spPr>
          <a:xfrm>
            <a:off x="1447696" y="3229984"/>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商标</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0" name="流程图: 文档 19">
            <a:extLst>
              <a:ext uri="{FF2B5EF4-FFF2-40B4-BE49-F238E27FC236}">
                <a16:creationId xmlns:a16="http://schemas.microsoft.com/office/drawing/2014/main" id="{A314C235-7DC8-4170-B9BD-9E5825F8F552}"/>
              </a:ext>
            </a:extLst>
          </p:cNvPr>
          <p:cNvSpPr/>
          <p:nvPr/>
        </p:nvSpPr>
        <p:spPr>
          <a:xfrm>
            <a:off x="1413233" y="4041726"/>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科技新闻</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17" name="流程图: 文档 16">
            <a:extLst>
              <a:ext uri="{FF2B5EF4-FFF2-40B4-BE49-F238E27FC236}">
                <a16:creationId xmlns:a16="http://schemas.microsoft.com/office/drawing/2014/main" id="{E5742A84-92CE-4577-BC7A-E3D7B976A0E5}"/>
              </a:ext>
            </a:extLst>
          </p:cNvPr>
          <p:cNvSpPr/>
          <p:nvPr/>
        </p:nvSpPr>
        <p:spPr>
          <a:xfrm>
            <a:off x="685800" y="4033938"/>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公司数据</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81" name="流程图: 文档 80">
            <a:extLst>
              <a:ext uri="{FF2B5EF4-FFF2-40B4-BE49-F238E27FC236}">
                <a16:creationId xmlns:a16="http://schemas.microsoft.com/office/drawing/2014/main" id="{50193BC9-54B2-4284-9C8A-032C53E8DE07}"/>
              </a:ext>
            </a:extLst>
          </p:cNvPr>
          <p:cNvSpPr/>
          <p:nvPr/>
        </p:nvSpPr>
        <p:spPr>
          <a:xfrm>
            <a:off x="2160424" y="4041012"/>
            <a:ext cx="540000" cy="648000"/>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投资新闻</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cxnSp>
        <p:nvCxnSpPr>
          <p:cNvPr id="82" name="直接箭头连接符 81">
            <a:extLst>
              <a:ext uri="{FF2B5EF4-FFF2-40B4-BE49-F238E27FC236}">
                <a16:creationId xmlns:a16="http://schemas.microsoft.com/office/drawing/2014/main" id="{07836A2E-41F7-45CE-AFD1-DD5CC134D3B1}"/>
              </a:ext>
            </a:extLst>
          </p:cNvPr>
          <p:cNvCxnSpPr>
            <a:cxnSpLocks/>
          </p:cNvCxnSpPr>
          <p:nvPr/>
        </p:nvCxnSpPr>
        <p:spPr>
          <a:xfrm>
            <a:off x="6491394" y="1251037"/>
            <a:ext cx="0" cy="504000"/>
          </a:xfrm>
          <a:prstGeom prst="straightConnector1">
            <a:avLst/>
          </a:prstGeom>
          <a:ln w="76200">
            <a:solidFill>
              <a:srgbClr val="00A4C3"/>
            </a:solidFill>
            <a:tailEnd type="stealth"/>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90FCFA6D-DC22-4EB3-B2E4-26C67CE59E23}"/>
              </a:ext>
            </a:extLst>
          </p:cNvPr>
          <p:cNvCxnSpPr>
            <a:cxnSpLocks/>
          </p:cNvCxnSpPr>
          <p:nvPr/>
        </p:nvCxnSpPr>
        <p:spPr>
          <a:xfrm rot="16200000">
            <a:off x="1796610" y="1485808"/>
            <a:ext cx="504000" cy="0"/>
          </a:xfrm>
          <a:prstGeom prst="straightConnector1">
            <a:avLst/>
          </a:prstGeom>
          <a:ln w="76200">
            <a:solidFill>
              <a:srgbClr val="9ACE44"/>
            </a:solidFill>
            <a:tailEnd type="stealth"/>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B8E962CC-DC62-4EFD-94DF-DEA61FA46F36}"/>
              </a:ext>
            </a:extLst>
          </p:cNvPr>
          <p:cNvSpPr txBox="1"/>
          <p:nvPr/>
        </p:nvSpPr>
        <p:spPr>
          <a:xfrm>
            <a:off x="495175" y="2495974"/>
            <a:ext cx="243508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覆盖广 质量高</a:t>
            </a:r>
            <a:endParaRPr kumimoji="0" lang="en-US" altLang="zh-CN"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rPr>
              <a:t>扩展强 更新快</a:t>
            </a:r>
            <a:endParaRPr kumimoji="0" lang="en-US" altLang="zh-CN"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cs typeface="+mn-cs"/>
            </a:endParaRPr>
          </a:p>
        </p:txBody>
      </p:sp>
      <p:sp>
        <p:nvSpPr>
          <p:cNvPr id="32" name="矩形 31">
            <a:extLst>
              <a:ext uri="{FF2B5EF4-FFF2-40B4-BE49-F238E27FC236}">
                <a16:creationId xmlns:a16="http://schemas.microsoft.com/office/drawing/2014/main" id="{C1015014-40E5-4531-A9ED-47F96F3D333E}"/>
              </a:ext>
            </a:extLst>
          </p:cNvPr>
          <p:cNvSpPr/>
          <p:nvPr/>
        </p:nvSpPr>
        <p:spPr>
          <a:xfrm flipH="1">
            <a:off x="1358916" y="1324834"/>
            <a:ext cx="69482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9ACE44"/>
                </a:solidFill>
                <a:effectLst/>
                <a:uLnTx/>
                <a:uFillTx/>
                <a:latin typeface="微软雅黑" panose="020B0503020204020204" pitchFamily="34" charset="-122"/>
                <a:ea typeface="微软雅黑" panose="020B0503020204020204" pitchFamily="34" charset="-122"/>
                <a:cs typeface="+mn-cs"/>
              </a:rPr>
              <a:t>API</a:t>
            </a:r>
            <a:endParaRPr kumimoji="0" lang="zh-CN" altLang="en-US" sz="1800" b="1" i="0" u="none" strike="noStrike" kern="1200" cap="none" spc="0" normalizeH="0" baseline="0" noProof="0" dirty="0">
              <a:ln>
                <a:noFill/>
              </a:ln>
              <a:solidFill>
                <a:srgbClr val="9ACE44"/>
              </a:solidFill>
              <a:effectLst/>
              <a:uLnTx/>
              <a:uFillTx/>
              <a:latin typeface="微软雅黑" panose="020B0503020204020204" pitchFamily="34" charset="-122"/>
              <a:ea typeface="微软雅黑" panose="020B0503020204020204" pitchFamily="34" charset="-122"/>
              <a:cs typeface="+mn-cs"/>
            </a:endParaRPr>
          </a:p>
        </p:txBody>
      </p:sp>
      <p:cxnSp>
        <p:nvCxnSpPr>
          <p:cNvPr id="34" name="直接箭头连接符 33">
            <a:extLst>
              <a:ext uri="{FF2B5EF4-FFF2-40B4-BE49-F238E27FC236}">
                <a16:creationId xmlns:a16="http://schemas.microsoft.com/office/drawing/2014/main" id="{A874F7DD-39EB-4A87-8E51-49DD05D6D78C}"/>
              </a:ext>
            </a:extLst>
          </p:cNvPr>
          <p:cNvCxnSpPr>
            <a:cxnSpLocks/>
          </p:cNvCxnSpPr>
          <p:nvPr/>
        </p:nvCxnSpPr>
        <p:spPr>
          <a:xfrm rot="16200000" flipH="1">
            <a:off x="1130665" y="1495490"/>
            <a:ext cx="504000" cy="0"/>
          </a:xfrm>
          <a:prstGeom prst="straightConnector1">
            <a:avLst/>
          </a:prstGeom>
          <a:ln w="76200">
            <a:solidFill>
              <a:srgbClr val="9ACE44"/>
            </a:solidFill>
            <a:tailEnd type="stealt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F5BA08F3-F612-436F-A4B1-0A399FF3C9C1}"/>
              </a:ext>
            </a:extLst>
          </p:cNvPr>
          <p:cNvSpPr/>
          <p:nvPr/>
        </p:nvSpPr>
        <p:spPr>
          <a:xfrm>
            <a:off x="6715840" y="3393815"/>
            <a:ext cx="2450857" cy="1922257"/>
          </a:xfrm>
          <a:prstGeom prst="rect">
            <a:avLst/>
          </a:prstGeom>
        </p:spPr>
        <p:txBody>
          <a:bodyPr wrap="square">
            <a:spAutoFit/>
          </a:bodyPr>
          <a:lstStyle/>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语义检索</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扩展检索</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关系图谱</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专利地图</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智能分析</a:t>
            </a:r>
            <a:endParaRPr kumimoji="0" lang="en-US" altLang="zh-CN"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关键词联想</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等线"/>
              <a:ea typeface="等线" panose="02010600030101010101" pitchFamily="2" charset="-122"/>
              <a:cs typeface="+mn-cs"/>
            </a:endParaRPr>
          </a:p>
        </p:txBody>
      </p:sp>
      <p:sp>
        <p:nvSpPr>
          <p:cNvPr id="37" name="文本框 36">
            <a:extLst>
              <a:ext uri="{FF2B5EF4-FFF2-40B4-BE49-F238E27FC236}">
                <a16:creationId xmlns:a16="http://schemas.microsoft.com/office/drawing/2014/main" id="{886D6467-7AA1-4557-B3F2-EA45661581CC}"/>
              </a:ext>
            </a:extLst>
          </p:cNvPr>
          <p:cNvSpPr txBox="1"/>
          <p:nvPr/>
        </p:nvSpPr>
        <p:spPr>
          <a:xfrm>
            <a:off x="3379512" y="2673414"/>
            <a:ext cx="2052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A4C3"/>
                </a:solidFill>
                <a:effectLst/>
                <a:uLnTx/>
                <a:uFillTx/>
                <a:latin typeface="微软雅黑" panose="020B0503020204020204" pitchFamily="34" charset="-122"/>
                <a:ea typeface="微软雅黑" panose="020B0503020204020204" pitchFamily="34" charset="-122"/>
                <a:cs typeface="+mn-cs"/>
              </a:rPr>
              <a:t>数据整合</a:t>
            </a:r>
          </a:p>
        </p:txBody>
      </p:sp>
      <p:sp>
        <p:nvSpPr>
          <p:cNvPr id="39" name="文本框 38">
            <a:extLst>
              <a:ext uri="{FF2B5EF4-FFF2-40B4-BE49-F238E27FC236}">
                <a16:creationId xmlns:a16="http://schemas.microsoft.com/office/drawing/2014/main" id="{AEFEB9D0-F7D5-4EF0-A45D-04A106882F17}"/>
              </a:ext>
            </a:extLst>
          </p:cNvPr>
          <p:cNvSpPr txBox="1"/>
          <p:nvPr/>
        </p:nvSpPr>
        <p:spPr>
          <a:xfrm>
            <a:off x="5138457" y="2660941"/>
            <a:ext cx="2052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A4C3"/>
                </a:solidFill>
                <a:effectLst/>
                <a:uLnTx/>
                <a:uFillTx/>
                <a:latin typeface="微软雅黑" panose="020B0503020204020204" pitchFamily="34" charset="-122"/>
                <a:ea typeface="微软雅黑" panose="020B0503020204020204" pitchFamily="34" charset="-122"/>
                <a:cs typeface="+mn-cs"/>
              </a:rPr>
              <a:t>数据处理</a:t>
            </a:r>
          </a:p>
        </p:txBody>
      </p:sp>
      <p:sp>
        <p:nvSpPr>
          <p:cNvPr id="40" name="文本框 39">
            <a:extLst>
              <a:ext uri="{FF2B5EF4-FFF2-40B4-BE49-F238E27FC236}">
                <a16:creationId xmlns:a16="http://schemas.microsoft.com/office/drawing/2014/main" id="{157D1A6E-50C8-4D9F-94A0-AB585ACA3771}"/>
              </a:ext>
            </a:extLst>
          </p:cNvPr>
          <p:cNvSpPr txBox="1"/>
          <p:nvPr/>
        </p:nvSpPr>
        <p:spPr>
          <a:xfrm>
            <a:off x="6900186" y="2675375"/>
            <a:ext cx="205256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00A4C3"/>
                </a:solidFill>
                <a:effectLst/>
                <a:uLnTx/>
                <a:uFillTx/>
                <a:latin typeface="微软雅黑" panose="020B0503020204020204" pitchFamily="34" charset="-122"/>
                <a:ea typeface="微软雅黑" panose="020B0503020204020204" pitchFamily="34" charset="-122"/>
                <a:cs typeface="+mn-cs"/>
              </a:rPr>
              <a:t>数据利用</a:t>
            </a:r>
          </a:p>
        </p:txBody>
      </p:sp>
      <p:sp>
        <p:nvSpPr>
          <p:cNvPr id="2" name="矩形: 圆角 1">
            <a:extLst>
              <a:ext uri="{FF2B5EF4-FFF2-40B4-BE49-F238E27FC236}">
                <a16:creationId xmlns:a16="http://schemas.microsoft.com/office/drawing/2014/main" id="{7B268DCA-76FD-421E-9855-6AB241C79305}"/>
              </a:ext>
            </a:extLst>
          </p:cNvPr>
          <p:cNvSpPr/>
          <p:nvPr/>
        </p:nvSpPr>
        <p:spPr>
          <a:xfrm>
            <a:off x="545074" y="1784137"/>
            <a:ext cx="2335285" cy="614854"/>
          </a:xfrm>
          <a:prstGeom prst="roundRect">
            <a:avLst/>
          </a:prstGeom>
          <a:solidFill>
            <a:srgbClr val="71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优质的数据</a:t>
            </a:r>
          </a:p>
        </p:txBody>
      </p:sp>
      <p:sp>
        <p:nvSpPr>
          <p:cNvPr id="35" name="矩形: 圆角 34">
            <a:extLst>
              <a:ext uri="{FF2B5EF4-FFF2-40B4-BE49-F238E27FC236}">
                <a16:creationId xmlns:a16="http://schemas.microsoft.com/office/drawing/2014/main" id="{D252DD49-3D30-4005-9557-3C9E364D1B23}"/>
              </a:ext>
            </a:extLst>
          </p:cNvPr>
          <p:cNvSpPr/>
          <p:nvPr/>
        </p:nvSpPr>
        <p:spPr>
          <a:xfrm>
            <a:off x="3419929" y="1802639"/>
            <a:ext cx="5458603" cy="614854"/>
          </a:xfrm>
          <a:prstGeom prst="roundRect">
            <a:avLst/>
          </a:prstGeom>
          <a:solidFill>
            <a:srgbClr val="00A4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强大的数据能力</a:t>
            </a:r>
          </a:p>
        </p:txBody>
      </p:sp>
      <p:sp>
        <p:nvSpPr>
          <p:cNvPr id="36" name="文本框 35">
            <a:extLst>
              <a:ext uri="{FF2B5EF4-FFF2-40B4-BE49-F238E27FC236}">
                <a16:creationId xmlns:a16="http://schemas.microsoft.com/office/drawing/2014/main" id="{41A975B8-5E59-41DB-89E6-C2C98FB886BD}"/>
              </a:ext>
            </a:extLst>
          </p:cNvPr>
          <p:cNvSpPr txBox="1"/>
          <p:nvPr/>
        </p:nvSpPr>
        <p:spPr>
          <a:xfrm>
            <a:off x="9062288" y="1369605"/>
            <a:ext cx="2935819" cy="5016758"/>
          </a:xfrm>
          <a:prstGeom prst="rect">
            <a:avLst/>
          </a:prstGeom>
          <a:solidFill>
            <a:schemeClr val="bg2"/>
          </a:solidFill>
          <a:ln>
            <a:solidFill>
              <a:schemeClr val="bg2">
                <a:lumMod val="5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Hans" altLang="en-U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通过为企业</a:t>
            </a:r>
            <a:r>
              <a:rPr kumimoji="0" lang="zh-CN" altLang="en-U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提供：</a:t>
            </a:r>
            <a:endParaRPr kumimoji="0" lang="en-US" altLang="zh-CN"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互联互通</a:t>
            </a: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的全球</a:t>
            </a:r>
            <a:r>
              <a:rPr kumimoji="0" lang="zh-CN"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创新优质数据资源</a:t>
            </a:r>
            <a:endParaRPr kumimoji="0" lang="en-US" altLang="zh-CN"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Han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基于</a:t>
            </a: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大数据、人工智能</a:t>
            </a:r>
            <a:r>
              <a:rPr kumimoji="0" lang="zh-CN"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的数据能力</a:t>
            </a:r>
            <a:endParaRPr kumimoji="0" lang="en-US" altLang="zh-CN"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1" i="0" u="none" strike="noStrike" kern="1200" cap="none" spc="0" normalizeH="0" baseline="0" noProof="0" dirty="0">
              <a:ln>
                <a:noFill/>
              </a:ln>
              <a:solidFill>
                <a:srgbClr val="00A4C3"/>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十年专注创新数据的</a:t>
            </a: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行业经验</a:t>
            </a:r>
            <a:endParaRPr kumimoji="0" lang="en-US" altLang="zh-Han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2000" b="1" i="0" u="none" strike="noStrike" kern="1200" cap="none" spc="0" normalizeH="0" baseline="0" noProof="0" dirty="0">
              <a:ln>
                <a:noFill/>
              </a:ln>
              <a:solidFill>
                <a:srgbClr val="4472C4"/>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Hans" altLang="en-U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帮助企业创新</a:t>
            </a:r>
            <a:endParaRPr kumimoji="0" lang="en-US" altLang="zh-Hans" sz="20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Han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扩展</a:t>
            </a: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情报系统的数据</a:t>
            </a: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资源</a:t>
            </a:r>
            <a:endParaRPr kumimoji="0" lang="en-US" altLang="zh-Han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Han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提升</a:t>
            </a: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数据情报的利用</a:t>
            </a: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效率</a:t>
            </a:r>
            <a:endParaRPr kumimoji="0" lang="en-US" altLang="zh-Han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Han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进一步</a:t>
            </a:r>
            <a:r>
              <a:rPr kumimoji="0" lang="zh-Hans" altLang="en-US" sz="1600" b="1" i="0" u="none" strike="noStrike" kern="1200" cap="none" spc="0" normalizeH="0" baseline="0" noProof="0" dirty="0">
                <a:ln>
                  <a:noFill/>
                </a:ln>
                <a:solidFill>
                  <a:srgbClr val="47A2BF"/>
                </a:solidFill>
                <a:effectLst/>
                <a:uLnTx/>
                <a:uFillTx/>
                <a:latin typeface="微软雅黑" panose="020B0503020204020204" pitchFamily="34" charset="-122"/>
                <a:ea typeface="微软雅黑" panose="020B0503020204020204" pitchFamily="34" charset="-122"/>
                <a:cs typeface="+mn-cs"/>
              </a:rPr>
              <a:t>实现情报价值</a:t>
            </a:r>
            <a:r>
              <a:rPr kumimoji="0" lang="zh-Hans" altLang="en-US"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rPr>
              <a:t>，支持企业创新战略</a:t>
            </a:r>
            <a:endParaRPr kumimoji="0" lang="en-US" altLang="zh-CN" sz="1600" b="1" i="0" u="none" strike="noStrike" kern="1200" cap="none" spc="0" normalizeH="0" baseline="0" noProof="0" dirty="0">
              <a:ln>
                <a:noFill/>
              </a:ln>
              <a:solidFill>
                <a:srgbClr val="E88651"/>
              </a:solidFill>
              <a:effectLst/>
              <a:uLnTx/>
              <a:uFillTx/>
              <a:latin typeface="微软雅黑" panose="020B0503020204020204" pitchFamily="34" charset="-122"/>
              <a:ea typeface="微软雅黑" panose="020B0503020204020204" pitchFamily="34" charset="-122"/>
              <a:cs typeface="+mn-cs"/>
            </a:endParaRPr>
          </a:p>
        </p:txBody>
      </p:sp>
      <p:sp>
        <p:nvSpPr>
          <p:cNvPr id="3" name="Rectangle: Rounded Corners 2">
            <a:extLst>
              <a:ext uri="{FF2B5EF4-FFF2-40B4-BE49-F238E27FC236}">
                <a16:creationId xmlns:a16="http://schemas.microsoft.com/office/drawing/2014/main" id="{FD5D1E48-A5A6-432A-A6B5-AA10AD1952F0}"/>
              </a:ext>
            </a:extLst>
          </p:cNvPr>
          <p:cNvSpPr/>
          <p:nvPr/>
        </p:nvSpPr>
        <p:spPr>
          <a:xfrm>
            <a:off x="494822" y="1201321"/>
            <a:ext cx="2573950" cy="4520959"/>
          </a:xfrm>
          <a:prstGeom prst="roundRect">
            <a:avLst>
              <a:gd name="adj" fmla="val 7170"/>
            </a:avLst>
          </a:prstGeom>
          <a:solidFill>
            <a:schemeClr val="bg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97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十角星 1">
            <a:extLst>
              <a:ext uri="{FF2B5EF4-FFF2-40B4-BE49-F238E27FC236}">
                <a16:creationId xmlns:a16="http://schemas.microsoft.com/office/drawing/2014/main" id="{C79B1959-B10B-4CD9-97BA-0D7D669478C3}"/>
              </a:ext>
            </a:extLst>
          </p:cNvPr>
          <p:cNvSpPr/>
          <p:nvPr/>
        </p:nvSpPr>
        <p:spPr>
          <a:xfrm>
            <a:off x="1586196" y="2206717"/>
            <a:ext cx="2371241" cy="2371241"/>
          </a:xfrm>
          <a:prstGeom prst="star10">
            <a:avLst>
              <a:gd name="adj" fmla="val 45147"/>
              <a:gd name="hf" fmla="val 105146"/>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数据整合</a:t>
            </a:r>
          </a:p>
        </p:txBody>
      </p:sp>
      <p:sp>
        <p:nvSpPr>
          <p:cNvPr id="31" name="十角星 2">
            <a:extLst>
              <a:ext uri="{FF2B5EF4-FFF2-40B4-BE49-F238E27FC236}">
                <a16:creationId xmlns:a16="http://schemas.microsoft.com/office/drawing/2014/main" id="{A0CBBE92-914A-41F9-9BEC-7486DF9878D7}"/>
              </a:ext>
            </a:extLst>
          </p:cNvPr>
          <p:cNvSpPr/>
          <p:nvPr/>
        </p:nvSpPr>
        <p:spPr>
          <a:xfrm>
            <a:off x="5070732" y="2206716"/>
            <a:ext cx="2371241" cy="2371241"/>
          </a:xfrm>
          <a:prstGeom prst="star10">
            <a:avLst>
              <a:gd name="adj" fmla="val 45147"/>
              <a:gd name="hf" fmla="val 105146"/>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数据处理</a:t>
            </a:r>
          </a:p>
        </p:txBody>
      </p:sp>
      <p:sp>
        <p:nvSpPr>
          <p:cNvPr id="3" name="矩形 2">
            <a:extLst>
              <a:ext uri="{FF2B5EF4-FFF2-40B4-BE49-F238E27FC236}">
                <a16:creationId xmlns:a16="http://schemas.microsoft.com/office/drawing/2014/main" id="{5C2B1796-D93F-4C98-8F21-9A7870B69E01}"/>
              </a:ext>
            </a:extLst>
          </p:cNvPr>
          <p:cNvSpPr/>
          <p:nvPr/>
        </p:nvSpPr>
        <p:spPr>
          <a:xfrm>
            <a:off x="477066" y="297321"/>
            <a:ext cx="3925864"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强大的数据能力</a:t>
            </a:r>
          </a:p>
        </p:txBody>
      </p:sp>
      <p:sp>
        <p:nvSpPr>
          <p:cNvPr id="32" name="十角星 3">
            <a:extLst>
              <a:ext uri="{FF2B5EF4-FFF2-40B4-BE49-F238E27FC236}">
                <a16:creationId xmlns:a16="http://schemas.microsoft.com/office/drawing/2014/main" id="{6810C572-6DD2-4592-8BCF-B7DEA4869D30}"/>
              </a:ext>
            </a:extLst>
          </p:cNvPr>
          <p:cNvSpPr/>
          <p:nvPr/>
        </p:nvSpPr>
        <p:spPr>
          <a:xfrm>
            <a:off x="8555268" y="2206716"/>
            <a:ext cx="2371241" cy="2371241"/>
          </a:xfrm>
          <a:prstGeom prst="star10">
            <a:avLst>
              <a:gd name="adj" fmla="val 45147"/>
              <a:gd name="hf" fmla="val 105146"/>
            </a:avLst>
          </a:prstGeom>
          <a:solidFill>
            <a:srgbClr val="E88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数据利用</a:t>
            </a:r>
          </a:p>
        </p:txBody>
      </p:sp>
      <p:sp>
        <p:nvSpPr>
          <p:cNvPr id="35" name="矩形 34">
            <a:extLst>
              <a:ext uri="{FF2B5EF4-FFF2-40B4-BE49-F238E27FC236}">
                <a16:creationId xmlns:a16="http://schemas.microsoft.com/office/drawing/2014/main" id="{C2D4AF6C-6025-4C00-80E2-5B849B806EB5}"/>
              </a:ext>
            </a:extLst>
          </p:cNvPr>
          <p:cNvSpPr/>
          <p:nvPr/>
        </p:nvSpPr>
        <p:spPr>
          <a:xfrm>
            <a:off x="1901736" y="4876266"/>
            <a:ext cx="2612350"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数据获取</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数据清洗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数据关联</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数据扩展</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4E1FB0C9-F2FB-4237-95F7-05AB72E87A4F}"/>
              </a:ext>
            </a:extLst>
          </p:cNvPr>
          <p:cNvSpPr/>
          <p:nvPr/>
        </p:nvSpPr>
        <p:spPr>
          <a:xfrm>
            <a:off x="5434969" y="4876266"/>
            <a:ext cx="2612350" cy="1738938"/>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机器翻译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图像提取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光学字符识别</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自然语言处理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D11DB9A-97A3-4046-AC97-76F7A7F6D5DF}"/>
              </a:ext>
            </a:extLst>
          </p:cNvPr>
          <p:cNvSpPr/>
          <p:nvPr/>
        </p:nvSpPr>
        <p:spPr>
          <a:xfrm>
            <a:off x="8968202" y="4876266"/>
            <a:ext cx="2612350" cy="1917000"/>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语义检索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扩展检索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关系图谱</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专利地图</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智能分析</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关键词联想</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10">
            <a:extLst>
              <a:ext uri="{FF2B5EF4-FFF2-40B4-BE49-F238E27FC236}">
                <a16:creationId xmlns:a16="http://schemas.microsoft.com/office/drawing/2014/main" id="{302B9C7C-03CE-4B62-9121-177946827413}"/>
              </a:ext>
            </a:extLst>
          </p:cNvPr>
          <p:cNvSpPr txBox="1"/>
          <p:nvPr/>
        </p:nvSpPr>
        <p:spPr>
          <a:xfrm>
            <a:off x="1307872" y="1323637"/>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帮助企业创新情报平台扩展</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9ACE44"/>
                </a:solidFill>
                <a:latin typeface="微软雅黑" panose="020B0503020204020204" pitchFamily="34" charset="-122"/>
                <a:ea typeface="微软雅黑" panose="020B0503020204020204" pitchFamily="34" charset="-122"/>
              </a:rPr>
              <a:t>高质量、互联互通的数据资源</a:t>
            </a:r>
          </a:p>
        </p:txBody>
      </p:sp>
      <p:sp>
        <p:nvSpPr>
          <p:cNvPr id="11" name="文本框 10">
            <a:extLst>
              <a:ext uri="{FF2B5EF4-FFF2-40B4-BE49-F238E27FC236}">
                <a16:creationId xmlns:a16="http://schemas.microsoft.com/office/drawing/2014/main" id="{773622BF-B496-4A16-B9D5-BAC1D8CA9C93}"/>
              </a:ext>
            </a:extLst>
          </p:cNvPr>
          <p:cNvSpPr txBox="1"/>
          <p:nvPr/>
        </p:nvSpPr>
        <p:spPr>
          <a:xfrm>
            <a:off x="4792408" y="1323636"/>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帮助企业创新情报平台提升</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60B5CC"/>
                </a:solidFill>
                <a:latin typeface="微软雅黑" panose="020B0503020204020204" pitchFamily="34" charset="-122"/>
                <a:ea typeface="微软雅黑" panose="020B0503020204020204" pitchFamily="34" charset="-122"/>
              </a:rPr>
              <a:t>数据资源的情报转化能力</a:t>
            </a:r>
          </a:p>
        </p:txBody>
      </p:sp>
      <p:sp>
        <p:nvSpPr>
          <p:cNvPr id="13" name="文本框 10">
            <a:extLst>
              <a:ext uri="{FF2B5EF4-FFF2-40B4-BE49-F238E27FC236}">
                <a16:creationId xmlns:a16="http://schemas.microsoft.com/office/drawing/2014/main" id="{541194ED-16B3-40B2-B56E-4296E5B501F2}"/>
              </a:ext>
            </a:extLst>
          </p:cNvPr>
          <p:cNvSpPr txBox="1"/>
          <p:nvPr/>
        </p:nvSpPr>
        <p:spPr>
          <a:xfrm>
            <a:off x="8276944" y="1323635"/>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帮助企业创新情报平台建立</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E88565"/>
                </a:solidFill>
                <a:latin typeface="微软雅黑" panose="020B0503020204020204" pitchFamily="34" charset="-122"/>
                <a:ea typeface="微软雅黑" panose="020B0503020204020204" pitchFamily="34" charset="-122"/>
              </a:rPr>
              <a:t>创新情报的实用工具和可视化</a:t>
            </a:r>
          </a:p>
        </p:txBody>
      </p:sp>
    </p:spTree>
    <p:extLst>
      <p:ext uri="{BB962C8B-B14F-4D97-AF65-F5344CB8AC3E}">
        <p14:creationId xmlns:p14="http://schemas.microsoft.com/office/powerpoint/2010/main" val="13572394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81">
            <a:extLst>
              <a:ext uri="{FF2B5EF4-FFF2-40B4-BE49-F238E27FC236}">
                <a16:creationId xmlns:a16="http://schemas.microsoft.com/office/drawing/2014/main" id="{A49C6BCC-8A11-43D7-AB90-47C3D7651927}"/>
              </a:ext>
            </a:extLst>
          </p:cNvPr>
          <p:cNvSpPr/>
          <p:nvPr/>
        </p:nvSpPr>
        <p:spPr>
          <a:xfrm rot="2539609">
            <a:off x="6964749" y="4971829"/>
            <a:ext cx="641147" cy="106866"/>
          </a:xfrm>
          <a:custGeom>
            <a:avLst/>
            <a:gdLst/>
            <a:ahLst/>
            <a:cxnLst/>
            <a:rect l="0" t="0" r="0" b="0"/>
            <a:pathLst>
              <a:path>
                <a:moveTo>
                  <a:pt x="0" y="32211"/>
                </a:moveTo>
                <a:lnTo>
                  <a:pt x="386650" y="32211"/>
                </a:lnTo>
              </a:path>
            </a:pathLst>
          </a:custGeom>
          <a:noFill/>
          <a:ln w="12700" cap="flat" cmpd="sng" algn="ctr">
            <a:solidFill>
              <a:srgbClr val="C64847"/>
            </a:solidFill>
            <a:prstDash val="solid"/>
            <a:headEnd type="oval"/>
            <a:tailEnd type="oval"/>
          </a:ln>
          <a:effectLst/>
        </p:spPr>
      </p:sp>
      <p:sp>
        <p:nvSpPr>
          <p:cNvPr id="7" name="Freeform 82">
            <a:extLst>
              <a:ext uri="{FF2B5EF4-FFF2-40B4-BE49-F238E27FC236}">
                <a16:creationId xmlns:a16="http://schemas.microsoft.com/office/drawing/2014/main" id="{F38345B0-A5FF-494D-ADA0-E71141865BFA}"/>
              </a:ext>
            </a:extLst>
          </p:cNvPr>
          <p:cNvSpPr/>
          <p:nvPr/>
        </p:nvSpPr>
        <p:spPr>
          <a:xfrm>
            <a:off x="7142046" y="4173024"/>
            <a:ext cx="701802" cy="106866"/>
          </a:xfrm>
          <a:custGeom>
            <a:avLst/>
            <a:gdLst/>
            <a:ahLst/>
            <a:cxnLst/>
            <a:rect l="0" t="0" r="0" b="0"/>
            <a:pathLst>
              <a:path>
                <a:moveTo>
                  <a:pt x="0" y="32211"/>
                </a:moveTo>
                <a:lnTo>
                  <a:pt x="423229" y="32211"/>
                </a:lnTo>
              </a:path>
            </a:pathLst>
          </a:custGeom>
          <a:noFill/>
          <a:ln w="12700" cap="flat" cmpd="sng" algn="ctr">
            <a:solidFill>
              <a:srgbClr val="E88651"/>
            </a:solidFill>
            <a:prstDash val="solid"/>
            <a:headEnd type="oval"/>
            <a:tailEnd type="oval"/>
          </a:ln>
          <a:effectLst/>
        </p:spPr>
      </p:sp>
      <p:sp>
        <p:nvSpPr>
          <p:cNvPr id="8" name="Freeform 83">
            <a:extLst>
              <a:ext uri="{FF2B5EF4-FFF2-40B4-BE49-F238E27FC236}">
                <a16:creationId xmlns:a16="http://schemas.microsoft.com/office/drawing/2014/main" id="{9ABAE410-94D3-4129-B852-FB7B7BFA63FC}"/>
              </a:ext>
            </a:extLst>
          </p:cNvPr>
          <p:cNvSpPr/>
          <p:nvPr/>
        </p:nvSpPr>
        <p:spPr>
          <a:xfrm rot="19060391">
            <a:off x="6964749" y="3374219"/>
            <a:ext cx="641147" cy="106866"/>
          </a:xfrm>
          <a:custGeom>
            <a:avLst/>
            <a:gdLst/>
            <a:ahLst/>
            <a:cxnLst/>
            <a:rect l="0" t="0" r="0" b="0"/>
            <a:pathLst>
              <a:path>
                <a:moveTo>
                  <a:pt x="0" y="32211"/>
                </a:moveTo>
                <a:lnTo>
                  <a:pt x="386650" y="32211"/>
                </a:lnTo>
              </a:path>
            </a:pathLst>
          </a:custGeom>
          <a:noFill/>
          <a:ln w="12700" cap="flat" cmpd="sng" algn="ctr">
            <a:solidFill>
              <a:srgbClr val="6BB76D"/>
            </a:solidFill>
            <a:prstDash val="solid"/>
            <a:headEnd type="oval"/>
            <a:tailEnd type="oval"/>
          </a:ln>
          <a:effectLst/>
        </p:spPr>
      </p:sp>
      <p:sp>
        <p:nvSpPr>
          <p:cNvPr id="9" name="Freeform 85">
            <a:extLst>
              <a:ext uri="{FF2B5EF4-FFF2-40B4-BE49-F238E27FC236}">
                <a16:creationId xmlns:a16="http://schemas.microsoft.com/office/drawing/2014/main" id="{3F094593-78DF-4E4D-A041-6EEA918520A2}"/>
              </a:ext>
            </a:extLst>
          </p:cNvPr>
          <p:cNvSpPr/>
          <p:nvPr/>
        </p:nvSpPr>
        <p:spPr>
          <a:xfrm>
            <a:off x="7366121" y="229381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BB76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0" name="Freeform 87">
            <a:extLst>
              <a:ext uri="{FF2B5EF4-FFF2-40B4-BE49-F238E27FC236}">
                <a16:creationId xmlns:a16="http://schemas.microsoft.com/office/drawing/2014/main" id="{BB0C5333-CE14-4160-A7C7-8BD6554026A3}"/>
              </a:ext>
            </a:extLst>
          </p:cNvPr>
          <p:cNvSpPr/>
          <p:nvPr/>
        </p:nvSpPr>
        <p:spPr>
          <a:xfrm>
            <a:off x="7775515" y="367792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88651"/>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1" name="Freeform 89">
            <a:extLst>
              <a:ext uri="{FF2B5EF4-FFF2-40B4-BE49-F238E27FC236}">
                <a16:creationId xmlns:a16="http://schemas.microsoft.com/office/drawing/2014/main" id="{14148A8D-30B0-454E-80F5-CD78552FE0E5}"/>
              </a:ext>
            </a:extLst>
          </p:cNvPr>
          <p:cNvSpPr/>
          <p:nvPr/>
        </p:nvSpPr>
        <p:spPr>
          <a:xfrm>
            <a:off x="7366121" y="508561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2" name="Freeform 109">
            <a:extLst>
              <a:ext uri="{FF2B5EF4-FFF2-40B4-BE49-F238E27FC236}">
                <a16:creationId xmlns:a16="http://schemas.microsoft.com/office/drawing/2014/main" id="{CB8645CB-70CB-4438-B933-A3BB85F7F9A3}"/>
              </a:ext>
            </a:extLst>
          </p:cNvPr>
          <p:cNvSpPr/>
          <p:nvPr/>
        </p:nvSpPr>
        <p:spPr>
          <a:xfrm>
            <a:off x="5361240" y="3372851"/>
            <a:ext cx="1716950" cy="171756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ysClr val="window" lastClr="FFFFFF">
              <a:lumMod val="85000"/>
            </a:sysClr>
          </a:solidFill>
          <a:ln w="25400" cap="flat" cmpd="sng" algn="ctr">
            <a:no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48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3" name="Freeform 28">
            <a:extLst>
              <a:ext uri="{FF2B5EF4-FFF2-40B4-BE49-F238E27FC236}">
                <a16:creationId xmlns:a16="http://schemas.microsoft.com/office/drawing/2014/main" id="{C55DB2B0-E7E3-4439-A84E-4B9AE4A7AFB4}"/>
              </a:ext>
            </a:extLst>
          </p:cNvPr>
          <p:cNvSpPr/>
          <p:nvPr/>
        </p:nvSpPr>
        <p:spPr>
          <a:xfrm rot="19060391" flipH="1">
            <a:off x="4775794" y="4971829"/>
            <a:ext cx="641147" cy="106866"/>
          </a:xfrm>
          <a:custGeom>
            <a:avLst/>
            <a:gdLst/>
            <a:ahLst/>
            <a:cxnLst/>
            <a:rect l="0" t="0" r="0" b="0"/>
            <a:pathLst>
              <a:path>
                <a:moveTo>
                  <a:pt x="0" y="32211"/>
                </a:moveTo>
                <a:lnTo>
                  <a:pt x="386650" y="32211"/>
                </a:lnTo>
              </a:path>
            </a:pathLst>
          </a:custGeom>
          <a:noFill/>
          <a:ln w="12700" cap="flat" cmpd="sng" algn="ctr">
            <a:solidFill>
              <a:srgbClr val="E66C7D"/>
            </a:solidFill>
            <a:prstDash val="solid"/>
            <a:headEnd type="oval"/>
            <a:tailEnd type="oval"/>
          </a:ln>
          <a:effectLst/>
        </p:spPr>
      </p:sp>
      <p:sp>
        <p:nvSpPr>
          <p:cNvPr id="14" name="Freeform 29">
            <a:extLst>
              <a:ext uri="{FF2B5EF4-FFF2-40B4-BE49-F238E27FC236}">
                <a16:creationId xmlns:a16="http://schemas.microsoft.com/office/drawing/2014/main" id="{1B9E3564-2B37-467F-93DF-1A2C9BCCA948}"/>
              </a:ext>
            </a:extLst>
          </p:cNvPr>
          <p:cNvSpPr/>
          <p:nvPr/>
        </p:nvSpPr>
        <p:spPr>
          <a:xfrm flipH="1">
            <a:off x="4580771" y="4173024"/>
            <a:ext cx="701802" cy="106866"/>
          </a:xfrm>
          <a:custGeom>
            <a:avLst/>
            <a:gdLst/>
            <a:ahLst/>
            <a:cxnLst/>
            <a:rect l="0" t="0" r="0" b="0"/>
            <a:pathLst>
              <a:path>
                <a:moveTo>
                  <a:pt x="0" y="32211"/>
                </a:moveTo>
                <a:lnTo>
                  <a:pt x="423229" y="32211"/>
                </a:lnTo>
              </a:path>
            </a:pathLst>
          </a:custGeom>
          <a:noFill/>
          <a:ln w="12700" cap="flat" cmpd="sng" algn="ctr">
            <a:solidFill>
              <a:srgbClr val="60B5CC"/>
            </a:solidFill>
            <a:prstDash val="solid"/>
            <a:headEnd type="oval"/>
            <a:tailEnd type="oval"/>
          </a:ln>
          <a:effectLst/>
        </p:spPr>
      </p:sp>
      <p:sp>
        <p:nvSpPr>
          <p:cNvPr id="15" name="Freeform 30">
            <a:extLst>
              <a:ext uri="{FF2B5EF4-FFF2-40B4-BE49-F238E27FC236}">
                <a16:creationId xmlns:a16="http://schemas.microsoft.com/office/drawing/2014/main" id="{E2C5920D-FB0C-4113-A634-26270F783AF8}"/>
              </a:ext>
            </a:extLst>
          </p:cNvPr>
          <p:cNvSpPr/>
          <p:nvPr/>
        </p:nvSpPr>
        <p:spPr>
          <a:xfrm rot="2539609" flipH="1">
            <a:off x="4775794" y="3374219"/>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16" name="Freeform 31">
            <a:extLst>
              <a:ext uri="{FF2B5EF4-FFF2-40B4-BE49-F238E27FC236}">
                <a16:creationId xmlns:a16="http://schemas.microsoft.com/office/drawing/2014/main" id="{062C7380-228E-469F-ACAC-E7642543A07A}"/>
              </a:ext>
            </a:extLst>
          </p:cNvPr>
          <p:cNvSpPr/>
          <p:nvPr/>
        </p:nvSpPr>
        <p:spPr>
          <a:xfrm>
            <a:off x="3888667" y="229381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ACE44"/>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7" name="Freeform 32">
            <a:extLst>
              <a:ext uri="{FF2B5EF4-FFF2-40B4-BE49-F238E27FC236}">
                <a16:creationId xmlns:a16="http://schemas.microsoft.com/office/drawing/2014/main" id="{A6ECC05B-7579-4D92-8D43-F6955150A081}"/>
              </a:ext>
            </a:extLst>
          </p:cNvPr>
          <p:cNvSpPr/>
          <p:nvPr/>
        </p:nvSpPr>
        <p:spPr>
          <a:xfrm>
            <a:off x="3526155" y="367792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0B5CC"/>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8" name="Freeform 33">
            <a:extLst>
              <a:ext uri="{FF2B5EF4-FFF2-40B4-BE49-F238E27FC236}">
                <a16:creationId xmlns:a16="http://schemas.microsoft.com/office/drawing/2014/main" id="{DAA7676B-6A6C-4455-A886-CEF2B7AEA09A}"/>
              </a:ext>
            </a:extLst>
          </p:cNvPr>
          <p:cNvSpPr/>
          <p:nvPr/>
        </p:nvSpPr>
        <p:spPr>
          <a:xfrm>
            <a:off x="3910151" y="5085611"/>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66C7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9" name="Freeform 131">
            <a:extLst>
              <a:ext uri="{FF2B5EF4-FFF2-40B4-BE49-F238E27FC236}">
                <a16:creationId xmlns:a16="http://schemas.microsoft.com/office/drawing/2014/main" id="{3CB933ED-AD61-4C54-98F2-73439B14CF0D}"/>
              </a:ext>
            </a:extLst>
          </p:cNvPr>
          <p:cNvSpPr>
            <a:spLocks/>
          </p:cNvSpPr>
          <p:nvPr/>
        </p:nvSpPr>
        <p:spPr bwMode="auto">
          <a:xfrm>
            <a:off x="8091560" y="4025762"/>
            <a:ext cx="428399" cy="43504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black"/>
              </a:solidFill>
              <a:effectLst/>
              <a:uLnTx/>
              <a:uFillTx/>
              <a:latin typeface="微软雅黑" panose="020B0503020204020204" pitchFamily="34" charset="-122"/>
            </a:endParaRPr>
          </a:p>
        </p:txBody>
      </p:sp>
      <p:sp>
        <p:nvSpPr>
          <p:cNvPr id="20" name="文本框 19">
            <a:extLst>
              <a:ext uri="{FF2B5EF4-FFF2-40B4-BE49-F238E27FC236}">
                <a16:creationId xmlns:a16="http://schemas.microsoft.com/office/drawing/2014/main" id="{6344A068-0280-490A-99D5-7807483C6EA2}"/>
              </a:ext>
            </a:extLst>
          </p:cNvPr>
          <p:cNvSpPr txBox="1"/>
          <p:nvPr/>
        </p:nvSpPr>
        <p:spPr>
          <a:xfrm>
            <a:off x="8872189" y="4082192"/>
            <a:ext cx="1787061" cy="374461"/>
          </a:xfrm>
          <a:prstGeom prst="rect">
            <a:avLst/>
          </a:prstGeom>
          <a:noFill/>
        </p:spPr>
        <p:txBody>
          <a:bodyPr wrap="square" rtlCol="0">
            <a:spAutoFit/>
          </a:bodyPr>
          <a:lstStyle/>
          <a:p>
            <a:r>
              <a:rPr lang="zh-CN" altLang="en-US" b="1" dirty="0">
                <a:solidFill>
                  <a:srgbClr val="71B900"/>
                </a:solidFill>
                <a:latin typeface="微软雅黑" panose="020B0503020204020204" pitchFamily="34" charset="-122"/>
                <a:ea typeface="微软雅黑" panose="020B0503020204020204" pitchFamily="34" charset="-122"/>
              </a:rPr>
              <a:t>数据解析</a:t>
            </a:r>
            <a:endParaRPr lang="en-US" altLang="zh-CN" b="1" dirty="0">
              <a:solidFill>
                <a:srgbClr val="71B900"/>
              </a:solidFill>
              <a:latin typeface="微软雅黑" panose="020B0503020204020204" pitchFamily="34" charset="-122"/>
              <a:ea typeface="微软雅黑" panose="020B0503020204020204" pitchFamily="34" charset="-122"/>
            </a:endParaRPr>
          </a:p>
        </p:txBody>
      </p:sp>
      <p:pic>
        <p:nvPicPr>
          <p:cNvPr id="21" name="图形 20" descr="网络">
            <a:extLst>
              <a:ext uri="{FF2B5EF4-FFF2-40B4-BE49-F238E27FC236}">
                <a16:creationId xmlns:a16="http://schemas.microsoft.com/office/drawing/2014/main" id="{1A77AC28-9D7F-46A6-9BED-E053C9E82A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11813" y="2417487"/>
            <a:ext cx="843041" cy="843041"/>
          </a:xfrm>
          <a:prstGeom prst="rect">
            <a:avLst/>
          </a:prstGeom>
        </p:spPr>
      </p:pic>
      <p:sp>
        <p:nvSpPr>
          <p:cNvPr id="23" name="矩形 22">
            <a:extLst>
              <a:ext uri="{FF2B5EF4-FFF2-40B4-BE49-F238E27FC236}">
                <a16:creationId xmlns:a16="http://schemas.microsoft.com/office/drawing/2014/main" id="{06F5D670-E7DB-4FA0-BB52-C28A828C6B69}"/>
              </a:ext>
            </a:extLst>
          </p:cNvPr>
          <p:cNvSpPr/>
          <p:nvPr/>
        </p:nvSpPr>
        <p:spPr>
          <a:xfrm>
            <a:off x="2671097" y="2616919"/>
            <a:ext cx="1107996"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爬取优化</a:t>
            </a:r>
            <a:endParaRPr lang="en-US" altLang="zh-CN" b="1" dirty="0">
              <a:solidFill>
                <a:srgbClr val="71B900"/>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427FF8A0-2DEA-40E1-AFC6-6B3290412894}"/>
              </a:ext>
            </a:extLst>
          </p:cNvPr>
          <p:cNvSpPr/>
          <p:nvPr/>
        </p:nvSpPr>
        <p:spPr>
          <a:xfrm>
            <a:off x="8462796" y="5634144"/>
            <a:ext cx="1107996"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高效获取</a:t>
            </a:r>
          </a:p>
        </p:txBody>
      </p:sp>
      <p:sp>
        <p:nvSpPr>
          <p:cNvPr id="25" name="矩形 24">
            <a:extLst>
              <a:ext uri="{FF2B5EF4-FFF2-40B4-BE49-F238E27FC236}">
                <a16:creationId xmlns:a16="http://schemas.microsoft.com/office/drawing/2014/main" id="{40EB8C1D-91DB-45BF-BB19-CAB9A121B3B3}"/>
              </a:ext>
            </a:extLst>
          </p:cNvPr>
          <p:cNvSpPr/>
          <p:nvPr/>
        </p:nvSpPr>
        <p:spPr>
          <a:xfrm>
            <a:off x="8462796" y="2616919"/>
            <a:ext cx="1595575" cy="369332"/>
          </a:xfrm>
          <a:prstGeom prst="rect">
            <a:avLst/>
          </a:prstGeom>
        </p:spPr>
        <p:txBody>
          <a:bodyPr wrap="square">
            <a:spAutoFit/>
          </a:bodyPr>
          <a:lstStyle/>
          <a:p>
            <a:r>
              <a:rPr lang="zh-CN" altLang="en-US" b="1" dirty="0">
                <a:solidFill>
                  <a:srgbClr val="71B900"/>
                </a:solidFill>
                <a:latin typeface="微软雅黑" panose="020B0503020204020204" pitchFamily="34" charset="-122"/>
                <a:ea typeface="微软雅黑" panose="020B0503020204020204" pitchFamily="34" charset="-122"/>
              </a:rPr>
              <a:t>海量代理</a:t>
            </a:r>
            <a:endParaRPr lang="en-US" altLang="zh-CN" b="1" dirty="0">
              <a:solidFill>
                <a:srgbClr val="71B900"/>
              </a:solidFill>
              <a:latin typeface="微软雅黑" panose="020B0503020204020204" pitchFamily="34" charset="-122"/>
              <a:ea typeface="微软雅黑" panose="020B0503020204020204" pitchFamily="34" charset="-122"/>
            </a:endParaRPr>
          </a:p>
        </p:txBody>
      </p:sp>
      <p:sp>
        <p:nvSpPr>
          <p:cNvPr id="26" name="矩形 25">
            <a:extLst>
              <a:ext uri="{FF2B5EF4-FFF2-40B4-BE49-F238E27FC236}">
                <a16:creationId xmlns:a16="http://schemas.microsoft.com/office/drawing/2014/main" id="{30C64C44-4F90-4A2B-8154-CE738A73F3D7}"/>
              </a:ext>
            </a:extLst>
          </p:cNvPr>
          <p:cNvSpPr/>
          <p:nvPr/>
        </p:nvSpPr>
        <p:spPr>
          <a:xfrm>
            <a:off x="2692581" y="5545107"/>
            <a:ext cx="1107996"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去重技术</a:t>
            </a:r>
            <a:endParaRPr lang="en-US" altLang="zh-CN" b="1" dirty="0">
              <a:solidFill>
                <a:srgbClr val="71B900"/>
              </a:solidFill>
              <a:latin typeface="微软雅黑" panose="020B0503020204020204" pitchFamily="34" charset="-122"/>
              <a:ea typeface="微软雅黑" panose="020B0503020204020204" pitchFamily="34" charset="-122"/>
            </a:endParaRPr>
          </a:p>
        </p:txBody>
      </p:sp>
      <p:pic>
        <p:nvPicPr>
          <p:cNvPr id="28" name="图形 27" descr="链接">
            <a:extLst>
              <a:ext uri="{FF2B5EF4-FFF2-40B4-BE49-F238E27FC236}">
                <a16:creationId xmlns:a16="http://schemas.microsoft.com/office/drawing/2014/main" id="{1B06DBDD-69B5-4FA1-8DB8-53ECE80631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46384" y="5234561"/>
            <a:ext cx="799167" cy="799167"/>
          </a:xfrm>
          <a:prstGeom prst="rect">
            <a:avLst/>
          </a:prstGeom>
        </p:spPr>
      </p:pic>
      <p:pic>
        <p:nvPicPr>
          <p:cNvPr id="29" name="图形 28" descr="齿轮">
            <a:extLst>
              <a:ext uri="{FF2B5EF4-FFF2-40B4-BE49-F238E27FC236}">
                <a16:creationId xmlns:a16="http://schemas.microsoft.com/office/drawing/2014/main" id="{16A653E4-DB7F-4074-AB09-699FCA18F4C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7294" y="3790148"/>
            <a:ext cx="929621" cy="929621"/>
          </a:xfrm>
          <a:prstGeom prst="rect">
            <a:avLst/>
          </a:prstGeom>
        </p:spPr>
      </p:pic>
      <p:sp>
        <p:nvSpPr>
          <p:cNvPr id="30" name="矩形 29">
            <a:extLst>
              <a:ext uri="{FF2B5EF4-FFF2-40B4-BE49-F238E27FC236}">
                <a16:creationId xmlns:a16="http://schemas.microsoft.com/office/drawing/2014/main" id="{B5A2886A-8219-4C9B-884F-5F806D27C28F}"/>
              </a:ext>
            </a:extLst>
          </p:cNvPr>
          <p:cNvSpPr/>
          <p:nvPr/>
        </p:nvSpPr>
        <p:spPr>
          <a:xfrm>
            <a:off x="5354986" y="3804673"/>
            <a:ext cx="1787059" cy="810478"/>
          </a:xfrm>
          <a:prstGeom prst="rect">
            <a:avLst/>
          </a:prstGeom>
        </p:spPr>
        <p:txBody>
          <a:bodyPr wrap="square">
            <a:spAutoFit/>
          </a:bodyPr>
          <a:lstStyle/>
          <a:p>
            <a:pPr algn="ctr">
              <a:lnSpc>
                <a:spcPts val="28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数据</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ts val="28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获取能力</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D29AA12D-2729-468D-B34B-17841274F323}"/>
              </a:ext>
            </a:extLst>
          </p:cNvPr>
          <p:cNvSpPr/>
          <p:nvPr/>
        </p:nvSpPr>
        <p:spPr>
          <a:xfrm>
            <a:off x="452363" y="336192"/>
            <a:ext cx="4532979"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数据整合</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获取</a:t>
            </a:r>
          </a:p>
        </p:txBody>
      </p:sp>
      <p:sp>
        <p:nvSpPr>
          <p:cNvPr id="34" name="矩形 33">
            <a:extLst>
              <a:ext uri="{FF2B5EF4-FFF2-40B4-BE49-F238E27FC236}">
                <a16:creationId xmlns:a16="http://schemas.microsoft.com/office/drawing/2014/main" id="{C981134E-43A8-447C-8B28-01EB8528C51D}"/>
              </a:ext>
            </a:extLst>
          </p:cNvPr>
          <p:cNvSpPr/>
          <p:nvPr/>
        </p:nvSpPr>
        <p:spPr>
          <a:xfrm>
            <a:off x="2466184" y="4042662"/>
            <a:ext cx="1107996"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改版适应</a:t>
            </a:r>
            <a:endParaRPr lang="en-US" altLang="zh-CN" b="1" dirty="0">
              <a:solidFill>
                <a:srgbClr val="71B900"/>
              </a:solidFill>
              <a:latin typeface="微软雅黑" panose="020B0503020204020204" pitchFamily="34" charset="-122"/>
              <a:ea typeface="微软雅黑" panose="020B0503020204020204" pitchFamily="34" charset="-122"/>
            </a:endParaRPr>
          </a:p>
        </p:txBody>
      </p:sp>
      <p:pic>
        <p:nvPicPr>
          <p:cNvPr id="36" name="图形 35" descr="从云中下载">
            <a:extLst>
              <a:ext uri="{FF2B5EF4-FFF2-40B4-BE49-F238E27FC236}">
                <a16:creationId xmlns:a16="http://schemas.microsoft.com/office/drawing/2014/main" id="{2BF69026-26A8-4535-AF9D-83B63E9D3A7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02397" y="2464800"/>
            <a:ext cx="723114" cy="723114"/>
          </a:xfrm>
          <a:prstGeom prst="rect">
            <a:avLst/>
          </a:prstGeom>
        </p:spPr>
      </p:pic>
      <p:pic>
        <p:nvPicPr>
          <p:cNvPr id="38" name="图形 37" descr="筛选器">
            <a:extLst>
              <a:ext uri="{FF2B5EF4-FFF2-40B4-BE49-F238E27FC236}">
                <a16:creationId xmlns:a16="http://schemas.microsoft.com/office/drawing/2014/main" id="{1439A547-AF69-4FF1-B1C7-8290F659B9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88508" y="5286808"/>
            <a:ext cx="804815" cy="804815"/>
          </a:xfrm>
          <a:prstGeom prst="rect">
            <a:avLst/>
          </a:prstGeom>
        </p:spPr>
      </p:pic>
      <p:sp>
        <p:nvSpPr>
          <p:cNvPr id="39" name="矩形 38">
            <a:extLst>
              <a:ext uri="{FF2B5EF4-FFF2-40B4-BE49-F238E27FC236}">
                <a16:creationId xmlns:a16="http://schemas.microsoft.com/office/drawing/2014/main" id="{0F6E173A-B645-45A7-9066-0CE762E10477}"/>
              </a:ext>
            </a:extLst>
          </p:cNvPr>
          <p:cNvSpPr/>
          <p:nvPr/>
        </p:nvSpPr>
        <p:spPr>
          <a:xfrm>
            <a:off x="957113" y="1031440"/>
            <a:ext cx="10580140" cy="923330"/>
          </a:xfrm>
          <a:prstGeom prst="rect">
            <a:avLst/>
          </a:prstGeom>
        </p:spPr>
        <p:txBody>
          <a:bodyPr wrap="none">
            <a:spAutoFit/>
          </a:bodyPr>
          <a:lstStyle/>
          <a:p>
            <a:pPr>
              <a:lnSpc>
                <a:spcPct val="150000"/>
              </a:lnSpc>
            </a:pPr>
            <a:r>
              <a:rPr lang="zh-CN" altLang="en-US" b="1" dirty="0">
                <a:solidFill>
                  <a:schemeClr val="tx1">
                    <a:lumMod val="75000"/>
                    <a:lumOff val="25000"/>
                  </a:schemeClr>
                </a:solidFill>
                <a:latin typeface="+mj-ea"/>
                <a:ea typeface="+mj-ea"/>
                <a:cs typeface="Times New Roman" panose="02020603050405020304" pitchFamily="18" charset="0"/>
              </a:rPr>
              <a:t>智慧芽具备丰富的数据</a:t>
            </a:r>
            <a:r>
              <a:rPr lang="zh-CN" altLang="en-US" b="1" dirty="0">
                <a:solidFill>
                  <a:srgbClr val="71B900"/>
                </a:solidFill>
                <a:latin typeface="+mj-ea"/>
                <a:ea typeface="+mj-ea"/>
                <a:cs typeface="Times New Roman" panose="02020603050405020304" pitchFamily="18" charset="0"/>
              </a:rPr>
              <a:t>获取经验和强大的获取能力</a:t>
            </a:r>
            <a:r>
              <a:rPr lang="zh-CN" altLang="en-US" b="1" dirty="0">
                <a:solidFill>
                  <a:schemeClr val="tx1">
                    <a:lumMod val="75000"/>
                    <a:lumOff val="25000"/>
                  </a:schemeClr>
                </a:solidFill>
                <a:latin typeface="+mj-ea"/>
                <a:ea typeface="+mj-ea"/>
                <a:cs typeface="Times New Roman" panose="02020603050405020304" pitchFamily="18" charset="0"/>
              </a:rPr>
              <a:t>，不仅可以提供以上优质的数据，也可以为客户提供</a:t>
            </a:r>
            <a:endParaRPr lang="en-US" altLang="zh-CN" b="1" dirty="0">
              <a:solidFill>
                <a:schemeClr val="tx1">
                  <a:lumMod val="75000"/>
                  <a:lumOff val="25000"/>
                </a:schemeClr>
              </a:solidFill>
              <a:latin typeface="+mj-ea"/>
              <a:ea typeface="+mj-ea"/>
              <a:cs typeface="Times New Roman" panose="02020603050405020304" pitchFamily="18" charset="0"/>
            </a:endParaRPr>
          </a:p>
          <a:p>
            <a:pPr>
              <a:lnSpc>
                <a:spcPct val="150000"/>
              </a:lnSpc>
            </a:pPr>
            <a:r>
              <a:rPr lang="zh-CN" altLang="en-US" b="1" dirty="0">
                <a:solidFill>
                  <a:schemeClr val="tx1">
                    <a:lumMod val="75000"/>
                    <a:lumOff val="25000"/>
                  </a:schemeClr>
                </a:solidFill>
                <a:latin typeface="+mj-ea"/>
                <a:ea typeface="+mj-ea"/>
                <a:cs typeface="Times New Roman" panose="02020603050405020304" pitchFamily="18" charset="0"/>
              </a:rPr>
              <a:t>获取外部数据的方案和服务，让客户高效地、特定化地获取所要的个性化数据。</a:t>
            </a:r>
            <a:endParaRPr lang="zh-CN" altLang="en-US" b="1" dirty="0">
              <a:solidFill>
                <a:schemeClr val="tx1">
                  <a:lumMod val="75000"/>
                  <a:lumOff val="25000"/>
                </a:schemeClr>
              </a:solidFill>
              <a:latin typeface="+mj-ea"/>
              <a:ea typeface="+mj-ea"/>
            </a:endParaRPr>
          </a:p>
        </p:txBody>
      </p:sp>
      <p:sp>
        <p:nvSpPr>
          <p:cNvPr id="32" name="矩形 31">
            <a:extLst>
              <a:ext uri="{FF2B5EF4-FFF2-40B4-BE49-F238E27FC236}">
                <a16:creationId xmlns:a16="http://schemas.microsoft.com/office/drawing/2014/main" id="{FCC01A77-9BE8-4A2D-B39B-63749FC129F6}"/>
              </a:ext>
            </a:extLst>
          </p:cNvPr>
          <p:cNvSpPr/>
          <p:nvPr/>
        </p:nvSpPr>
        <p:spPr>
          <a:xfrm>
            <a:off x="9629239" y="2584774"/>
            <a:ext cx="2612350" cy="372025"/>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全球几十家代理资源</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7CA81A1D-E156-4079-90AF-E61A86AE4955}"/>
              </a:ext>
            </a:extLst>
          </p:cNvPr>
          <p:cNvSpPr/>
          <p:nvPr/>
        </p:nvSpPr>
        <p:spPr>
          <a:xfrm>
            <a:off x="490344" y="5545107"/>
            <a:ext cx="2612350" cy="378117"/>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智能识别重复数据</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矩形 34">
            <a:extLst>
              <a:ext uri="{FF2B5EF4-FFF2-40B4-BE49-F238E27FC236}">
                <a16:creationId xmlns:a16="http://schemas.microsoft.com/office/drawing/2014/main" id="{DE3984AA-0973-4B72-9F3D-7520A0DC5B0A}"/>
              </a:ext>
            </a:extLst>
          </p:cNvPr>
          <p:cNvSpPr/>
          <p:nvPr/>
        </p:nvSpPr>
        <p:spPr>
          <a:xfrm>
            <a:off x="295006" y="4041493"/>
            <a:ext cx="2612350" cy="400110"/>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适应源网页改版变化</a:t>
            </a:r>
          </a:p>
        </p:txBody>
      </p:sp>
      <p:sp>
        <p:nvSpPr>
          <p:cNvPr id="37" name="矩形 36">
            <a:extLst>
              <a:ext uri="{FF2B5EF4-FFF2-40B4-BE49-F238E27FC236}">
                <a16:creationId xmlns:a16="http://schemas.microsoft.com/office/drawing/2014/main" id="{E2F46085-E27E-4436-A298-C4530186EF19}"/>
              </a:ext>
            </a:extLst>
          </p:cNvPr>
          <p:cNvSpPr/>
          <p:nvPr/>
        </p:nvSpPr>
        <p:spPr>
          <a:xfrm>
            <a:off x="366538" y="2455235"/>
            <a:ext cx="2612350" cy="679801"/>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已经针对</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80</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多大型</a:t>
            </a:r>
            <a:endPar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ts val="24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     网站进行爬取优化</a:t>
            </a:r>
          </a:p>
        </p:txBody>
      </p:sp>
      <p:sp>
        <p:nvSpPr>
          <p:cNvPr id="40" name="矩形 39">
            <a:extLst>
              <a:ext uri="{FF2B5EF4-FFF2-40B4-BE49-F238E27FC236}">
                <a16:creationId xmlns:a16="http://schemas.microsoft.com/office/drawing/2014/main" id="{861FBF6F-D1D0-4705-8345-EB8A490DCF21}"/>
              </a:ext>
            </a:extLst>
          </p:cNvPr>
          <p:cNvSpPr/>
          <p:nvPr/>
        </p:nvSpPr>
        <p:spPr>
          <a:xfrm>
            <a:off x="9956785" y="4025762"/>
            <a:ext cx="2612350" cy="378117"/>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智能化网页数据解析</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AB8B1A5-F84C-4EE1-AE34-B91DB9DB34D5}"/>
              </a:ext>
            </a:extLst>
          </p:cNvPr>
          <p:cNvSpPr/>
          <p:nvPr/>
        </p:nvSpPr>
        <p:spPr>
          <a:xfrm>
            <a:off x="9570792" y="5627982"/>
            <a:ext cx="2612350" cy="372025"/>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强大的反反爬技术</a:t>
            </a:r>
          </a:p>
        </p:txBody>
      </p:sp>
    </p:spTree>
    <p:extLst>
      <p:ext uri="{BB962C8B-B14F-4D97-AF65-F5344CB8AC3E}">
        <p14:creationId xmlns:p14="http://schemas.microsoft.com/office/powerpoint/2010/main" val="2356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BF0F331-E42D-4474-A728-3A2A5B075632}"/>
              </a:ext>
            </a:extLst>
          </p:cNvPr>
          <p:cNvSpPr/>
          <p:nvPr/>
        </p:nvSpPr>
        <p:spPr>
          <a:xfrm>
            <a:off x="1009432" y="904344"/>
            <a:ext cx="11264622" cy="874407"/>
          </a:xfrm>
          <a:prstGeom prst="rect">
            <a:avLst/>
          </a:prstGeom>
        </p:spPr>
        <p:txBody>
          <a:bodyPr wrap="none">
            <a:spAutoFit/>
          </a:bodyPr>
          <a:lstStyle/>
          <a:p>
            <a:pPr>
              <a:lnSpc>
                <a:spcPct val="150000"/>
              </a:lnSpc>
            </a:pPr>
            <a:r>
              <a:rPr lang="zh-CN" altLang="en-US" b="1" dirty="0">
                <a:solidFill>
                  <a:schemeClr val="tx1">
                    <a:lumMod val="75000"/>
                    <a:lumOff val="25000"/>
                  </a:schemeClr>
                </a:solidFill>
                <a:latin typeface="+mj-ea"/>
                <a:ea typeface="+mj-ea"/>
                <a:cs typeface="Times New Roman" panose="02020603050405020304" pitchFamily="18" charset="0"/>
              </a:rPr>
              <a:t>如在专利数据的获取过程中，由于欧专局上一些专利著录项数据较少，但是全文信息全面，而每个欧洲国家的</a:t>
            </a:r>
            <a:endParaRPr lang="en-US" altLang="zh-CN" b="1" dirty="0">
              <a:solidFill>
                <a:schemeClr val="tx1">
                  <a:lumMod val="75000"/>
                  <a:lumOff val="25000"/>
                </a:schemeClr>
              </a:solidFill>
              <a:latin typeface="+mj-ea"/>
              <a:ea typeface="+mj-ea"/>
              <a:cs typeface="Times New Roman" panose="02020603050405020304" pitchFamily="18" charset="0"/>
            </a:endParaRPr>
          </a:p>
          <a:p>
            <a:pPr>
              <a:lnSpc>
                <a:spcPct val="150000"/>
              </a:lnSpc>
            </a:pPr>
            <a:r>
              <a:rPr lang="zh-CN" altLang="en-US" b="1" dirty="0">
                <a:solidFill>
                  <a:schemeClr val="tx1">
                    <a:lumMod val="75000"/>
                    <a:lumOff val="25000"/>
                  </a:schemeClr>
                </a:solidFill>
                <a:latin typeface="+mj-ea"/>
                <a:ea typeface="+mj-ea"/>
                <a:cs typeface="Times New Roman" panose="02020603050405020304" pitchFamily="18" charset="0"/>
              </a:rPr>
              <a:t>官有其详细的著录项信息，但是全文缺失；通过全面的数据获取手段，</a:t>
            </a:r>
            <a:r>
              <a:rPr lang="zh-CN" altLang="en-US" b="1" dirty="0">
                <a:solidFill>
                  <a:srgbClr val="71B900"/>
                </a:solidFill>
                <a:latin typeface="+mj-ea"/>
                <a:ea typeface="+mj-ea"/>
                <a:cs typeface="Times New Roman" panose="02020603050405020304" pitchFamily="18" charset="0"/>
              </a:rPr>
              <a:t>取长补短，保证专利信息的完整性</a:t>
            </a:r>
            <a:r>
              <a:rPr lang="zh-CN" altLang="en-US" b="1" dirty="0">
                <a:solidFill>
                  <a:schemeClr val="tx1">
                    <a:lumMod val="75000"/>
                    <a:lumOff val="25000"/>
                  </a:schemeClr>
                </a:solidFill>
                <a:latin typeface="+mj-ea"/>
                <a:ea typeface="+mj-ea"/>
                <a:cs typeface="Times New Roman" panose="02020603050405020304" pitchFamily="18" charset="0"/>
              </a:rPr>
              <a:t>。</a:t>
            </a:r>
            <a:endParaRPr lang="zh-CN" altLang="en-US" b="1" dirty="0">
              <a:solidFill>
                <a:schemeClr val="tx1">
                  <a:lumMod val="75000"/>
                  <a:lumOff val="25000"/>
                </a:schemeClr>
              </a:solidFill>
              <a:latin typeface="+mj-ea"/>
              <a:ea typeface="+mj-ea"/>
            </a:endParaRPr>
          </a:p>
        </p:txBody>
      </p:sp>
      <p:grpSp>
        <p:nvGrpSpPr>
          <p:cNvPr id="9" name="组合 8">
            <a:extLst>
              <a:ext uri="{FF2B5EF4-FFF2-40B4-BE49-F238E27FC236}">
                <a16:creationId xmlns:a16="http://schemas.microsoft.com/office/drawing/2014/main" id="{35830972-E5A9-4DD9-9A63-33CD9482EEE2}"/>
              </a:ext>
            </a:extLst>
          </p:cNvPr>
          <p:cNvGrpSpPr/>
          <p:nvPr/>
        </p:nvGrpSpPr>
        <p:grpSpPr>
          <a:xfrm>
            <a:off x="909175" y="1778751"/>
            <a:ext cx="7755196" cy="4675960"/>
            <a:chOff x="711055" y="1778751"/>
            <a:chExt cx="7755196" cy="4675960"/>
          </a:xfrm>
        </p:grpSpPr>
        <p:pic>
          <p:nvPicPr>
            <p:cNvPr id="5" name="图片 4">
              <a:extLst>
                <a:ext uri="{FF2B5EF4-FFF2-40B4-BE49-F238E27FC236}">
                  <a16:creationId xmlns:a16="http://schemas.microsoft.com/office/drawing/2014/main" id="{BE6FD6BE-B712-4E1C-8BD4-FAF46D3B4D5D}"/>
                </a:ext>
              </a:extLst>
            </p:cNvPr>
            <p:cNvPicPr>
              <a:picLocks noChangeAspect="1"/>
            </p:cNvPicPr>
            <p:nvPr/>
          </p:nvPicPr>
          <p:blipFill>
            <a:blip r:embed="rId2"/>
            <a:stretch>
              <a:fillRect/>
            </a:stretch>
          </p:blipFill>
          <p:spPr>
            <a:xfrm>
              <a:off x="743124" y="1778751"/>
              <a:ext cx="7723127" cy="4675960"/>
            </a:xfrm>
            <a:prstGeom prst="rect">
              <a:avLst/>
            </a:prstGeom>
            <a:ln>
              <a:solidFill>
                <a:srgbClr val="9ACE44"/>
              </a:solid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F80168BC-3130-447C-BF00-E847ECFC0EA4}"/>
                </a:ext>
              </a:extLst>
            </p:cNvPr>
            <p:cNvSpPr txBox="1"/>
            <p:nvPr/>
          </p:nvSpPr>
          <p:spPr>
            <a:xfrm>
              <a:off x="711055" y="5118025"/>
              <a:ext cx="1950720" cy="923330"/>
            </a:xfrm>
            <a:prstGeom prst="rect">
              <a:avLst/>
            </a:prstGeom>
            <a:noFill/>
            <a:ln>
              <a:noFill/>
            </a:ln>
          </p:spPr>
          <p:txBody>
            <a:bodyPr wrap="square" rtlCol="0">
              <a:spAutoFit/>
            </a:bodyPr>
            <a:lstStyle/>
            <a:p>
              <a:r>
                <a:rPr lang="zh-CN" altLang="en-US" b="1" dirty="0">
                  <a:solidFill>
                    <a:srgbClr val="E88651"/>
                  </a:solidFill>
                  <a:latin typeface="微软雅黑" panose="020B0503020204020204" pitchFamily="34" charset="-122"/>
                </a:rPr>
                <a:t>缺少代理人及机构的信息；缺少摘要信息</a:t>
              </a:r>
            </a:p>
          </p:txBody>
        </p:sp>
      </p:grpSp>
      <p:grpSp>
        <p:nvGrpSpPr>
          <p:cNvPr id="12" name="组合 11">
            <a:extLst>
              <a:ext uri="{FF2B5EF4-FFF2-40B4-BE49-F238E27FC236}">
                <a16:creationId xmlns:a16="http://schemas.microsoft.com/office/drawing/2014/main" id="{FCF407F0-444E-4921-BA3E-29017578A02D}"/>
              </a:ext>
            </a:extLst>
          </p:cNvPr>
          <p:cNvGrpSpPr/>
          <p:nvPr/>
        </p:nvGrpSpPr>
        <p:grpSpPr>
          <a:xfrm>
            <a:off x="3835750" y="2322311"/>
            <a:ext cx="7713067" cy="4229018"/>
            <a:chOff x="3637630" y="2322311"/>
            <a:chExt cx="7713067" cy="4229018"/>
          </a:xfrm>
        </p:grpSpPr>
        <p:pic>
          <p:nvPicPr>
            <p:cNvPr id="4" name="图片 3">
              <a:extLst>
                <a:ext uri="{FF2B5EF4-FFF2-40B4-BE49-F238E27FC236}">
                  <a16:creationId xmlns:a16="http://schemas.microsoft.com/office/drawing/2014/main" id="{759D9A57-F137-4D82-8FC2-722F030D546B}"/>
                </a:ext>
              </a:extLst>
            </p:cNvPr>
            <p:cNvPicPr>
              <a:picLocks noChangeAspect="1"/>
            </p:cNvPicPr>
            <p:nvPr/>
          </p:nvPicPr>
          <p:blipFill>
            <a:blip r:embed="rId3"/>
            <a:stretch>
              <a:fillRect/>
            </a:stretch>
          </p:blipFill>
          <p:spPr>
            <a:xfrm>
              <a:off x="3637630" y="2322311"/>
              <a:ext cx="7713067" cy="4229018"/>
            </a:xfrm>
            <a:prstGeom prst="rect">
              <a:avLst/>
            </a:prstGeom>
            <a:ln>
              <a:solidFill>
                <a:srgbClr val="9ACE44"/>
              </a:solid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C26DB35A-0A60-4DDD-B469-560E911ED2A9}"/>
                </a:ext>
              </a:extLst>
            </p:cNvPr>
            <p:cNvSpPr txBox="1"/>
            <p:nvPr/>
          </p:nvSpPr>
          <p:spPr>
            <a:xfrm>
              <a:off x="5044440" y="4436820"/>
              <a:ext cx="1158240" cy="369332"/>
            </a:xfrm>
            <a:prstGeom prst="rect">
              <a:avLst/>
            </a:prstGeom>
            <a:noFill/>
            <a:ln>
              <a:noFill/>
            </a:ln>
          </p:spPr>
          <p:txBody>
            <a:bodyPr wrap="square" rtlCol="0">
              <a:spAutoFit/>
            </a:bodyPr>
            <a:lstStyle/>
            <a:p>
              <a:r>
                <a:rPr lang="zh-CN" altLang="en-US" b="1" dirty="0">
                  <a:solidFill>
                    <a:srgbClr val="E88651"/>
                  </a:solidFill>
                  <a:latin typeface="微软雅黑" panose="020B0503020204020204" pitchFamily="34" charset="-122"/>
                </a:rPr>
                <a:t>代理信息</a:t>
              </a:r>
            </a:p>
          </p:txBody>
        </p:sp>
        <p:sp>
          <p:nvSpPr>
            <p:cNvPr id="11" name="文本框 10">
              <a:extLst>
                <a:ext uri="{FF2B5EF4-FFF2-40B4-BE49-F238E27FC236}">
                  <a16:creationId xmlns:a16="http://schemas.microsoft.com/office/drawing/2014/main" id="{1BA09343-3649-4DB1-A3E2-BED22076A722}"/>
                </a:ext>
              </a:extLst>
            </p:cNvPr>
            <p:cNvSpPr txBox="1"/>
            <p:nvPr/>
          </p:nvSpPr>
          <p:spPr>
            <a:xfrm>
              <a:off x="5044440" y="5856689"/>
              <a:ext cx="1158240" cy="369332"/>
            </a:xfrm>
            <a:prstGeom prst="rect">
              <a:avLst/>
            </a:prstGeom>
            <a:noFill/>
            <a:ln>
              <a:noFill/>
            </a:ln>
          </p:spPr>
          <p:txBody>
            <a:bodyPr wrap="square" rtlCol="0">
              <a:spAutoFit/>
            </a:bodyPr>
            <a:lstStyle/>
            <a:p>
              <a:r>
                <a:rPr lang="zh-CN" altLang="en-US" b="1" dirty="0">
                  <a:solidFill>
                    <a:srgbClr val="E88651"/>
                  </a:solidFill>
                  <a:latin typeface="微软雅黑" panose="020B0503020204020204" pitchFamily="34" charset="-122"/>
                </a:rPr>
                <a:t>摘要</a:t>
              </a:r>
            </a:p>
          </p:txBody>
        </p:sp>
      </p:grpSp>
      <p:sp>
        <p:nvSpPr>
          <p:cNvPr id="13" name="矩形 30">
            <a:extLst>
              <a:ext uri="{FF2B5EF4-FFF2-40B4-BE49-F238E27FC236}">
                <a16:creationId xmlns:a16="http://schemas.microsoft.com/office/drawing/2014/main" id="{2F07BF69-7A09-4298-A254-89DF47F41BF0}"/>
              </a:ext>
            </a:extLst>
          </p:cNvPr>
          <p:cNvSpPr/>
          <p:nvPr/>
        </p:nvSpPr>
        <p:spPr>
          <a:xfrm>
            <a:off x="452363" y="336192"/>
            <a:ext cx="4532979"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数据整合</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获取</a:t>
            </a:r>
          </a:p>
        </p:txBody>
      </p:sp>
    </p:spTree>
    <p:extLst>
      <p:ext uri="{BB962C8B-B14F-4D97-AF65-F5344CB8AC3E}">
        <p14:creationId xmlns:p14="http://schemas.microsoft.com/office/powerpoint/2010/main" val="10626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十角星 1">
            <a:extLst>
              <a:ext uri="{FF2B5EF4-FFF2-40B4-BE49-F238E27FC236}">
                <a16:creationId xmlns:a16="http://schemas.microsoft.com/office/drawing/2014/main" id="{4C4A30C4-7B50-4C1F-B090-70D546DD09B7}"/>
              </a:ext>
            </a:extLst>
          </p:cNvPr>
          <p:cNvSpPr/>
          <p:nvPr/>
        </p:nvSpPr>
        <p:spPr>
          <a:xfrm>
            <a:off x="1441341" y="2276855"/>
            <a:ext cx="2371241" cy="2371241"/>
          </a:xfrm>
          <a:prstGeom prst="star10">
            <a:avLst>
              <a:gd name="adj" fmla="val 45147"/>
              <a:gd name="hf" fmla="val 105146"/>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5" name="十角星 2">
            <a:extLst>
              <a:ext uri="{FF2B5EF4-FFF2-40B4-BE49-F238E27FC236}">
                <a16:creationId xmlns:a16="http://schemas.microsoft.com/office/drawing/2014/main" id="{C74D38DA-5603-422B-8352-8FB9318B8BE7}"/>
              </a:ext>
            </a:extLst>
          </p:cNvPr>
          <p:cNvSpPr/>
          <p:nvPr/>
        </p:nvSpPr>
        <p:spPr>
          <a:xfrm>
            <a:off x="4925877" y="2276854"/>
            <a:ext cx="2371241" cy="2371241"/>
          </a:xfrm>
          <a:prstGeom prst="star10">
            <a:avLst>
              <a:gd name="adj" fmla="val 45147"/>
              <a:gd name="hf" fmla="val 105146"/>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6" name="十角星 3">
            <a:extLst>
              <a:ext uri="{FF2B5EF4-FFF2-40B4-BE49-F238E27FC236}">
                <a16:creationId xmlns:a16="http://schemas.microsoft.com/office/drawing/2014/main" id="{968977C4-DF4F-44E2-ACAC-A7E8AFBA7737}"/>
              </a:ext>
            </a:extLst>
          </p:cNvPr>
          <p:cNvSpPr/>
          <p:nvPr/>
        </p:nvSpPr>
        <p:spPr>
          <a:xfrm>
            <a:off x="8410413" y="2276854"/>
            <a:ext cx="2371241" cy="2371241"/>
          </a:xfrm>
          <a:prstGeom prst="star10">
            <a:avLst>
              <a:gd name="adj" fmla="val 45147"/>
              <a:gd name="hf" fmla="val 105146"/>
            </a:avLst>
          </a:prstGeom>
          <a:solidFill>
            <a:srgbClr val="E88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j-ea"/>
              <a:ea typeface="+mj-ea"/>
            </a:endParaRPr>
          </a:p>
        </p:txBody>
      </p:sp>
      <p:sp>
        <p:nvSpPr>
          <p:cNvPr id="7" name="文本框 6">
            <a:extLst>
              <a:ext uri="{FF2B5EF4-FFF2-40B4-BE49-F238E27FC236}">
                <a16:creationId xmlns:a16="http://schemas.microsoft.com/office/drawing/2014/main" id="{A71D8F5A-3E06-4394-9447-0B2E284A7821}"/>
              </a:ext>
            </a:extLst>
          </p:cNvPr>
          <p:cNvSpPr txBox="1"/>
          <p:nvPr/>
        </p:nvSpPr>
        <p:spPr>
          <a:xfrm>
            <a:off x="1751953" y="2848060"/>
            <a:ext cx="1744851" cy="1200329"/>
          </a:xfrm>
          <a:prstGeom prst="rect">
            <a:avLst/>
          </a:prstGeom>
          <a:noFill/>
        </p:spPr>
        <p:txBody>
          <a:bodyPr wrap="square" rtlCol="0">
            <a:spAutoFit/>
          </a:bodyPr>
          <a:lstStyle/>
          <a:p>
            <a:pPr algn="ctr"/>
            <a:r>
              <a:rPr lang="zh-CN" altLang="en-US" sz="3600" b="1" dirty="0">
                <a:solidFill>
                  <a:schemeClr val="bg1"/>
                </a:solidFill>
                <a:latin typeface="+mj-ea"/>
                <a:ea typeface="+mj-ea"/>
              </a:rPr>
              <a:t>数据</a:t>
            </a:r>
            <a:endParaRPr lang="en-US" altLang="zh-CN" sz="3600" b="1" dirty="0">
              <a:solidFill>
                <a:schemeClr val="bg1"/>
              </a:solidFill>
              <a:latin typeface="+mj-ea"/>
              <a:ea typeface="+mj-ea"/>
            </a:endParaRPr>
          </a:p>
          <a:p>
            <a:pPr algn="ctr"/>
            <a:r>
              <a:rPr lang="zh-CN" altLang="en-US" sz="3600" b="1" dirty="0">
                <a:solidFill>
                  <a:schemeClr val="bg1"/>
                </a:solidFill>
                <a:latin typeface="+mj-ea"/>
                <a:ea typeface="+mj-ea"/>
              </a:rPr>
              <a:t>清洗</a:t>
            </a:r>
          </a:p>
        </p:txBody>
      </p:sp>
      <p:sp>
        <p:nvSpPr>
          <p:cNvPr id="8" name="矩形 7">
            <a:extLst>
              <a:ext uri="{FF2B5EF4-FFF2-40B4-BE49-F238E27FC236}">
                <a16:creationId xmlns:a16="http://schemas.microsoft.com/office/drawing/2014/main" id="{96090F63-02BE-45CC-80CE-09C36A9BF76D}"/>
              </a:ext>
            </a:extLst>
          </p:cNvPr>
          <p:cNvSpPr/>
          <p:nvPr/>
        </p:nvSpPr>
        <p:spPr>
          <a:xfrm>
            <a:off x="1200231" y="4670380"/>
            <a:ext cx="2756163" cy="124649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数据纠错、修改</a:t>
            </a:r>
            <a:endParaRPr lang="en-US" altLang="zh-CN" sz="1600"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数据合并、标准化</a:t>
            </a:r>
            <a:endParaRPr lang="en-US" altLang="zh-CN" sz="1600"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转化构造</a:t>
            </a:r>
          </a:p>
        </p:txBody>
      </p:sp>
      <p:sp>
        <p:nvSpPr>
          <p:cNvPr id="9" name="矩形 8">
            <a:extLst>
              <a:ext uri="{FF2B5EF4-FFF2-40B4-BE49-F238E27FC236}">
                <a16:creationId xmlns:a16="http://schemas.microsoft.com/office/drawing/2014/main" id="{C57315AB-2B7F-497F-919C-0F77D1DD03E2}"/>
              </a:ext>
            </a:extLst>
          </p:cNvPr>
          <p:cNvSpPr/>
          <p:nvPr/>
        </p:nvSpPr>
        <p:spPr>
          <a:xfrm>
            <a:off x="4586674" y="4670379"/>
            <a:ext cx="3465425" cy="161582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以公司数据为核心的数据连接</a:t>
            </a:r>
            <a:endParaRPr lang="en-US" altLang="zh-CN" sz="1600"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人与公司、专利、论文关联</a:t>
            </a:r>
            <a:endParaRPr lang="en-US" altLang="zh-CN" sz="1600"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公司、人的二度关联</a:t>
            </a:r>
            <a:endParaRPr lang="en-US" altLang="zh-CN" sz="1600"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专利引证数据关联</a:t>
            </a:r>
            <a:endParaRPr lang="en-US" altLang="zh-Hans" sz="1400" dirty="0">
              <a:solidFill>
                <a:schemeClr val="tx1">
                  <a:lumMod val="75000"/>
                  <a:lumOff val="25000"/>
                </a:schemeClr>
              </a:solidFill>
              <a:latin typeface="+mj-ea"/>
              <a:ea typeface="+mj-ea"/>
            </a:endParaRPr>
          </a:p>
        </p:txBody>
      </p:sp>
      <p:sp>
        <p:nvSpPr>
          <p:cNvPr id="10" name="矩形 9">
            <a:extLst>
              <a:ext uri="{FF2B5EF4-FFF2-40B4-BE49-F238E27FC236}">
                <a16:creationId xmlns:a16="http://schemas.microsoft.com/office/drawing/2014/main" id="{060CCC1A-AF26-446E-AC23-AA350ED89ACA}"/>
              </a:ext>
            </a:extLst>
          </p:cNvPr>
          <p:cNvSpPr/>
          <p:nvPr/>
        </p:nvSpPr>
        <p:spPr>
          <a:xfrm>
            <a:off x="8754604" y="4670379"/>
            <a:ext cx="2353663" cy="152618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mj-ea"/>
                <a:ea typeface="+mj-ea"/>
              </a:rPr>
              <a:t>可以实现客户的新数据与现有数据进行融合、扩展</a:t>
            </a:r>
            <a:endParaRPr lang="en-US" altLang="zh-Hans" sz="1600" dirty="0">
              <a:solidFill>
                <a:schemeClr val="tx1">
                  <a:lumMod val="75000"/>
                  <a:lumOff val="25000"/>
                </a:schemeClr>
              </a:solidFill>
              <a:latin typeface="+mj-ea"/>
              <a:ea typeface="+mj-ea"/>
            </a:endParaRPr>
          </a:p>
          <a:p>
            <a:pPr marL="285750" indent="-285750">
              <a:lnSpc>
                <a:spcPct val="150000"/>
              </a:lnSpc>
              <a:buFont typeface="Arial" panose="020B0604020202020204" pitchFamily="34" charset="0"/>
              <a:buChar char="•"/>
            </a:pPr>
            <a:endParaRPr lang="en-US" altLang="zh-Hans" sz="1400" dirty="0">
              <a:solidFill>
                <a:schemeClr val="tx1">
                  <a:lumMod val="75000"/>
                  <a:lumOff val="25000"/>
                </a:schemeClr>
              </a:solidFill>
              <a:latin typeface="+mj-ea"/>
              <a:ea typeface="+mj-ea"/>
            </a:endParaRPr>
          </a:p>
        </p:txBody>
      </p:sp>
      <p:sp>
        <p:nvSpPr>
          <p:cNvPr id="11" name="文本框 10">
            <a:extLst>
              <a:ext uri="{FF2B5EF4-FFF2-40B4-BE49-F238E27FC236}">
                <a16:creationId xmlns:a16="http://schemas.microsoft.com/office/drawing/2014/main" id="{419AC14A-0134-4CFE-AFC1-62852F7D46D5}"/>
              </a:ext>
            </a:extLst>
          </p:cNvPr>
          <p:cNvSpPr txBox="1"/>
          <p:nvPr/>
        </p:nvSpPr>
        <p:spPr>
          <a:xfrm>
            <a:off x="5246613" y="2854237"/>
            <a:ext cx="1744851" cy="1200329"/>
          </a:xfrm>
          <a:prstGeom prst="rect">
            <a:avLst/>
          </a:prstGeom>
          <a:noFill/>
        </p:spPr>
        <p:txBody>
          <a:bodyPr wrap="square" rtlCol="0">
            <a:spAutoFit/>
          </a:bodyPr>
          <a:lstStyle/>
          <a:p>
            <a:pPr algn="ctr"/>
            <a:r>
              <a:rPr lang="zh-CN" altLang="en-US" sz="3600" b="1" dirty="0">
                <a:solidFill>
                  <a:schemeClr val="bg1"/>
                </a:solidFill>
                <a:latin typeface="+mj-ea"/>
                <a:ea typeface="+mj-ea"/>
              </a:rPr>
              <a:t>数据</a:t>
            </a:r>
            <a:endParaRPr lang="en-US" altLang="zh-CN" sz="3600" b="1" dirty="0">
              <a:solidFill>
                <a:schemeClr val="bg1"/>
              </a:solidFill>
              <a:latin typeface="+mj-ea"/>
              <a:ea typeface="+mj-ea"/>
            </a:endParaRPr>
          </a:p>
          <a:p>
            <a:pPr algn="ctr"/>
            <a:r>
              <a:rPr lang="zh-CN" altLang="en-US" sz="3600" b="1" dirty="0">
                <a:solidFill>
                  <a:schemeClr val="bg1"/>
                </a:solidFill>
                <a:latin typeface="+mj-ea"/>
                <a:ea typeface="+mj-ea"/>
              </a:rPr>
              <a:t>关联</a:t>
            </a:r>
          </a:p>
        </p:txBody>
      </p:sp>
      <p:sp>
        <p:nvSpPr>
          <p:cNvPr id="12" name="文本框 11">
            <a:extLst>
              <a:ext uri="{FF2B5EF4-FFF2-40B4-BE49-F238E27FC236}">
                <a16:creationId xmlns:a16="http://schemas.microsoft.com/office/drawing/2014/main" id="{34248D74-8D14-4E2E-A3DD-1CA8CE94926B}"/>
              </a:ext>
            </a:extLst>
          </p:cNvPr>
          <p:cNvSpPr txBox="1"/>
          <p:nvPr/>
        </p:nvSpPr>
        <p:spPr>
          <a:xfrm>
            <a:off x="8754604" y="2857522"/>
            <a:ext cx="1744851" cy="1815882"/>
          </a:xfrm>
          <a:prstGeom prst="rect">
            <a:avLst/>
          </a:prstGeom>
          <a:noFill/>
        </p:spPr>
        <p:txBody>
          <a:bodyPr wrap="square" rtlCol="0">
            <a:spAutoFit/>
          </a:bodyPr>
          <a:lstStyle/>
          <a:p>
            <a:pPr algn="ctr"/>
            <a:r>
              <a:rPr lang="zh-CN" altLang="en-US" sz="3600" b="1" dirty="0">
                <a:solidFill>
                  <a:schemeClr val="bg1"/>
                </a:solidFill>
                <a:latin typeface="+mj-ea"/>
                <a:ea typeface="+mj-ea"/>
              </a:rPr>
              <a:t>数据</a:t>
            </a:r>
            <a:endParaRPr lang="en-US" altLang="zh-CN" sz="3600" b="1" dirty="0">
              <a:solidFill>
                <a:schemeClr val="bg1"/>
              </a:solidFill>
              <a:latin typeface="+mj-ea"/>
              <a:ea typeface="+mj-ea"/>
            </a:endParaRPr>
          </a:p>
          <a:p>
            <a:pPr algn="ctr"/>
            <a:r>
              <a:rPr lang="zh-CN" altLang="en-US" sz="3600" b="1" dirty="0">
                <a:solidFill>
                  <a:schemeClr val="bg1"/>
                </a:solidFill>
                <a:latin typeface="+mj-ea"/>
                <a:ea typeface="+mj-ea"/>
              </a:rPr>
              <a:t>扩展</a:t>
            </a:r>
            <a:endParaRPr lang="en-US" altLang="zh-CN" sz="3600" b="1" dirty="0">
              <a:solidFill>
                <a:schemeClr val="bg1"/>
              </a:solidFill>
              <a:latin typeface="+mj-ea"/>
              <a:ea typeface="+mj-ea"/>
            </a:endParaRPr>
          </a:p>
          <a:p>
            <a:pPr algn="ctr"/>
            <a:endParaRPr lang="zh-CN" altLang="en-US" sz="4000" b="1" dirty="0">
              <a:solidFill>
                <a:schemeClr val="bg1"/>
              </a:solidFill>
              <a:latin typeface="+mj-ea"/>
              <a:ea typeface="+mj-ea"/>
            </a:endParaRPr>
          </a:p>
        </p:txBody>
      </p:sp>
      <p:sp>
        <p:nvSpPr>
          <p:cNvPr id="15" name="矩形 14">
            <a:extLst>
              <a:ext uri="{FF2B5EF4-FFF2-40B4-BE49-F238E27FC236}">
                <a16:creationId xmlns:a16="http://schemas.microsoft.com/office/drawing/2014/main" id="{9FDDD999-C080-4DC6-AEE6-F82848BF8F6F}"/>
              </a:ext>
            </a:extLst>
          </p:cNvPr>
          <p:cNvSpPr/>
          <p:nvPr/>
        </p:nvSpPr>
        <p:spPr>
          <a:xfrm>
            <a:off x="4159763" y="1295665"/>
            <a:ext cx="3918550" cy="461665"/>
          </a:xfrm>
          <a:prstGeom prst="rect">
            <a:avLst/>
          </a:prstGeom>
        </p:spPr>
        <p:txBody>
          <a:bodyPr wrap="square">
            <a:spAutoFit/>
          </a:bodyPr>
          <a:lstStyle/>
          <a:p>
            <a:pPr algn="ctr"/>
            <a:r>
              <a:rPr lang="zh-CN" altLang="en-US" sz="2400" b="1" dirty="0">
                <a:latin typeface="+mj-ea"/>
                <a:ea typeface="+mj-ea"/>
                <a:cs typeface="Arial" panose="020B0604020202020204" pitchFamily="34" charset="0"/>
              </a:rPr>
              <a:t>数据清洗到扩展</a:t>
            </a:r>
          </a:p>
        </p:txBody>
      </p:sp>
      <p:sp>
        <p:nvSpPr>
          <p:cNvPr id="13" name="矩形 30">
            <a:extLst>
              <a:ext uri="{FF2B5EF4-FFF2-40B4-BE49-F238E27FC236}">
                <a16:creationId xmlns:a16="http://schemas.microsoft.com/office/drawing/2014/main" id="{220808E8-879F-4C50-9375-B1ECF6D986C6}"/>
              </a:ext>
            </a:extLst>
          </p:cNvPr>
          <p:cNvSpPr/>
          <p:nvPr/>
        </p:nvSpPr>
        <p:spPr>
          <a:xfrm>
            <a:off x="452363" y="336192"/>
            <a:ext cx="4532979"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数据整合</a:t>
            </a:r>
          </a:p>
        </p:txBody>
      </p:sp>
    </p:spTree>
    <p:extLst>
      <p:ext uri="{BB962C8B-B14F-4D97-AF65-F5344CB8AC3E}">
        <p14:creationId xmlns:p14="http://schemas.microsoft.com/office/powerpoint/2010/main" val="7583207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309A24F-4EA5-42E8-94B7-D11500DB6336}"/>
              </a:ext>
            </a:extLst>
          </p:cNvPr>
          <p:cNvSpPr/>
          <p:nvPr/>
        </p:nvSpPr>
        <p:spPr>
          <a:xfrm>
            <a:off x="3856257" y="1250020"/>
            <a:ext cx="3918550" cy="461665"/>
          </a:xfrm>
          <a:prstGeom prst="rect">
            <a:avLst/>
          </a:prstGeom>
        </p:spPr>
        <p:txBody>
          <a:bodyPr wrap="square">
            <a:spAutoFit/>
          </a:bodyPr>
          <a:lstStyle/>
          <a:p>
            <a:pPr algn="ctr"/>
            <a:r>
              <a:rPr lang="zh-CN" altLang="en-US" sz="2400" b="1" dirty="0">
                <a:latin typeface="+mj-ea"/>
                <a:ea typeface="+mj-ea"/>
                <a:cs typeface="Arial" panose="020B0604020202020204" pitchFamily="34" charset="0"/>
              </a:rPr>
              <a:t>数据关联示例</a:t>
            </a:r>
          </a:p>
        </p:txBody>
      </p:sp>
      <p:pic>
        <p:nvPicPr>
          <p:cNvPr id="8" name="图片 7">
            <a:extLst>
              <a:ext uri="{FF2B5EF4-FFF2-40B4-BE49-F238E27FC236}">
                <a16:creationId xmlns:a16="http://schemas.microsoft.com/office/drawing/2014/main" id="{9DE63BC5-2DDA-4450-B891-63A07F9ADE21}"/>
              </a:ext>
            </a:extLst>
          </p:cNvPr>
          <p:cNvPicPr>
            <a:picLocks noChangeAspect="1"/>
          </p:cNvPicPr>
          <p:nvPr/>
        </p:nvPicPr>
        <p:blipFill>
          <a:blip r:embed="rId2"/>
          <a:stretch>
            <a:fillRect/>
          </a:stretch>
        </p:blipFill>
        <p:spPr>
          <a:xfrm>
            <a:off x="926381" y="2040738"/>
            <a:ext cx="4053790" cy="4216873"/>
          </a:xfrm>
          <a:prstGeom prst="rect">
            <a:avLst/>
          </a:prstGeom>
        </p:spPr>
      </p:pic>
      <p:pic>
        <p:nvPicPr>
          <p:cNvPr id="9" name="图片 8">
            <a:extLst>
              <a:ext uri="{FF2B5EF4-FFF2-40B4-BE49-F238E27FC236}">
                <a16:creationId xmlns:a16="http://schemas.microsoft.com/office/drawing/2014/main" id="{8D26A523-1706-4A58-A30C-AA314608036D}"/>
              </a:ext>
            </a:extLst>
          </p:cNvPr>
          <p:cNvPicPr>
            <a:picLocks noChangeAspect="1"/>
          </p:cNvPicPr>
          <p:nvPr/>
        </p:nvPicPr>
        <p:blipFill>
          <a:blip r:embed="rId3"/>
          <a:stretch>
            <a:fillRect/>
          </a:stretch>
        </p:blipFill>
        <p:spPr>
          <a:xfrm>
            <a:off x="5496762" y="1949175"/>
            <a:ext cx="6695238" cy="4400000"/>
          </a:xfrm>
          <a:prstGeom prst="rect">
            <a:avLst/>
          </a:prstGeom>
        </p:spPr>
      </p:pic>
      <p:sp>
        <p:nvSpPr>
          <p:cNvPr id="10" name="矩形 9">
            <a:extLst>
              <a:ext uri="{FF2B5EF4-FFF2-40B4-BE49-F238E27FC236}">
                <a16:creationId xmlns:a16="http://schemas.microsoft.com/office/drawing/2014/main" id="{0929AE7B-E2A4-4096-895B-81F17BBDD876}"/>
              </a:ext>
            </a:extLst>
          </p:cNvPr>
          <p:cNvSpPr/>
          <p:nvPr/>
        </p:nvSpPr>
        <p:spPr>
          <a:xfrm>
            <a:off x="743023" y="2107840"/>
            <a:ext cx="2756163"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chemeClr val="tx1">
                    <a:lumMod val="75000"/>
                    <a:lumOff val="25000"/>
                  </a:schemeClr>
                </a:solidFill>
                <a:latin typeface="+mj-ea"/>
                <a:ea typeface="+mj-ea"/>
              </a:rPr>
              <a:t>一级关联</a:t>
            </a:r>
          </a:p>
        </p:txBody>
      </p:sp>
      <p:sp>
        <p:nvSpPr>
          <p:cNvPr id="11" name="矩形 10">
            <a:extLst>
              <a:ext uri="{FF2B5EF4-FFF2-40B4-BE49-F238E27FC236}">
                <a16:creationId xmlns:a16="http://schemas.microsoft.com/office/drawing/2014/main" id="{8D59D236-BC27-474D-B872-A90F554102BB}"/>
              </a:ext>
            </a:extLst>
          </p:cNvPr>
          <p:cNvSpPr/>
          <p:nvPr/>
        </p:nvSpPr>
        <p:spPr>
          <a:xfrm>
            <a:off x="9745867" y="2083379"/>
            <a:ext cx="2756163" cy="507831"/>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b="1" dirty="0">
                <a:solidFill>
                  <a:schemeClr val="tx1">
                    <a:lumMod val="75000"/>
                    <a:lumOff val="25000"/>
                  </a:schemeClr>
                </a:solidFill>
                <a:latin typeface="+mj-ea"/>
                <a:ea typeface="+mj-ea"/>
              </a:rPr>
              <a:t>二级关联</a:t>
            </a:r>
          </a:p>
        </p:txBody>
      </p:sp>
      <p:pic>
        <p:nvPicPr>
          <p:cNvPr id="12" name="图形 11" descr="箭头: 直">
            <a:extLst>
              <a:ext uri="{FF2B5EF4-FFF2-40B4-BE49-F238E27FC236}">
                <a16:creationId xmlns:a16="http://schemas.microsoft.com/office/drawing/2014/main" id="{A4E5FF5D-A788-449D-B79E-AFDDA035FF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4312135" y="3788199"/>
            <a:ext cx="1336071" cy="721949"/>
          </a:xfrm>
          <a:prstGeom prst="rect">
            <a:avLst/>
          </a:prstGeom>
        </p:spPr>
      </p:pic>
      <p:sp>
        <p:nvSpPr>
          <p:cNvPr id="13" name="矩形 30">
            <a:extLst>
              <a:ext uri="{FF2B5EF4-FFF2-40B4-BE49-F238E27FC236}">
                <a16:creationId xmlns:a16="http://schemas.microsoft.com/office/drawing/2014/main" id="{9F5DE371-9860-4AEA-83FD-659B8FA5887F}"/>
              </a:ext>
            </a:extLst>
          </p:cNvPr>
          <p:cNvSpPr/>
          <p:nvPr/>
        </p:nvSpPr>
        <p:spPr>
          <a:xfrm>
            <a:off x="452363" y="336192"/>
            <a:ext cx="4532979"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数据整合</a:t>
            </a:r>
          </a:p>
        </p:txBody>
      </p:sp>
    </p:spTree>
    <p:extLst>
      <p:ext uri="{BB962C8B-B14F-4D97-AF65-F5344CB8AC3E}">
        <p14:creationId xmlns:p14="http://schemas.microsoft.com/office/powerpoint/2010/main" val="109100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0">
            <a:extLst>
              <a:ext uri="{FF2B5EF4-FFF2-40B4-BE49-F238E27FC236}">
                <a16:creationId xmlns:a16="http://schemas.microsoft.com/office/drawing/2014/main" id="{1FA1A563-8693-420F-9424-9DB53F39D9D0}"/>
              </a:ext>
            </a:extLst>
          </p:cNvPr>
          <p:cNvSpPr txBox="1"/>
          <p:nvPr/>
        </p:nvSpPr>
        <p:spPr>
          <a:xfrm>
            <a:off x="8276944" y="1323635"/>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帮助企业创新情报平台建立</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E88565"/>
                </a:solidFill>
                <a:latin typeface="微软雅黑" panose="020B0503020204020204" pitchFamily="34" charset="-122"/>
                <a:ea typeface="微软雅黑" panose="020B0503020204020204" pitchFamily="34" charset="-122"/>
              </a:rPr>
              <a:t>创新情报的实用工具和可视化</a:t>
            </a:r>
          </a:p>
        </p:txBody>
      </p:sp>
      <p:sp>
        <p:nvSpPr>
          <p:cNvPr id="30" name="十角星 1">
            <a:extLst>
              <a:ext uri="{FF2B5EF4-FFF2-40B4-BE49-F238E27FC236}">
                <a16:creationId xmlns:a16="http://schemas.microsoft.com/office/drawing/2014/main" id="{C79B1959-B10B-4CD9-97BA-0D7D669478C3}"/>
              </a:ext>
            </a:extLst>
          </p:cNvPr>
          <p:cNvSpPr/>
          <p:nvPr/>
        </p:nvSpPr>
        <p:spPr>
          <a:xfrm>
            <a:off x="1586196" y="2206717"/>
            <a:ext cx="2371241" cy="2371241"/>
          </a:xfrm>
          <a:prstGeom prst="star10">
            <a:avLst>
              <a:gd name="adj" fmla="val 45147"/>
              <a:gd name="hf" fmla="val 105146"/>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数据整合</a:t>
            </a:r>
          </a:p>
        </p:txBody>
      </p:sp>
      <p:sp>
        <p:nvSpPr>
          <p:cNvPr id="31" name="十角星 2">
            <a:extLst>
              <a:ext uri="{FF2B5EF4-FFF2-40B4-BE49-F238E27FC236}">
                <a16:creationId xmlns:a16="http://schemas.microsoft.com/office/drawing/2014/main" id="{A0CBBE92-914A-41F9-9BEC-7486DF9878D7}"/>
              </a:ext>
            </a:extLst>
          </p:cNvPr>
          <p:cNvSpPr/>
          <p:nvPr/>
        </p:nvSpPr>
        <p:spPr>
          <a:xfrm>
            <a:off x="5070732" y="2206716"/>
            <a:ext cx="2371241" cy="2371241"/>
          </a:xfrm>
          <a:prstGeom prst="star10">
            <a:avLst>
              <a:gd name="adj" fmla="val 45147"/>
              <a:gd name="hf" fmla="val 105146"/>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数据处理</a:t>
            </a:r>
          </a:p>
        </p:txBody>
      </p:sp>
      <p:sp>
        <p:nvSpPr>
          <p:cNvPr id="32" name="十角星 3">
            <a:extLst>
              <a:ext uri="{FF2B5EF4-FFF2-40B4-BE49-F238E27FC236}">
                <a16:creationId xmlns:a16="http://schemas.microsoft.com/office/drawing/2014/main" id="{6810C572-6DD2-4592-8BCF-B7DEA4869D30}"/>
              </a:ext>
            </a:extLst>
          </p:cNvPr>
          <p:cNvSpPr/>
          <p:nvPr/>
        </p:nvSpPr>
        <p:spPr>
          <a:xfrm>
            <a:off x="8555268" y="2206716"/>
            <a:ext cx="2371241" cy="2371241"/>
          </a:xfrm>
          <a:prstGeom prst="star10">
            <a:avLst>
              <a:gd name="adj" fmla="val 45147"/>
              <a:gd name="hf" fmla="val 105146"/>
            </a:avLst>
          </a:prstGeom>
          <a:solidFill>
            <a:srgbClr val="E88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数据利用</a:t>
            </a:r>
          </a:p>
        </p:txBody>
      </p:sp>
      <p:sp>
        <p:nvSpPr>
          <p:cNvPr id="35" name="矩形 34">
            <a:extLst>
              <a:ext uri="{FF2B5EF4-FFF2-40B4-BE49-F238E27FC236}">
                <a16:creationId xmlns:a16="http://schemas.microsoft.com/office/drawing/2014/main" id="{C2D4AF6C-6025-4C00-80E2-5B849B806EB5}"/>
              </a:ext>
            </a:extLst>
          </p:cNvPr>
          <p:cNvSpPr/>
          <p:nvPr/>
        </p:nvSpPr>
        <p:spPr>
          <a:xfrm>
            <a:off x="1901736" y="4876266"/>
            <a:ext cx="2612350"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数据获取</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数据清洗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数据关联</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数据扩展</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4E1FB0C9-F2FB-4237-95F7-05AB72E87A4F}"/>
              </a:ext>
            </a:extLst>
          </p:cNvPr>
          <p:cNvSpPr/>
          <p:nvPr/>
        </p:nvSpPr>
        <p:spPr>
          <a:xfrm>
            <a:off x="5434969" y="4876266"/>
            <a:ext cx="2612350" cy="1738938"/>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机器翻译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图像提取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光学字符识别</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自然语言处理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D11DB9A-97A3-4046-AC97-76F7A7F6D5DF}"/>
              </a:ext>
            </a:extLst>
          </p:cNvPr>
          <p:cNvSpPr/>
          <p:nvPr/>
        </p:nvSpPr>
        <p:spPr>
          <a:xfrm>
            <a:off x="8968202" y="4876266"/>
            <a:ext cx="2612350" cy="1917000"/>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语义检索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扩展检索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关系图谱</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专利地图</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智能分析</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关键词联想</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10">
            <a:extLst>
              <a:ext uri="{FF2B5EF4-FFF2-40B4-BE49-F238E27FC236}">
                <a16:creationId xmlns:a16="http://schemas.microsoft.com/office/drawing/2014/main" id="{302B9C7C-03CE-4B62-9121-177946827413}"/>
              </a:ext>
            </a:extLst>
          </p:cNvPr>
          <p:cNvSpPr txBox="1"/>
          <p:nvPr/>
        </p:nvSpPr>
        <p:spPr>
          <a:xfrm>
            <a:off x="1307872" y="1323637"/>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帮助企业创新情报平台扩展</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9ACE44"/>
                </a:solidFill>
                <a:latin typeface="微软雅黑" panose="020B0503020204020204" pitchFamily="34" charset="-122"/>
                <a:ea typeface="微软雅黑" panose="020B0503020204020204" pitchFamily="34" charset="-122"/>
              </a:rPr>
              <a:t>高质量、互联互通的数据资源</a:t>
            </a:r>
          </a:p>
        </p:txBody>
      </p:sp>
      <p:sp>
        <p:nvSpPr>
          <p:cNvPr id="11" name="文本框 10">
            <a:extLst>
              <a:ext uri="{FF2B5EF4-FFF2-40B4-BE49-F238E27FC236}">
                <a16:creationId xmlns:a16="http://schemas.microsoft.com/office/drawing/2014/main" id="{773622BF-B496-4A16-B9D5-BAC1D8CA9C93}"/>
              </a:ext>
            </a:extLst>
          </p:cNvPr>
          <p:cNvSpPr txBox="1"/>
          <p:nvPr/>
        </p:nvSpPr>
        <p:spPr>
          <a:xfrm>
            <a:off x="4792408" y="1323636"/>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帮助企业创新情报平台提升</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60B5CC"/>
                </a:solidFill>
                <a:latin typeface="微软雅黑" panose="020B0503020204020204" pitchFamily="34" charset="-122"/>
                <a:ea typeface="微软雅黑" panose="020B0503020204020204" pitchFamily="34" charset="-122"/>
              </a:rPr>
              <a:t>数据资源的情报转化能力</a:t>
            </a:r>
          </a:p>
        </p:txBody>
      </p:sp>
      <p:sp>
        <p:nvSpPr>
          <p:cNvPr id="14" name="Rectangle: Rounded Corners 13">
            <a:extLst>
              <a:ext uri="{FF2B5EF4-FFF2-40B4-BE49-F238E27FC236}">
                <a16:creationId xmlns:a16="http://schemas.microsoft.com/office/drawing/2014/main" id="{0B1D7583-0731-4CFC-A52F-33B2DF7771F6}"/>
              </a:ext>
            </a:extLst>
          </p:cNvPr>
          <p:cNvSpPr/>
          <p:nvPr/>
        </p:nvSpPr>
        <p:spPr>
          <a:xfrm>
            <a:off x="931483" y="1056466"/>
            <a:ext cx="3513767" cy="5558738"/>
          </a:xfrm>
          <a:prstGeom prst="roundRect">
            <a:avLst>
              <a:gd name="adj" fmla="val 717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328DEBB-578E-4E6F-BC91-D341C2F867D1}"/>
              </a:ext>
            </a:extLst>
          </p:cNvPr>
          <p:cNvSpPr/>
          <p:nvPr/>
        </p:nvSpPr>
        <p:spPr>
          <a:xfrm>
            <a:off x="7984004" y="888523"/>
            <a:ext cx="3513767" cy="5904743"/>
          </a:xfrm>
          <a:prstGeom prst="roundRect">
            <a:avLst>
              <a:gd name="adj" fmla="val 717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2">
            <a:extLst>
              <a:ext uri="{FF2B5EF4-FFF2-40B4-BE49-F238E27FC236}">
                <a16:creationId xmlns:a16="http://schemas.microsoft.com/office/drawing/2014/main" id="{6510BBF3-FA31-4CBA-8C5F-8CADB72CAEA5}"/>
              </a:ext>
            </a:extLst>
          </p:cNvPr>
          <p:cNvSpPr/>
          <p:nvPr/>
        </p:nvSpPr>
        <p:spPr>
          <a:xfrm>
            <a:off x="477066" y="297321"/>
            <a:ext cx="3925864"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强大的数据能力</a:t>
            </a:r>
          </a:p>
        </p:txBody>
      </p:sp>
    </p:spTree>
    <p:extLst>
      <p:ext uri="{BB962C8B-B14F-4D97-AF65-F5344CB8AC3E}">
        <p14:creationId xmlns:p14="http://schemas.microsoft.com/office/powerpoint/2010/main" val="86548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2442A7A-60C7-4F05-8BEC-8606901F11B9}"/>
              </a:ext>
            </a:extLst>
          </p:cNvPr>
          <p:cNvSpPr/>
          <p:nvPr/>
        </p:nvSpPr>
        <p:spPr>
          <a:xfrm>
            <a:off x="527643" y="344179"/>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a:t>
            </a:r>
          </a:p>
        </p:txBody>
      </p:sp>
      <p:sp>
        <p:nvSpPr>
          <p:cNvPr id="3" name="矩形 2">
            <a:extLst>
              <a:ext uri="{FF2B5EF4-FFF2-40B4-BE49-F238E27FC236}">
                <a16:creationId xmlns:a16="http://schemas.microsoft.com/office/drawing/2014/main" id="{42EA6B31-D064-4A46-8838-4EE6F9EEE9AA}"/>
              </a:ext>
            </a:extLst>
          </p:cNvPr>
          <p:cNvSpPr/>
          <p:nvPr/>
        </p:nvSpPr>
        <p:spPr>
          <a:xfrm>
            <a:off x="3997764" y="990821"/>
            <a:ext cx="3961762" cy="461665"/>
          </a:xfrm>
          <a:prstGeom prst="rect">
            <a:avLst/>
          </a:prstGeom>
        </p:spPr>
        <p:txBody>
          <a:bodyPr wrap="square">
            <a:spAutoFit/>
          </a:bodyPr>
          <a:lstStyle/>
          <a:p>
            <a:pPr algn="ct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数据处理</a:t>
            </a:r>
            <a:r>
              <a:rPr lang="zh-CN" altLang="en-US" sz="2400" b="1" dirty="0">
                <a:solidFill>
                  <a:srgbClr val="71B900"/>
                </a:solidFill>
                <a:latin typeface="微软雅黑" panose="020B0503020204020204" pitchFamily="34" charset="-122"/>
                <a:ea typeface="微软雅黑" panose="020B0503020204020204" pitchFamily="34" charset="-122"/>
                <a:cs typeface="Arial" panose="020B0604020202020204" pitchFamily="34" charset="0"/>
              </a:rPr>
              <a:t>四大</a:t>
            </a:r>
            <a:r>
              <a:rPr lang="zh-CN" altLang="en-US" sz="2400" b="1" dirty="0">
                <a:latin typeface="微软雅黑" panose="020B0503020204020204" pitchFamily="34" charset="-122"/>
                <a:ea typeface="微软雅黑" panose="020B0503020204020204" pitchFamily="34" charset="-122"/>
                <a:cs typeface="Arial" panose="020B0604020202020204" pitchFamily="34" charset="0"/>
              </a:rPr>
              <a:t>能力</a:t>
            </a:r>
          </a:p>
        </p:txBody>
      </p:sp>
      <p:sp>
        <p:nvSpPr>
          <p:cNvPr id="8" name="Plaque 5">
            <a:extLst>
              <a:ext uri="{FF2B5EF4-FFF2-40B4-BE49-F238E27FC236}">
                <a16:creationId xmlns:a16="http://schemas.microsoft.com/office/drawing/2014/main" id="{111C8CAE-9088-4DB5-95EF-17FAD8681035}"/>
              </a:ext>
            </a:extLst>
          </p:cNvPr>
          <p:cNvSpPr/>
          <p:nvPr/>
        </p:nvSpPr>
        <p:spPr>
          <a:xfrm>
            <a:off x="4511800" y="2330273"/>
            <a:ext cx="2823898" cy="2824918"/>
          </a:xfrm>
          <a:prstGeom prst="plaque">
            <a:avLst>
              <a:gd name="adj" fmla="val 50000"/>
            </a:avLst>
          </a:prstGeom>
          <a:solidFill>
            <a:srgbClr val="E8865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数据处理</a:t>
            </a:r>
            <a:endParaRPr lang="en-US" sz="2000" b="1" dirty="0">
              <a:solidFill>
                <a:schemeClr val="bg1"/>
              </a:solidFill>
              <a:latin typeface="微软雅黑" panose="020B0503020204020204" pitchFamily="34" charset="-122"/>
              <a:ea typeface="微软雅黑" panose="020B0503020204020204" pitchFamily="34" charset="-122"/>
            </a:endParaRPr>
          </a:p>
        </p:txBody>
      </p:sp>
      <p:grpSp>
        <p:nvGrpSpPr>
          <p:cNvPr id="9" name="Group 34">
            <a:extLst>
              <a:ext uri="{FF2B5EF4-FFF2-40B4-BE49-F238E27FC236}">
                <a16:creationId xmlns:a16="http://schemas.microsoft.com/office/drawing/2014/main" id="{FAFE6867-82B3-4174-85F3-C6EE7A4CDD11}"/>
              </a:ext>
            </a:extLst>
          </p:cNvPr>
          <p:cNvGrpSpPr/>
          <p:nvPr/>
        </p:nvGrpSpPr>
        <p:grpSpPr>
          <a:xfrm>
            <a:off x="3888334" y="1788835"/>
            <a:ext cx="1753152" cy="1778880"/>
            <a:chOff x="3045240" y="1362746"/>
            <a:chExt cx="1315035" cy="1333851"/>
          </a:xfrm>
          <a:solidFill>
            <a:srgbClr val="9ACE44"/>
          </a:solidFill>
        </p:grpSpPr>
        <p:sp>
          <p:nvSpPr>
            <p:cNvPr id="10" name="Teardrop 30">
              <a:extLst>
                <a:ext uri="{FF2B5EF4-FFF2-40B4-BE49-F238E27FC236}">
                  <a16:creationId xmlns:a16="http://schemas.microsoft.com/office/drawing/2014/main" id="{6FD80150-C3D5-4505-BD54-D18D94276F8C}"/>
                </a:ext>
              </a:extLst>
            </p:cNvPr>
            <p:cNvSpPr/>
            <p:nvPr/>
          </p:nvSpPr>
          <p:spPr>
            <a:xfrm rot="16200000">
              <a:off x="3074219" y="1410542"/>
              <a:ext cx="1286055" cy="1286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1" name="Teardrop 6">
              <a:extLst>
                <a:ext uri="{FF2B5EF4-FFF2-40B4-BE49-F238E27FC236}">
                  <a16:creationId xmlns:a16="http://schemas.microsoft.com/office/drawing/2014/main" id="{9EBEDE38-E36E-48ED-A0FA-146821769A9C}"/>
                </a:ext>
              </a:extLst>
            </p:cNvPr>
            <p:cNvSpPr/>
            <p:nvPr/>
          </p:nvSpPr>
          <p:spPr>
            <a:xfrm rot="16200000">
              <a:off x="3045240" y="1362746"/>
              <a:ext cx="1286055" cy="1286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12" name="Group 37">
            <a:extLst>
              <a:ext uri="{FF2B5EF4-FFF2-40B4-BE49-F238E27FC236}">
                <a16:creationId xmlns:a16="http://schemas.microsoft.com/office/drawing/2014/main" id="{32F9AA84-F844-477F-A914-2BF9D607A8AA}"/>
              </a:ext>
            </a:extLst>
          </p:cNvPr>
          <p:cNvGrpSpPr/>
          <p:nvPr/>
        </p:nvGrpSpPr>
        <p:grpSpPr>
          <a:xfrm>
            <a:off x="6244645" y="1788834"/>
            <a:ext cx="1714518" cy="1778652"/>
            <a:chOff x="4812704" y="1362746"/>
            <a:chExt cx="1286056" cy="1333680"/>
          </a:xfrm>
          <a:solidFill>
            <a:srgbClr val="9ACE44"/>
          </a:solidFill>
        </p:grpSpPr>
        <p:sp>
          <p:nvSpPr>
            <p:cNvPr id="13" name="Teardrop 31">
              <a:extLst>
                <a:ext uri="{FF2B5EF4-FFF2-40B4-BE49-F238E27FC236}">
                  <a16:creationId xmlns:a16="http://schemas.microsoft.com/office/drawing/2014/main" id="{8F124115-05F1-40B3-AC81-83B1E2F28ACF}"/>
                </a:ext>
              </a:extLst>
            </p:cNvPr>
            <p:cNvSpPr/>
            <p:nvPr/>
          </p:nvSpPr>
          <p:spPr>
            <a:xfrm>
              <a:off x="4812704" y="1410371"/>
              <a:ext cx="1286056" cy="128605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4" name="Teardrop 7">
              <a:extLst>
                <a:ext uri="{FF2B5EF4-FFF2-40B4-BE49-F238E27FC236}">
                  <a16:creationId xmlns:a16="http://schemas.microsoft.com/office/drawing/2014/main" id="{38676088-4D05-4271-B84A-CFDCD4956717}"/>
                </a:ext>
              </a:extLst>
            </p:cNvPr>
            <p:cNvSpPr/>
            <p:nvPr/>
          </p:nvSpPr>
          <p:spPr>
            <a:xfrm>
              <a:off x="4812704" y="1362746"/>
              <a:ext cx="1286056" cy="128605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15" name="Group 35">
            <a:extLst>
              <a:ext uri="{FF2B5EF4-FFF2-40B4-BE49-F238E27FC236}">
                <a16:creationId xmlns:a16="http://schemas.microsoft.com/office/drawing/2014/main" id="{16AC3FAE-AB8F-4722-B568-0C6E96CCAE90}"/>
              </a:ext>
            </a:extLst>
          </p:cNvPr>
          <p:cNvGrpSpPr/>
          <p:nvPr/>
        </p:nvGrpSpPr>
        <p:grpSpPr>
          <a:xfrm>
            <a:off x="3888333" y="3952781"/>
            <a:ext cx="1765312" cy="1753246"/>
            <a:chOff x="3045240" y="2985330"/>
            <a:chExt cx="1324156" cy="1314630"/>
          </a:xfrm>
          <a:solidFill>
            <a:srgbClr val="9ACE44"/>
          </a:solidFill>
        </p:grpSpPr>
        <p:sp>
          <p:nvSpPr>
            <p:cNvPr id="16" name="Teardrop 32">
              <a:extLst>
                <a:ext uri="{FF2B5EF4-FFF2-40B4-BE49-F238E27FC236}">
                  <a16:creationId xmlns:a16="http://schemas.microsoft.com/office/drawing/2014/main" id="{E7D300DA-D2FF-4AEF-BD27-C5BFB5122FE7}"/>
                </a:ext>
              </a:extLst>
            </p:cNvPr>
            <p:cNvSpPr/>
            <p:nvPr/>
          </p:nvSpPr>
          <p:spPr>
            <a:xfrm rot="10800000">
              <a:off x="3083340" y="2985330"/>
              <a:ext cx="1286056" cy="128605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17" name="Teardrop 8">
              <a:extLst>
                <a:ext uri="{FF2B5EF4-FFF2-40B4-BE49-F238E27FC236}">
                  <a16:creationId xmlns:a16="http://schemas.microsoft.com/office/drawing/2014/main" id="{F131F5CE-888A-4D77-B207-F5A532C64502}"/>
                </a:ext>
              </a:extLst>
            </p:cNvPr>
            <p:cNvSpPr/>
            <p:nvPr/>
          </p:nvSpPr>
          <p:spPr>
            <a:xfrm rot="10800000">
              <a:off x="3045240" y="3013905"/>
              <a:ext cx="1286056" cy="1286055"/>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grpSp>
        <p:nvGrpSpPr>
          <p:cNvPr id="18" name="Group 36">
            <a:extLst>
              <a:ext uri="{FF2B5EF4-FFF2-40B4-BE49-F238E27FC236}">
                <a16:creationId xmlns:a16="http://schemas.microsoft.com/office/drawing/2014/main" id="{AF1B6515-E722-482B-84D4-40CE73F665F4}"/>
              </a:ext>
            </a:extLst>
          </p:cNvPr>
          <p:cNvGrpSpPr/>
          <p:nvPr/>
        </p:nvGrpSpPr>
        <p:grpSpPr>
          <a:xfrm>
            <a:off x="6206552" y="3952781"/>
            <a:ext cx="1752613" cy="1753246"/>
            <a:chOff x="4784130" y="2985330"/>
            <a:chExt cx="1314631" cy="1314630"/>
          </a:xfrm>
          <a:solidFill>
            <a:srgbClr val="9ACE44"/>
          </a:solidFill>
        </p:grpSpPr>
        <p:sp>
          <p:nvSpPr>
            <p:cNvPr id="19" name="Teardrop 33">
              <a:extLst>
                <a:ext uri="{FF2B5EF4-FFF2-40B4-BE49-F238E27FC236}">
                  <a16:creationId xmlns:a16="http://schemas.microsoft.com/office/drawing/2014/main" id="{41311093-482B-49F0-A064-726F59D6FCE7}"/>
                </a:ext>
              </a:extLst>
            </p:cNvPr>
            <p:cNvSpPr/>
            <p:nvPr/>
          </p:nvSpPr>
          <p:spPr>
            <a:xfrm rot="5400000">
              <a:off x="4784130" y="2985330"/>
              <a:ext cx="1286055" cy="1286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sp>
          <p:nvSpPr>
            <p:cNvPr id="20" name="Teardrop 9">
              <a:extLst>
                <a:ext uri="{FF2B5EF4-FFF2-40B4-BE49-F238E27FC236}">
                  <a16:creationId xmlns:a16="http://schemas.microsoft.com/office/drawing/2014/main" id="{02C6B617-C22A-4C20-9C15-BEB1B928E0F4}"/>
                </a:ext>
              </a:extLst>
            </p:cNvPr>
            <p:cNvSpPr/>
            <p:nvPr/>
          </p:nvSpPr>
          <p:spPr>
            <a:xfrm rot="5400000">
              <a:off x="4812705" y="3013905"/>
              <a:ext cx="1286055" cy="1286056"/>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sp>
        <p:nvSpPr>
          <p:cNvPr id="21" name="Rectangle 14">
            <a:extLst>
              <a:ext uri="{FF2B5EF4-FFF2-40B4-BE49-F238E27FC236}">
                <a16:creationId xmlns:a16="http://schemas.microsoft.com/office/drawing/2014/main" id="{3ACC9DBF-77C3-4753-A031-847E10378927}"/>
              </a:ext>
            </a:extLst>
          </p:cNvPr>
          <p:cNvSpPr/>
          <p:nvPr/>
        </p:nvSpPr>
        <p:spPr>
          <a:xfrm>
            <a:off x="994269" y="4166478"/>
            <a:ext cx="3374382" cy="1661993"/>
          </a:xfrm>
          <a:prstGeom prst="rect">
            <a:avLst/>
          </a:prstGeom>
        </p:spPr>
        <p:txBody>
          <a:bodyPr wrap="square" lIns="0" tIns="0" rIns="0" bIns="0">
            <a:spAutoFit/>
          </a:bodyPr>
          <a:lstStyle/>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度量衡单位的提取</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缩略语提取</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公司名称提取</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命名实体</a:t>
            </a: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的识别</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语言集的侦测</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新闻主题提炼</a:t>
            </a:r>
            <a:endParaRPr 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Rectangle 20">
            <a:extLst>
              <a:ext uri="{FF2B5EF4-FFF2-40B4-BE49-F238E27FC236}">
                <a16:creationId xmlns:a16="http://schemas.microsoft.com/office/drawing/2014/main" id="{3C45E23C-702A-48A0-9AD6-DB9FF00BE3AB}"/>
              </a:ext>
            </a:extLst>
          </p:cNvPr>
          <p:cNvSpPr/>
          <p:nvPr/>
        </p:nvSpPr>
        <p:spPr>
          <a:xfrm>
            <a:off x="1029060" y="1931730"/>
            <a:ext cx="2345001" cy="830997"/>
          </a:xfrm>
          <a:prstGeom prst="rect">
            <a:avLst/>
          </a:prstGeom>
        </p:spPr>
        <p:txBody>
          <a:bodyPr wrap="square" lIns="0" tIns="0" rIns="0" bIns="0">
            <a:spAutoFit/>
          </a:bodyPr>
          <a:lstStyle/>
          <a:p>
            <a:pPr marL="742950" lvl="1" indent="-285750">
              <a:buSzPct val="40000"/>
              <a:buFont typeface="Wingdings" panose="05000000000000000000" pitchFamily="2" charset="2"/>
              <a:buChar char="l"/>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图表的提取</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SzPct val="40000"/>
              <a:buFont typeface="Wingdings" panose="05000000000000000000" pitchFamily="2" charset="2"/>
              <a:buChar char="l"/>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化学结构式提取</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SzPct val="40000"/>
              <a:buFont typeface="Wingdings" panose="05000000000000000000" pitchFamily="2" charset="2"/>
              <a:buChar char="l"/>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数学等式提取</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Rectangle 23">
            <a:extLst>
              <a:ext uri="{FF2B5EF4-FFF2-40B4-BE49-F238E27FC236}">
                <a16:creationId xmlns:a16="http://schemas.microsoft.com/office/drawing/2014/main" id="{EA3DA995-A539-4DF7-BAF4-2C83EF6497AA}"/>
              </a:ext>
            </a:extLst>
          </p:cNvPr>
          <p:cNvSpPr/>
          <p:nvPr/>
        </p:nvSpPr>
        <p:spPr>
          <a:xfrm>
            <a:off x="7888604" y="4359142"/>
            <a:ext cx="2813747" cy="1384995"/>
          </a:xfrm>
          <a:prstGeom prst="rect">
            <a:avLst/>
          </a:prstGeom>
        </p:spPr>
        <p:txBody>
          <a:bodyPr wrap="square" lIns="0" tIns="0" rIns="0" bIns="0">
            <a:spAutoFit/>
          </a:bodyPr>
          <a:lstStyle/>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针对专利和论文经过训练的机器翻译：</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a:t>
            </a: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技术名词，公司、人名</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高</a:t>
            </a: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准确度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翻译</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中英互译，英日互译</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Rectangle 20">
            <a:extLst>
              <a:ext uri="{FF2B5EF4-FFF2-40B4-BE49-F238E27FC236}">
                <a16:creationId xmlns:a16="http://schemas.microsoft.com/office/drawing/2014/main" id="{992949CA-418E-4EE2-A847-04A1E5D6E626}"/>
              </a:ext>
            </a:extLst>
          </p:cNvPr>
          <p:cNvSpPr/>
          <p:nvPr/>
        </p:nvSpPr>
        <p:spPr>
          <a:xfrm>
            <a:off x="4274633" y="2470339"/>
            <a:ext cx="974626" cy="292388"/>
          </a:xfrm>
          <a:prstGeom prst="rect">
            <a:avLst/>
          </a:prstGeom>
        </p:spPr>
        <p:txBody>
          <a:bodyPr wrap="none" lIns="0" tIns="0" rIns="0" bIns="0">
            <a:spAutoFit/>
          </a:bodyPr>
          <a:lstStyle/>
          <a:p>
            <a:pPr algn="r"/>
            <a:r>
              <a:rPr lang="zh-CN" altLang="en-US" sz="1900" b="1" dirty="0">
                <a:solidFill>
                  <a:schemeClr val="bg1"/>
                </a:solidFill>
                <a:latin typeface="微软雅黑" panose="020B0503020204020204" pitchFamily="34" charset="-122"/>
                <a:ea typeface="微软雅黑" panose="020B0503020204020204" pitchFamily="34" charset="-122"/>
              </a:rPr>
              <a:t>图像处理</a:t>
            </a:r>
            <a:endParaRPr lang="en-US" sz="1900" b="1" dirty="0">
              <a:solidFill>
                <a:schemeClr val="bg1"/>
              </a:solidFill>
              <a:latin typeface="微软雅黑" panose="020B0503020204020204" pitchFamily="34" charset="-122"/>
              <a:ea typeface="微软雅黑" panose="020B0503020204020204" pitchFamily="34" charset="-122"/>
            </a:endParaRPr>
          </a:p>
        </p:txBody>
      </p:sp>
      <p:sp>
        <p:nvSpPr>
          <p:cNvPr id="25" name="Rectangle 20">
            <a:extLst>
              <a:ext uri="{FF2B5EF4-FFF2-40B4-BE49-F238E27FC236}">
                <a16:creationId xmlns:a16="http://schemas.microsoft.com/office/drawing/2014/main" id="{DAD89598-20A1-47A4-B781-CAA8E3D3451F}"/>
              </a:ext>
            </a:extLst>
          </p:cNvPr>
          <p:cNvSpPr/>
          <p:nvPr/>
        </p:nvSpPr>
        <p:spPr>
          <a:xfrm>
            <a:off x="3997764" y="4756425"/>
            <a:ext cx="1461939" cy="292388"/>
          </a:xfrm>
          <a:prstGeom prst="rect">
            <a:avLst/>
          </a:prstGeom>
        </p:spPr>
        <p:txBody>
          <a:bodyPr wrap="none" lIns="0" tIns="0" rIns="0" bIns="0">
            <a:spAutoFit/>
          </a:bodyPr>
          <a:lstStyle/>
          <a:p>
            <a:pPr algn="r"/>
            <a:r>
              <a:rPr lang="zh-CN" altLang="en-US" sz="1900" b="1" dirty="0">
                <a:solidFill>
                  <a:schemeClr val="bg1"/>
                </a:solidFill>
                <a:latin typeface="微软雅黑" panose="020B0503020204020204" pitchFamily="34" charset="-122"/>
                <a:ea typeface="微软雅黑" panose="020B0503020204020204" pitchFamily="34" charset="-122"/>
              </a:rPr>
              <a:t>自然语言处理</a:t>
            </a:r>
            <a:endParaRPr lang="en-US" sz="1900" b="1" dirty="0">
              <a:solidFill>
                <a:schemeClr val="bg1"/>
              </a:solidFill>
              <a:latin typeface="微软雅黑" panose="020B0503020204020204" pitchFamily="34" charset="-122"/>
              <a:ea typeface="微软雅黑" panose="020B0503020204020204" pitchFamily="34" charset="-122"/>
            </a:endParaRPr>
          </a:p>
        </p:txBody>
      </p:sp>
      <p:sp>
        <p:nvSpPr>
          <p:cNvPr id="26" name="Rectangle 20">
            <a:extLst>
              <a:ext uri="{FF2B5EF4-FFF2-40B4-BE49-F238E27FC236}">
                <a16:creationId xmlns:a16="http://schemas.microsoft.com/office/drawing/2014/main" id="{40BDD454-7E7D-4596-A3FF-72E2C1CEB296}"/>
              </a:ext>
            </a:extLst>
          </p:cNvPr>
          <p:cNvSpPr/>
          <p:nvPr/>
        </p:nvSpPr>
        <p:spPr>
          <a:xfrm>
            <a:off x="6394414" y="2385194"/>
            <a:ext cx="1462003" cy="584775"/>
          </a:xfrm>
          <a:prstGeom prst="rect">
            <a:avLst/>
          </a:prstGeom>
        </p:spPr>
        <p:txBody>
          <a:bodyPr wrap="none" lIns="0" tIns="0" rIns="0" bIns="0">
            <a:spAutoFit/>
          </a:bodyPr>
          <a:lstStyle/>
          <a:p>
            <a:pPr algn="r"/>
            <a:r>
              <a:rPr lang="zh-CN" altLang="en-US" sz="1900" b="1" dirty="0">
                <a:solidFill>
                  <a:schemeClr val="bg1"/>
                </a:solidFill>
                <a:latin typeface="微软雅黑" panose="020B0503020204020204" pitchFamily="34" charset="-122"/>
                <a:ea typeface="微软雅黑" panose="020B0503020204020204" pitchFamily="34" charset="-122"/>
              </a:rPr>
              <a:t>光学字符识别</a:t>
            </a:r>
            <a:endParaRPr lang="en-US" altLang="zh-CN" sz="1900" b="1" dirty="0">
              <a:solidFill>
                <a:schemeClr val="bg1"/>
              </a:solidFill>
              <a:latin typeface="微软雅黑" panose="020B0503020204020204" pitchFamily="34" charset="-122"/>
              <a:ea typeface="微软雅黑" panose="020B0503020204020204" pitchFamily="34" charset="-122"/>
            </a:endParaRPr>
          </a:p>
          <a:p>
            <a:pPr algn="ctr"/>
            <a:r>
              <a:rPr lang="zh-CN" altLang="en-US" sz="1900" b="1" dirty="0">
                <a:solidFill>
                  <a:schemeClr val="bg1"/>
                </a:solidFill>
                <a:latin typeface="微软雅黑" panose="020B0503020204020204" pitchFamily="34" charset="-122"/>
                <a:ea typeface="微软雅黑" panose="020B0503020204020204" pitchFamily="34" charset="-122"/>
              </a:rPr>
              <a:t>（</a:t>
            </a:r>
            <a:r>
              <a:rPr lang="en-US" altLang="zh-CN" sz="1900" b="1" dirty="0">
                <a:solidFill>
                  <a:schemeClr val="bg1"/>
                </a:solidFill>
                <a:latin typeface="微软雅黑" panose="020B0503020204020204" pitchFamily="34" charset="-122"/>
                <a:ea typeface="微软雅黑" panose="020B0503020204020204" pitchFamily="34" charset="-122"/>
              </a:rPr>
              <a:t>OCR)</a:t>
            </a:r>
            <a:endParaRPr lang="en-US" sz="1900" b="1" dirty="0">
              <a:solidFill>
                <a:schemeClr val="bg1"/>
              </a:solidFill>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B4CF635-2653-475A-8089-BF18FB93D950}"/>
              </a:ext>
            </a:extLst>
          </p:cNvPr>
          <p:cNvSpPr/>
          <p:nvPr/>
        </p:nvSpPr>
        <p:spPr>
          <a:xfrm>
            <a:off x="7745891" y="1886235"/>
            <a:ext cx="3718228" cy="923330"/>
          </a:xfrm>
          <a:prstGeom prst="rect">
            <a:avLst/>
          </a:prstGeom>
        </p:spPr>
        <p:txBody>
          <a:bodyPr wrap="square">
            <a:spAutoFit/>
          </a:bodyPr>
          <a:lstStyle/>
          <a:p>
            <a:pPr marL="742950" lvl="1" indent="-285750">
              <a:buFont typeface="Arial" panose="020B0604020202020204" pitchFamily="34" charset="0"/>
              <a:buChar cha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对图像文件识别处理</a:t>
            </a: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成文字</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专利专有名词调整</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buFont typeface="Arial" panose="020B0604020202020204" pitchFamily="34" charset="0"/>
              <a:buChar char="•"/>
            </a:pPr>
            <a:r>
              <a:rPr lang="en-US" altLang="zh-Hans" dirty="0">
                <a:solidFill>
                  <a:schemeClr val="tx1">
                    <a:lumMod val="75000"/>
                    <a:lumOff val="25000"/>
                  </a:schemeClr>
                </a:solidFill>
                <a:latin typeface="微软雅黑" panose="020B0503020204020204" pitchFamily="34" charset="-122"/>
                <a:ea typeface="微软雅黑" panose="020B0503020204020204" pitchFamily="34" charset="-122"/>
              </a:rPr>
              <a:t>Logo</a:t>
            </a:r>
            <a:r>
              <a:rPr lang="zh-Hans" altLang="en-US" dirty="0">
                <a:solidFill>
                  <a:schemeClr val="tx1">
                    <a:lumMod val="75000"/>
                    <a:lumOff val="25000"/>
                  </a:schemeClr>
                </a:solidFill>
                <a:latin typeface="微软雅黑" panose="020B0503020204020204" pitchFamily="34" charset="-122"/>
                <a:ea typeface="微软雅黑" panose="020B0503020204020204" pitchFamily="34" charset="-122"/>
              </a:rPr>
              <a:t>的识别</a:t>
            </a:r>
            <a:endParaRPr lang="en-US" altLang="zh-Han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Rectangle 20">
            <a:extLst>
              <a:ext uri="{FF2B5EF4-FFF2-40B4-BE49-F238E27FC236}">
                <a16:creationId xmlns:a16="http://schemas.microsoft.com/office/drawing/2014/main" id="{F9903E99-28B1-483B-8361-627C6B4D13F5}"/>
              </a:ext>
            </a:extLst>
          </p:cNvPr>
          <p:cNvSpPr/>
          <p:nvPr/>
        </p:nvSpPr>
        <p:spPr>
          <a:xfrm>
            <a:off x="6672805" y="4728917"/>
            <a:ext cx="974626" cy="292388"/>
          </a:xfrm>
          <a:prstGeom prst="rect">
            <a:avLst/>
          </a:prstGeom>
        </p:spPr>
        <p:txBody>
          <a:bodyPr wrap="none" lIns="0" tIns="0" rIns="0" bIns="0">
            <a:spAutoFit/>
          </a:bodyPr>
          <a:lstStyle/>
          <a:p>
            <a:pPr algn="r"/>
            <a:r>
              <a:rPr lang="zh-CN" altLang="en-US" sz="1900" b="1" dirty="0">
                <a:solidFill>
                  <a:schemeClr val="bg1"/>
                </a:solidFill>
                <a:latin typeface="微软雅黑" panose="020B0503020204020204" pitchFamily="34" charset="-122"/>
                <a:ea typeface="微软雅黑" panose="020B0503020204020204" pitchFamily="34" charset="-122"/>
              </a:rPr>
              <a:t>机器翻译</a:t>
            </a:r>
            <a:endParaRPr lang="en-US" sz="1900" b="1" dirty="0">
              <a:solidFill>
                <a:schemeClr val="bg1"/>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61B6C68B-4C9E-4890-AE66-AA7889CF677B}"/>
              </a:ext>
            </a:extLst>
          </p:cNvPr>
          <p:cNvCxnSpPr>
            <a:cxnSpLocks/>
          </p:cNvCxnSpPr>
          <p:nvPr/>
        </p:nvCxnSpPr>
        <p:spPr>
          <a:xfrm>
            <a:off x="1464134" y="2957506"/>
            <a:ext cx="2266090"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B5B997CC-6FC9-4B96-B648-843AC3601E1D}"/>
              </a:ext>
            </a:extLst>
          </p:cNvPr>
          <p:cNvCxnSpPr>
            <a:cxnSpLocks/>
          </p:cNvCxnSpPr>
          <p:nvPr/>
        </p:nvCxnSpPr>
        <p:spPr>
          <a:xfrm>
            <a:off x="8264984" y="2928931"/>
            <a:ext cx="2474898"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1FF2A044-E5DE-4462-AFF7-923D1EC0DFEB}"/>
              </a:ext>
            </a:extLst>
          </p:cNvPr>
          <p:cNvCxnSpPr>
            <a:cxnSpLocks/>
          </p:cNvCxnSpPr>
          <p:nvPr/>
        </p:nvCxnSpPr>
        <p:spPr>
          <a:xfrm>
            <a:off x="8145405" y="5886443"/>
            <a:ext cx="2594477"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63E10A52-34CF-4AFB-A469-E61715D51274}"/>
              </a:ext>
            </a:extLst>
          </p:cNvPr>
          <p:cNvCxnSpPr>
            <a:cxnSpLocks/>
          </p:cNvCxnSpPr>
          <p:nvPr/>
        </p:nvCxnSpPr>
        <p:spPr>
          <a:xfrm>
            <a:off x="1429911" y="5900730"/>
            <a:ext cx="2345001" cy="0"/>
          </a:xfrm>
          <a:prstGeom prst="line">
            <a:avLst/>
          </a:prstGeom>
          <a:ln w="19050">
            <a:solidFill>
              <a:srgbClr val="328765"/>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70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a:extLst>
              <a:ext uri="{FF2B5EF4-FFF2-40B4-BE49-F238E27FC236}">
                <a16:creationId xmlns:a16="http://schemas.microsoft.com/office/drawing/2014/main" id="{ECAE94A3-824D-423E-9885-54218AFE1446}"/>
              </a:ext>
            </a:extLst>
          </p:cNvPr>
          <p:cNvSpPr txBox="1"/>
          <p:nvPr/>
        </p:nvSpPr>
        <p:spPr>
          <a:xfrm>
            <a:off x="501225" y="471033"/>
            <a:ext cx="6535679"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中国企业迎来</a:t>
            </a: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“技术红利”</a:t>
            </a: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新时代</a:t>
            </a:r>
          </a:p>
        </p:txBody>
      </p:sp>
      <p:sp>
        <p:nvSpPr>
          <p:cNvPr id="9" name="矩形 8">
            <a:extLst>
              <a:ext uri="{FF2B5EF4-FFF2-40B4-BE49-F238E27FC236}">
                <a16:creationId xmlns:a16="http://schemas.microsoft.com/office/drawing/2014/main" id="{F5E6FA0B-2022-40A1-ABC4-84EE7602C622}"/>
              </a:ext>
            </a:extLst>
          </p:cNvPr>
          <p:cNvSpPr/>
          <p:nvPr/>
        </p:nvSpPr>
        <p:spPr>
          <a:xfrm>
            <a:off x="501223" y="996433"/>
            <a:ext cx="11488998" cy="175432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纵观中国经济发展的四十年，需求侧</a:t>
            </a:r>
            <a:r>
              <a:rPr kumimoji="0" lang="zh-CN" altLang="en-US" sz="18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“三驾马车”的消费、投资和出口</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，供给侧的</a:t>
            </a:r>
            <a:r>
              <a:rPr kumimoji="0" lang="zh-CN" altLang="en-US" sz="18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土地、劳动力、资本</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基本已经用尽了红利。其中需求侧的</a:t>
            </a:r>
            <a:r>
              <a:rPr kumimoji="0" lang="zh-CN" altLang="en-US" sz="18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消费乏力，投资效率低，出口迟滞</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；供给侧的资本在“资本红利期”导致配置失衡，土地价格快速上涨， “劳动力”经过“人口红利期”已经高涨，中国经济的增长只有</a:t>
            </a:r>
            <a:r>
              <a:rPr kumimoji="0" lang="zh-CN" altLang="en-US" sz="1800" b="0" i="0" u="none" strike="noStrike" kern="1200" cap="none" spc="0" normalizeH="0" baseline="0" noProof="0" dirty="0">
                <a:ln>
                  <a:noFill/>
                </a:ln>
                <a:solidFill>
                  <a:srgbClr val="71B900"/>
                </a:solidFill>
                <a:effectLst/>
                <a:uLnTx/>
                <a:uFillTx/>
                <a:latin typeface="微软雅黑" panose="020B0503020204020204" pitchFamily="34" charset="-122"/>
                <a:ea typeface="微软雅黑" panose="020B0503020204020204" pitchFamily="34" charset="-122"/>
              </a:rPr>
              <a:t>供给侧的技术尚未发力，</a:t>
            </a:r>
            <a:r>
              <a:rPr kumimoji="0" lang="zh-CN" altLang="en-US" sz="18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rPr>
              <a:t>“技术红利期”</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刚刚启动。</a:t>
            </a:r>
          </a:p>
        </p:txBody>
      </p:sp>
      <p:sp>
        <p:nvSpPr>
          <p:cNvPr id="10" name="矩形 9">
            <a:extLst>
              <a:ext uri="{FF2B5EF4-FFF2-40B4-BE49-F238E27FC236}">
                <a16:creationId xmlns:a16="http://schemas.microsoft.com/office/drawing/2014/main" id="{D9F589EF-35B1-4996-A120-54246344B00C}"/>
              </a:ext>
            </a:extLst>
          </p:cNvPr>
          <p:cNvSpPr/>
          <p:nvPr/>
        </p:nvSpPr>
        <p:spPr>
          <a:xfrm>
            <a:off x="501223" y="6512785"/>
            <a:ext cx="6096000" cy="69249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信息来源：</a:t>
            </a:r>
            <a:r>
              <a:rPr kumimoji="0" lang="en-US" altLang="zh-CN" sz="11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Data2Biz_Admin《DT</a:t>
            </a:r>
            <a:r>
              <a:rPr kumimoji="0" lang="zh-CN" altLang="en-US" sz="11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数据技术，新时代的新红利</a:t>
            </a:r>
            <a:r>
              <a:rPr kumimoji="0" lang="en-US" altLang="zh-CN" sz="11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11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i="0" u="none" strike="noStrike" kern="1200" cap="none" spc="0" normalizeH="0" baseline="0" noProof="0" dirty="0">
              <a:ln>
                <a:noFill/>
              </a:ln>
              <a:solidFill>
                <a:srgbClr val="3E73A0"/>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i="0" u="none" strike="noStrike" kern="1200" cap="none" spc="0" normalizeH="0" baseline="0" noProof="0" dirty="0">
                <a:ln>
                  <a:noFill/>
                </a:ln>
                <a:solidFill>
                  <a:srgbClr val="464646"/>
                </a:solidFill>
                <a:effectLst/>
                <a:uLnTx/>
                <a:uFillTx/>
                <a:latin typeface="微软雅黑" panose="020B0503020204020204" pitchFamily="34" charset="-122"/>
                <a:ea typeface="微软雅黑" panose="020B0503020204020204" pitchFamily="34" charset="-122"/>
              </a:rPr>
              <a:t> </a:t>
            </a:r>
            <a:endParaRPr kumimoji="0" lang="zh-CN" altLang="en-US" sz="1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F6984EBC-F777-4601-8269-A39117133728}"/>
              </a:ext>
            </a:extLst>
          </p:cNvPr>
          <p:cNvPicPr>
            <a:picLocks noChangeAspect="1"/>
          </p:cNvPicPr>
          <p:nvPr/>
        </p:nvPicPr>
        <p:blipFill>
          <a:blip r:embed="rId3"/>
          <a:stretch>
            <a:fillRect/>
          </a:stretch>
        </p:blipFill>
        <p:spPr>
          <a:xfrm>
            <a:off x="464424" y="2784038"/>
            <a:ext cx="8145472" cy="3466362"/>
          </a:xfrm>
          <a:prstGeom prst="rect">
            <a:avLst/>
          </a:prstGeom>
        </p:spPr>
      </p:pic>
      <p:cxnSp>
        <p:nvCxnSpPr>
          <p:cNvPr id="70" name="Elbow Connector 102">
            <a:extLst>
              <a:ext uri="{FF2B5EF4-FFF2-40B4-BE49-F238E27FC236}">
                <a16:creationId xmlns:a16="http://schemas.microsoft.com/office/drawing/2014/main" id="{52681C3F-8067-49B5-A39E-C086A09C72A1}"/>
              </a:ext>
            </a:extLst>
          </p:cNvPr>
          <p:cNvCxnSpPr>
            <a:cxnSpLocks/>
          </p:cNvCxnSpPr>
          <p:nvPr/>
        </p:nvCxnSpPr>
        <p:spPr>
          <a:xfrm rot="16200000" flipH="1">
            <a:off x="10797021" y="3867279"/>
            <a:ext cx="1297532" cy="569931"/>
          </a:xfrm>
          <a:prstGeom prst="bentConnector3">
            <a:avLst>
              <a:gd name="adj1" fmla="val 50000"/>
            </a:avLst>
          </a:prstGeom>
          <a:noFill/>
          <a:ln w="19050" cap="flat" cmpd="sng" algn="ctr">
            <a:solidFill>
              <a:srgbClr val="46B29D"/>
            </a:solidFill>
            <a:prstDash val="solid"/>
            <a:tailEnd type="oval"/>
          </a:ln>
          <a:effectLst/>
        </p:spPr>
      </p:cxnSp>
      <p:cxnSp>
        <p:nvCxnSpPr>
          <p:cNvPr id="71" name="Elbow Connector 113">
            <a:extLst>
              <a:ext uri="{FF2B5EF4-FFF2-40B4-BE49-F238E27FC236}">
                <a16:creationId xmlns:a16="http://schemas.microsoft.com/office/drawing/2014/main" id="{D15DCF5C-EDF0-4853-9216-C7F0FD1F6F2F}"/>
              </a:ext>
            </a:extLst>
          </p:cNvPr>
          <p:cNvCxnSpPr>
            <a:cxnSpLocks/>
          </p:cNvCxnSpPr>
          <p:nvPr/>
        </p:nvCxnSpPr>
        <p:spPr>
          <a:xfrm rot="5400000">
            <a:off x="9120605" y="3937965"/>
            <a:ext cx="1312699" cy="443726"/>
          </a:xfrm>
          <a:prstGeom prst="bentConnector3">
            <a:avLst>
              <a:gd name="adj1" fmla="val 50000"/>
            </a:avLst>
          </a:prstGeom>
          <a:noFill/>
          <a:ln w="19050" cap="flat" cmpd="sng" algn="ctr">
            <a:solidFill>
              <a:srgbClr val="46B29D"/>
            </a:solidFill>
            <a:prstDash val="solid"/>
            <a:tailEnd type="oval"/>
          </a:ln>
          <a:effectLst/>
        </p:spPr>
      </p:cxnSp>
      <p:cxnSp>
        <p:nvCxnSpPr>
          <p:cNvPr id="72" name="Elbow Connector 114">
            <a:extLst>
              <a:ext uri="{FF2B5EF4-FFF2-40B4-BE49-F238E27FC236}">
                <a16:creationId xmlns:a16="http://schemas.microsoft.com/office/drawing/2014/main" id="{8E55B687-A830-461B-A13A-09F2FE760E11}"/>
              </a:ext>
            </a:extLst>
          </p:cNvPr>
          <p:cNvCxnSpPr>
            <a:cxnSpLocks/>
          </p:cNvCxnSpPr>
          <p:nvPr/>
        </p:nvCxnSpPr>
        <p:spPr>
          <a:xfrm rot="5400000">
            <a:off x="9443356" y="3797036"/>
            <a:ext cx="1511310" cy="496639"/>
          </a:xfrm>
          <a:prstGeom prst="bentConnector3">
            <a:avLst>
              <a:gd name="adj1" fmla="val 71517"/>
            </a:avLst>
          </a:prstGeom>
          <a:noFill/>
          <a:ln w="19050" cap="flat" cmpd="sng" algn="ctr">
            <a:solidFill>
              <a:srgbClr val="46B29D"/>
            </a:solidFill>
            <a:prstDash val="solid"/>
            <a:tailEnd type="oval"/>
          </a:ln>
          <a:effectLst/>
        </p:spPr>
      </p:cxnSp>
      <p:cxnSp>
        <p:nvCxnSpPr>
          <p:cNvPr id="73" name="Elbow Connector 125">
            <a:extLst>
              <a:ext uri="{FF2B5EF4-FFF2-40B4-BE49-F238E27FC236}">
                <a16:creationId xmlns:a16="http://schemas.microsoft.com/office/drawing/2014/main" id="{D0E603D9-BEA4-4788-852A-297DAF9866E2}"/>
              </a:ext>
            </a:extLst>
          </p:cNvPr>
          <p:cNvCxnSpPr>
            <a:cxnSpLocks/>
          </p:cNvCxnSpPr>
          <p:nvPr/>
        </p:nvCxnSpPr>
        <p:spPr>
          <a:xfrm rot="16200000" flipH="1">
            <a:off x="10275451" y="3797036"/>
            <a:ext cx="1511310" cy="496639"/>
          </a:xfrm>
          <a:prstGeom prst="bentConnector3">
            <a:avLst>
              <a:gd name="adj1" fmla="val 71517"/>
            </a:avLst>
          </a:prstGeom>
          <a:noFill/>
          <a:ln w="19050" cap="flat" cmpd="sng" algn="ctr">
            <a:solidFill>
              <a:srgbClr val="46B29D"/>
            </a:solidFill>
            <a:prstDash val="solid"/>
            <a:tailEnd type="oval"/>
          </a:ln>
          <a:effectLst/>
        </p:spPr>
      </p:cxnSp>
      <p:grpSp>
        <p:nvGrpSpPr>
          <p:cNvPr id="74" name="Group 66">
            <a:extLst>
              <a:ext uri="{FF2B5EF4-FFF2-40B4-BE49-F238E27FC236}">
                <a16:creationId xmlns:a16="http://schemas.microsoft.com/office/drawing/2014/main" id="{16D2605A-9EBD-4D58-A3F4-A746594373CD}"/>
              </a:ext>
            </a:extLst>
          </p:cNvPr>
          <p:cNvGrpSpPr/>
          <p:nvPr/>
        </p:nvGrpSpPr>
        <p:grpSpPr>
          <a:xfrm>
            <a:off x="9432249" y="2804851"/>
            <a:ext cx="2299994" cy="841702"/>
            <a:chOff x="1981200" y="1949451"/>
            <a:chExt cx="393700" cy="198438"/>
          </a:xfrm>
          <a:solidFill>
            <a:srgbClr val="46B29D"/>
          </a:solidFill>
        </p:grpSpPr>
        <p:sp>
          <p:nvSpPr>
            <p:cNvPr id="75" name="Freeform 6">
              <a:extLst>
                <a:ext uri="{FF2B5EF4-FFF2-40B4-BE49-F238E27FC236}">
                  <a16:creationId xmlns:a16="http://schemas.microsoft.com/office/drawing/2014/main" id="{B14E3F0A-F768-498C-8BC4-58F4CC261393}"/>
                </a:ext>
              </a:extLst>
            </p:cNvPr>
            <p:cNvSpPr>
              <a:spLocks noEditPoints="1"/>
            </p:cNvSpPr>
            <p:nvPr/>
          </p:nvSpPr>
          <p:spPr bwMode="auto">
            <a:xfrm>
              <a:off x="1981200" y="1949451"/>
              <a:ext cx="393700" cy="198438"/>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6" name="Freeform 7">
              <a:extLst>
                <a:ext uri="{FF2B5EF4-FFF2-40B4-BE49-F238E27FC236}">
                  <a16:creationId xmlns:a16="http://schemas.microsoft.com/office/drawing/2014/main" id="{713FBFB6-79E1-4294-9FD4-9F3AA028F1A8}"/>
                </a:ext>
              </a:extLst>
            </p:cNvPr>
            <p:cNvSpPr>
              <a:spLocks noEditPoints="1"/>
            </p:cNvSpPr>
            <p:nvPr/>
          </p:nvSpPr>
          <p:spPr bwMode="auto">
            <a:xfrm>
              <a:off x="2132013" y="2000251"/>
              <a:ext cx="93663" cy="93663"/>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7" name="Freeform 8">
              <a:extLst>
                <a:ext uri="{FF2B5EF4-FFF2-40B4-BE49-F238E27FC236}">
                  <a16:creationId xmlns:a16="http://schemas.microsoft.com/office/drawing/2014/main" id="{9DE08258-E072-4B6A-B31B-70863B4BD1D8}"/>
                </a:ext>
              </a:extLst>
            </p:cNvPr>
            <p:cNvSpPr>
              <a:spLocks noEditPoints="1"/>
            </p:cNvSpPr>
            <p:nvPr/>
          </p:nvSpPr>
          <p:spPr bwMode="auto">
            <a:xfrm>
              <a:off x="2132013" y="2000251"/>
              <a:ext cx="93663" cy="93663"/>
            </a:xfrm>
            <a:prstGeom prst="rect">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82" name="矩形 81">
            <a:extLst>
              <a:ext uri="{FF2B5EF4-FFF2-40B4-BE49-F238E27FC236}">
                <a16:creationId xmlns:a16="http://schemas.microsoft.com/office/drawing/2014/main" id="{4CB96430-C150-4F5B-9281-3EC41FB577A2}"/>
              </a:ext>
            </a:extLst>
          </p:cNvPr>
          <p:cNvSpPr/>
          <p:nvPr/>
        </p:nvSpPr>
        <p:spPr>
          <a:xfrm>
            <a:off x="9331331" y="4959342"/>
            <a:ext cx="461665" cy="1246495"/>
          </a:xfrm>
          <a:prstGeom prst="rect">
            <a:avLst/>
          </a:prstGeom>
        </p:spPr>
        <p:txBody>
          <a:bodyPr vert="eaVert"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供给侧改革</a:t>
            </a:r>
          </a:p>
        </p:txBody>
      </p:sp>
      <p:sp>
        <p:nvSpPr>
          <p:cNvPr id="83" name="矩形 82">
            <a:extLst>
              <a:ext uri="{FF2B5EF4-FFF2-40B4-BE49-F238E27FC236}">
                <a16:creationId xmlns:a16="http://schemas.microsoft.com/office/drawing/2014/main" id="{D29D115B-84A0-4E00-9B65-21796093ED3C}"/>
              </a:ext>
            </a:extLst>
          </p:cNvPr>
          <p:cNvSpPr/>
          <p:nvPr/>
        </p:nvSpPr>
        <p:spPr>
          <a:xfrm>
            <a:off x="9709248" y="4944175"/>
            <a:ext cx="461665" cy="1754941"/>
          </a:xfrm>
          <a:prstGeom prst="rect">
            <a:avLst/>
          </a:prstGeom>
        </p:spPr>
        <p:txBody>
          <a:bodyPr vert="eaVert"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调结构、转方式</a:t>
            </a:r>
          </a:p>
        </p:txBody>
      </p:sp>
      <p:sp>
        <p:nvSpPr>
          <p:cNvPr id="84" name="矩形 83">
            <a:extLst>
              <a:ext uri="{FF2B5EF4-FFF2-40B4-BE49-F238E27FC236}">
                <a16:creationId xmlns:a16="http://schemas.microsoft.com/office/drawing/2014/main" id="{384D5DD5-AFB5-485E-BE45-76A631FC1294}"/>
              </a:ext>
            </a:extLst>
          </p:cNvPr>
          <p:cNvSpPr/>
          <p:nvPr/>
        </p:nvSpPr>
        <p:spPr>
          <a:xfrm>
            <a:off x="11059785" y="4944175"/>
            <a:ext cx="461665" cy="1568610"/>
          </a:xfrm>
          <a:prstGeom prst="rect">
            <a:avLst/>
          </a:prstGeom>
        </p:spPr>
        <p:txBody>
          <a:bodyPr vert="eaVert"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中国制造</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2025</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5" name="矩形 84">
            <a:extLst>
              <a:ext uri="{FF2B5EF4-FFF2-40B4-BE49-F238E27FC236}">
                <a16:creationId xmlns:a16="http://schemas.microsoft.com/office/drawing/2014/main" id="{11C5B73F-3241-4E0E-8ADF-A083650BB590}"/>
              </a:ext>
            </a:extLst>
          </p:cNvPr>
          <p:cNvSpPr/>
          <p:nvPr/>
        </p:nvSpPr>
        <p:spPr>
          <a:xfrm>
            <a:off x="11528556" y="4944175"/>
            <a:ext cx="461665" cy="1246495"/>
          </a:xfrm>
          <a:prstGeom prst="rect">
            <a:avLst/>
          </a:prstGeom>
        </p:spPr>
        <p:txBody>
          <a:bodyPr vert="eaVert"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双创</a:t>
            </a:r>
          </a:p>
        </p:txBody>
      </p:sp>
      <p:sp>
        <p:nvSpPr>
          <p:cNvPr id="20" name="矩形 19">
            <a:extLst>
              <a:ext uri="{FF2B5EF4-FFF2-40B4-BE49-F238E27FC236}">
                <a16:creationId xmlns:a16="http://schemas.microsoft.com/office/drawing/2014/main" id="{597FB412-0393-4149-96C1-7DE9FB56E8F7}"/>
              </a:ext>
            </a:extLst>
          </p:cNvPr>
          <p:cNvSpPr/>
          <p:nvPr/>
        </p:nvSpPr>
        <p:spPr>
          <a:xfrm>
            <a:off x="9742346" y="2955945"/>
            <a:ext cx="1864333"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E61F22"/>
                </a:solidFill>
                <a:effectLst/>
                <a:uLnTx/>
                <a:uFillTx/>
                <a:latin typeface="微软雅黑" panose="020B0503020204020204" pitchFamily="34" charset="-122"/>
                <a:ea typeface="微软雅黑" panose="020B0503020204020204" pitchFamily="34" charset="-122"/>
              </a:rPr>
              <a:t>技术红利期</a:t>
            </a:r>
          </a:p>
        </p:txBody>
      </p:sp>
      <p:pic>
        <p:nvPicPr>
          <p:cNvPr id="99" name="图形 98" descr="箭头: 直">
            <a:extLst>
              <a:ext uri="{FF2B5EF4-FFF2-40B4-BE49-F238E27FC236}">
                <a16:creationId xmlns:a16="http://schemas.microsoft.com/office/drawing/2014/main" id="{9F466AA2-C091-4D18-ACD5-77324B609F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8350412" y="4063548"/>
            <a:ext cx="914400" cy="914400"/>
          </a:xfrm>
          <a:prstGeom prst="rect">
            <a:avLst/>
          </a:prstGeom>
        </p:spPr>
      </p:pic>
    </p:spTree>
    <p:extLst>
      <p:ext uri="{BB962C8B-B14F-4D97-AF65-F5344CB8AC3E}">
        <p14:creationId xmlns:p14="http://schemas.microsoft.com/office/powerpoint/2010/main" val="108520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childTnLst>
                          </p:cTn>
                        </p:par>
                        <p:par>
                          <p:cTn id="10" fill="hold">
                            <p:stCondLst>
                              <p:cond delay="500"/>
                            </p:stCondLst>
                            <p:childTnLst>
                              <p:par>
                                <p:cTn id="11" presetID="18" presetClass="entr" presetSubtype="12" fill="hold" nodeType="after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strips(downLeft)">
                                      <p:cBhvr>
                                        <p:cTn id="13" dur="500"/>
                                        <p:tgtEl>
                                          <p:spTgt spid="71"/>
                                        </p:tgtEl>
                                      </p:cBhvr>
                                    </p:animEffect>
                                  </p:childTnLst>
                                </p:cTn>
                              </p:par>
                            </p:childTnLst>
                          </p:cTn>
                        </p:par>
                        <p:par>
                          <p:cTn id="14" fill="hold">
                            <p:stCondLst>
                              <p:cond delay="1000"/>
                            </p:stCondLst>
                            <p:childTnLst>
                              <p:par>
                                <p:cTn id="15" presetID="18" presetClass="entr" presetSubtype="12"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strips(downLeft)">
                                      <p:cBhvr>
                                        <p:cTn id="17" dur="500"/>
                                        <p:tgtEl>
                                          <p:spTgt spid="72"/>
                                        </p:tgtEl>
                                      </p:cBhvr>
                                    </p:animEffect>
                                  </p:childTnLst>
                                </p:cTn>
                              </p:par>
                            </p:childTnLst>
                          </p:cTn>
                        </p:par>
                        <p:par>
                          <p:cTn id="18" fill="hold">
                            <p:stCondLst>
                              <p:cond delay="1500"/>
                            </p:stCondLst>
                            <p:childTnLst>
                              <p:par>
                                <p:cTn id="19" presetID="18" presetClass="entr" presetSubtype="6"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strips(downRight)">
                                      <p:cBhvr>
                                        <p:cTn id="21" dur="500"/>
                                        <p:tgtEl>
                                          <p:spTgt spid="73"/>
                                        </p:tgtEl>
                                      </p:cBhvr>
                                    </p:animEffect>
                                  </p:childTnLst>
                                </p:cTn>
                              </p:par>
                            </p:childTnLst>
                          </p:cTn>
                        </p:par>
                        <p:par>
                          <p:cTn id="22" fill="hold">
                            <p:stCondLst>
                              <p:cond delay="2000"/>
                            </p:stCondLst>
                            <p:childTnLst>
                              <p:par>
                                <p:cTn id="23" presetID="18" presetClass="entr" presetSubtype="6" fill="hold"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strips(downRight)">
                                      <p:cBhvr>
                                        <p:cTn id="2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4">
            <a:extLst>
              <a:ext uri="{FF2B5EF4-FFF2-40B4-BE49-F238E27FC236}">
                <a16:creationId xmlns:a16="http://schemas.microsoft.com/office/drawing/2014/main" id="{2E1A98AF-E069-46AC-804B-228F2887FDB7}"/>
              </a:ext>
            </a:extLst>
          </p:cNvPr>
          <p:cNvSpPr txBox="1"/>
          <p:nvPr/>
        </p:nvSpPr>
        <p:spPr>
          <a:xfrm>
            <a:off x="1161167" y="2094570"/>
            <a:ext cx="531273" cy="4578561"/>
          </a:xfrm>
          <a:prstGeom prst="rect">
            <a:avLst/>
          </a:prstGeom>
          <a:solidFill>
            <a:schemeClr val="bg1">
              <a:lumMod val="95000"/>
            </a:schemeClr>
          </a:solidFill>
        </p:spPr>
        <p:txBody>
          <a:bodyPr wrap="square">
            <a:spAutoFit/>
          </a:bodyPr>
          <a:lstStyle/>
          <a:p>
            <a:pPr algn="ctr">
              <a:lnSpc>
                <a:spcPct val="150000"/>
              </a:lnSpc>
              <a:defRPr/>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扫描图片输出</a:t>
            </a:r>
            <a:r>
              <a:rPr lang="zh-CN" altLang="en-US" sz="1400" b="1" dirty="0">
                <a:solidFill>
                  <a:srgbClr val="71B900"/>
                </a:solidFill>
                <a:latin typeface="微软雅黑" panose="020B0503020204020204" pitchFamily="34" charset="-122"/>
                <a:ea typeface="微软雅黑" panose="020B0503020204020204" pitchFamily="34" charset="-122"/>
              </a:rPr>
              <a:t>只含有插图的切图</a:t>
            </a:r>
          </a:p>
        </p:txBody>
      </p:sp>
      <p:sp>
        <p:nvSpPr>
          <p:cNvPr id="4" name="矩形 3">
            <a:extLst>
              <a:ext uri="{FF2B5EF4-FFF2-40B4-BE49-F238E27FC236}">
                <a16:creationId xmlns:a16="http://schemas.microsoft.com/office/drawing/2014/main" id="{F9474EFC-E36B-4473-818B-8676C4561CAD}"/>
              </a:ext>
            </a:extLst>
          </p:cNvPr>
          <p:cNvSpPr/>
          <p:nvPr/>
        </p:nvSpPr>
        <p:spPr>
          <a:xfrm>
            <a:off x="527643" y="1142430"/>
            <a:ext cx="11438885" cy="369332"/>
          </a:xfrm>
          <a:prstGeom prst="rect">
            <a:avLst/>
          </a:prstGeom>
        </p:spPr>
        <p:txBody>
          <a:bodyPr wrap="square">
            <a:spAutoFit/>
          </a:bodyPr>
          <a:lstStyle/>
          <a:p>
            <a:r>
              <a:rPr lang="zh-CN" altLang="en-US" dirty="0">
                <a:solidFill>
                  <a:schemeClr val="tx1">
                    <a:lumMod val="65000"/>
                    <a:lumOff val="35000"/>
                  </a:schemeClr>
                </a:solidFill>
                <a:latin typeface="+mj-ea"/>
                <a:ea typeface="+mj-ea"/>
              </a:rPr>
              <a:t>图像处理</a:t>
            </a:r>
            <a:r>
              <a:rPr lang="en-US" altLang="zh-CN" dirty="0">
                <a:solidFill>
                  <a:schemeClr val="tx1">
                    <a:lumMod val="65000"/>
                    <a:lumOff val="35000"/>
                  </a:schemeClr>
                </a:solidFill>
                <a:latin typeface="+mj-ea"/>
                <a:ea typeface="+mj-ea"/>
              </a:rPr>
              <a:t>(image processing)</a:t>
            </a:r>
            <a:r>
              <a:rPr lang="zh-CN" altLang="en-US" dirty="0">
                <a:solidFill>
                  <a:schemeClr val="tx1">
                    <a:lumMod val="65000"/>
                    <a:lumOff val="35000"/>
                  </a:schemeClr>
                </a:solidFill>
                <a:latin typeface="+mj-ea"/>
                <a:ea typeface="+mj-ea"/>
              </a:rPr>
              <a:t>是用计算机对图像进行分析识别、提取、分析，属于人工智能重要的领域。</a:t>
            </a:r>
          </a:p>
        </p:txBody>
      </p:sp>
      <p:pic>
        <p:nvPicPr>
          <p:cNvPr id="8" name="图片 7">
            <a:extLst>
              <a:ext uri="{FF2B5EF4-FFF2-40B4-BE49-F238E27FC236}">
                <a16:creationId xmlns:a16="http://schemas.microsoft.com/office/drawing/2014/main" id="{A566279C-3345-4152-9ED5-1121CAC64B23}"/>
              </a:ext>
            </a:extLst>
          </p:cNvPr>
          <p:cNvPicPr>
            <a:picLocks noChangeAspect="1"/>
          </p:cNvPicPr>
          <p:nvPr/>
        </p:nvPicPr>
        <p:blipFill>
          <a:blip r:embed="rId2"/>
          <a:stretch>
            <a:fillRect/>
          </a:stretch>
        </p:blipFill>
        <p:spPr>
          <a:xfrm>
            <a:off x="1877377" y="2094570"/>
            <a:ext cx="3441383" cy="4588511"/>
          </a:xfrm>
          <a:prstGeom prst="rect">
            <a:avLst/>
          </a:prstGeom>
          <a:ln>
            <a:solidFill>
              <a:srgbClr val="71B900"/>
            </a:solid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92B9D1FF-0400-422D-9593-A29E13C12305}"/>
              </a:ext>
            </a:extLst>
          </p:cNvPr>
          <p:cNvPicPr>
            <a:picLocks noChangeAspect="1"/>
          </p:cNvPicPr>
          <p:nvPr/>
        </p:nvPicPr>
        <p:blipFill>
          <a:blip r:embed="rId3"/>
          <a:stretch>
            <a:fillRect/>
          </a:stretch>
        </p:blipFill>
        <p:spPr>
          <a:xfrm>
            <a:off x="6431280" y="2874896"/>
            <a:ext cx="5535248" cy="3276103"/>
          </a:xfrm>
          <a:prstGeom prst="rect">
            <a:avLst/>
          </a:prstGeom>
          <a:ln>
            <a:solidFill>
              <a:srgbClr val="71B900"/>
            </a:solidFill>
          </a:ln>
          <a:effectLst>
            <a:outerShdw blurRad="292100" dist="139700" dir="2700000" algn="tl" rotWithShape="0">
              <a:srgbClr val="333333">
                <a:alpha val="65000"/>
              </a:srgbClr>
            </a:outerShdw>
          </a:effectLst>
        </p:spPr>
      </p:pic>
      <p:sp>
        <p:nvSpPr>
          <p:cNvPr id="15" name="箭头: 右 14">
            <a:extLst>
              <a:ext uri="{FF2B5EF4-FFF2-40B4-BE49-F238E27FC236}">
                <a16:creationId xmlns:a16="http://schemas.microsoft.com/office/drawing/2014/main" id="{28869B9D-0CF9-4BA1-807F-4BB627FBC2D8}"/>
              </a:ext>
            </a:extLst>
          </p:cNvPr>
          <p:cNvSpPr/>
          <p:nvPr/>
        </p:nvSpPr>
        <p:spPr>
          <a:xfrm>
            <a:off x="5524737" y="4005518"/>
            <a:ext cx="761526" cy="507429"/>
          </a:xfrm>
          <a:prstGeom prst="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 name="矩形 1">
            <a:extLst>
              <a:ext uri="{FF2B5EF4-FFF2-40B4-BE49-F238E27FC236}">
                <a16:creationId xmlns:a16="http://schemas.microsoft.com/office/drawing/2014/main" id="{51137FD7-5A63-434B-A439-34119A993B34}"/>
              </a:ext>
            </a:extLst>
          </p:cNvPr>
          <p:cNvSpPr/>
          <p:nvPr/>
        </p:nvSpPr>
        <p:spPr>
          <a:xfrm>
            <a:off x="527643" y="344179"/>
            <a:ext cx="4864164"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图像处理</a:t>
            </a:r>
          </a:p>
        </p:txBody>
      </p:sp>
    </p:spTree>
    <p:extLst>
      <p:ext uri="{BB962C8B-B14F-4D97-AF65-F5344CB8AC3E}">
        <p14:creationId xmlns:p14="http://schemas.microsoft.com/office/powerpoint/2010/main" val="399525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B763DF8-A691-4CAF-8E8B-55402164DF38}"/>
              </a:ext>
            </a:extLst>
          </p:cNvPr>
          <p:cNvPicPr>
            <a:picLocks noChangeAspect="1"/>
          </p:cNvPicPr>
          <p:nvPr/>
        </p:nvPicPr>
        <p:blipFill>
          <a:blip r:embed="rId3"/>
          <a:stretch>
            <a:fillRect/>
          </a:stretch>
        </p:blipFill>
        <p:spPr>
          <a:xfrm>
            <a:off x="1386561" y="1509794"/>
            <a:ext cx="4649559" cy="2562127"/>
          </a:xfrm>
          <a:prstGeom prst="rect">
            <a:avLst/>
          </a:prstGeom>
          <a:ln>
            <a:solidFill>
              <a:srgbClr val="71B900"/>
            </a:solid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E8B4E31A-F587-42B6-BC8A-0A65E285A7AA}"/>
              </a:ext>
            </a:extLst>
          </p:cNvPr>
          <p:cNvPicPr>
            <a:picLocks noChangeAspect="1"/>
          </p:cNvPicPr>
          <p:nvPr/>
        </p:nvPicPr>
        <p:blipFill>
          <a:blip r:embed="rId4"/>
          <a:stretch>
            <a:fillRect/>
          </a:stretch>
        </p:blipFill>
        <p:spPr>
          <a:xfrm>
            <a:off x="1386560" y="4212103"/>
            <a:ext cx="4649559" cy="2370685"/>
          </a:xfrm>
          <a:prstGeom prst="rect">
            <a:avLst/>
          </a:prstGeom>
          <a:ln>
            <a:solidFill>
              <a:srgbClr val="71B900"/>
            </a:solidFill>
          </a:ln>
          <a:effectLst>
            <a:outerShdw blurRad="292100" dist="139700" dir="2700000" algn="tl" rotWithShape="0">
              <a:srgbClr val="333333">
                <a:alpha val="65000"/>
              </a:srgbClr>
            </a:outerShdw>
          </a:effectLst>
        </p:spPr>
      </p:pic>
      <p:sp>
        <p:nvSpPr>
          <p:cNvPr id="8" name="文本框 54">
            <a:extLst>
              <a:ext uri="{FF2B5EF4-FFF2-40B4-BE49-F238E27FC236}">
                <a16:creationId xmlns:a16="http://schemas.microsoft.com/office/drawing/2014/main" id="{EFCFBF35-CC4E-4ADC-92C7-4A0B03CD5B0D}"/>
              </a:ext>
            </a:extLst>
          </p:cNvPr>
          <p:cNvSpPr txBox="1"/>
          <p:nvPr/>
        </p:nvSpPr>
        <p:spPr>
          <a:xfrm>
            <a:off x="704485" y="2550109"/>
            <a:ext cx="531273" cy="3323987"/>
          </a:xfrm>
          <a:prstGeom prst="rect">
            <a:avLst/>
          </a:prstGeom>
          <a:solidFill>
            <a:schemeClr val="bg1">
              <a:lumMod val="95000"/>
            </a:schemeClr>
          </a:solidFill>
        </p:spPr>
        <p:txBody>
          <a:bodyPr wrap="square">
            <a:spAutoFit/>
          </a:bodyPr>
          <a:lstStyle/>
          <a:p>
            <a:pPr algn="ctr">
              <a:lnSpc>
                <a:spcPct val="150000"/>
              </a:lnSpc>
              <a:defRPr/>
            </a:pP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扫描图片输出</a:t>
            </a:r>
            <a:r>
              <a:rPr lang="zh-CN" altLang="en-US" sz="1400" b="1" dirty="0">
                <a:solidFill>
                  <a:srgbClr val="71B900"/>
                </a:solidFill>
                <a:latin typeface="微软雅黑" panose="020B0503020204020204" pitchFamily="34" charset="-122"/>
                <a:ea typeface="微软雅黑" panose="020B0503020204020204" pitchFamily="34" charset="-122"/>
              </a:rPr>
              <a:t>表格公式</a:t>
            </a:r>
          </a:p>
        </p:txBody>
      </p:sp>
      <p:pic>
        <p:nvPicPr>
          <p:cNvPr id="3" name="图片 2">
            <a:extLst>
              <a:ext uri="{FF2B5EF4-FFF2-40B4-BE49-F238E27FC236}">
                <a16:creationId xmlns:a16="http://schemas.microsoft.com/office/drawing/2014/main" id="{F956F0D6-3F7F-44D8-BA3F-8591AC718071}"/>
              </a:ext>
            </a:extLst>
          </p:cNvPr>
          <p:cNvPicPr>
            <a:picLocks noChangeAspect="1"/>
          </p:cNvPicPr>
          <p:nvPr/>
        </p:nvPicPr>
        <p:blipFill>
          <a:blip r:embed="rId5"/>
          <a:stretch>
            <a:fillRect/>
          </a:stretch>
        </p:blipFill>
        <p:spPr>
          <a:xfrm>
            <a:off x="7559278" y="1509794"/>
            <a:ext cx="3809524" cy="2571429"/>
          </a:xfrm>
          <a:prstGeom prst="rect">
            <a:avLst/>
          </a:prstGeom>
          <a:ln>
            <a:solidFill>
              <a:srgbClr val="71B900"/>
            </a:solid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680F5108-686E-41CA-873C-8B09F8389EAA}"/>
              </a:ext>
            </a:extLst>
          </p:cNvPr>
          <p:cNvPicPr>
            <a:picLocks noChangeAspect="1"/>
          </p:cNvPicPr>
          <p:nvPr/>
        </p:nvPicPr>
        <p:blipFill>
          <a:blip r:embed="rId6"/>
          <a:stretch>
            <a:fillRect/>
          </a:stretch>
        </p:blipFill>
        <p:spPr>
          <a:xfrm>
            <a:off x="7559277" y="4020883"/>
            <a:ext cx="3809525" cy="2568343"/>
          </a:xfrm>
          <a:prstGeom prst="rect">
            <a:avLst/>
          </a:prstGeom>
          <a:ln>
            <a:solidFill>
              <a:srgbClr val="71B900"/>
            </a:solidFill>
          </a:ln>
          <a:effectLst>
            <a:outerShdw blurRad="292100" dist="139700" dir="2700000" algn="tl" rotWithShape="0">
              <a:srgbClr val="333333">
                <a:alpha val="65000"/>
              </a:srgbClr>
            </a:outerShdw>
          </a:effectLst>
        </p:spPr>
      </p:pic>
      <p:sp>
        <p:nvSpPr>
          <p:cNvPr id="10" name="箭头: 右 9">
            <a:extLst>
              <a:ext uri="{FF2B5EF4-FFF2-40B4-BE49-F238E27FC236}">
                <a16:creationId xmlns:a16="http://schemas.microsoft.com/office/drawing/2014/main" id="{0FE6BFA9-5FB7-456F-B2F0-5057F55781C7}"/>
              </a:ext>
            </a:extLst>
          </p:cNvPr>
          <p:cNvSpPr/>
          <p:nvPr/>
        </p:nvSpPr>
        <p:spPr>
          <a:xfrm>
            <a:off x="6416934" y="3767168"/>
            <a:ext cx="761526" cy="507429"/>
          </a:xfrm>
          <a:prstGeom prst="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3" name="矩形 1">
            <a:extLst>
              <a:ext uri="{FF2B5EF4-FFF2-40B4-BE49-F238E27FC236}">
                <a16:creationId xmlns:a16="http://schemas.microsoft.com/office/drawing/2014/main" id="{C6B4B196-0FBF-4012-939B-33A1F28ABC72}"/>
              </a:ext>
            </a:extLst>
          </p:cNvPr>
          <p:cNvSpPr/>
          <p:nvPr/>
        </p:nvSpPr>
        <p:spPr>
          <a:xfrm>
            <a:off x="527643" y="344179"/>
            <a:ext cx="4864164"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图像处理</a:t>
            </a:r>
          </a:p>
        </p:txBody>
      </p:sp>
    </p:spTree>
    <p:extLst>
      <p:ext uri="{BB962C8B-B14F-4D97-AF65-F5344CB8AC3E}">
        <p14:creationId xmlns:p14="http://schemas.microsoft.com/office/powerpoint/2010/main" val="258518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53" presetClass="entr" presetSubtype="16"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5783533-0CF0-4334-A994-6D5361D2BF5D}"/>
              </a:ext>
            </a:extLst>
          </p:cNvPr>
          <p:cNvPicPr>
            <a:picLocks noChangeAspect="1"/>
          </p:cNvPicPr>
          <p:nvPr/>
        </p:nvPicPr>
        <p:blipFill>
          <a:blip r:embed="rId3"/>
          <a:stretch>
            <a:fillRect/>
          </a:stretch>
        </p:blipFill>
        <p:spPr>
          <a:xfrm>
            <a:off x="527643" y="4790351"/>
            <a:ext cx="5723809" cy="1571429"/>
          </a:xfrm>
          <a:prstGeom prst="rect">
            <a:avLst/>
          </a:prstGeom>
        </p:spPr>
      </p:pic>
      <p:pic>
        <p:nvPicPr>
          <p:cNvPr id="7" name="图片 6">
            <a:extLst>
              <a:ext uri="{FF2B5EF4-FFF2-40B4-BE49-F238E27FC236}">
                <a16:creationId xmlns:a16="http://schemas.microsoft.com/office/drawing/2014/main" id="{E6145E87-24F0-4CBE-AB1A-A48A126B6B84}"/>
              </a:ext>
            </a:extLst>
          </p:cNvPr>
          <p:cNvPicPr>
            <a:picLocks noChangeAspect="1"/>
          </p:cNvPicPr>
          <p:nvPr/>
        </p:nvPicPr>
        <p:blipFill>
          <a:blip r:embed="rId4"/>
          <a:stretch>
            <a:fillRect/>
          </a:stretch>
        </p:blipFill>
        <p:spPr>
          <a:xfrm>
            <a:off x="6251452" y="1748363"/>
            <a:ext cx="5571278" cy="3510668"/>
          </a:xfrm>
          <a:prstGeom prst="rect">
            <a:avLst/>
          </a:prstGeom>
          <a:ln>
            <a:solidFill>
              <a:srgbClr val="71B900"/>
            </a:solidFill>
          </a:ln>
        </p:spPr>
      </p:pic>
      <p:pic>
        <p:nvPicPr>
          <p:cNvPr id="9" name="图片 8">
            <a:extLst>
              <a:ext uri="{FF2B5EF4-FFF2-40B4-BE49-F238E27FC236}">
                <a16:creationId xmlns:a16="http://schemas.microsoft.com/office/drawing/2014/main" id="{2248A7F8-B257-42B5-A0E8-9C1EBDB1D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68" y="1870129"/>
            <a:ext cx="4064717" cy="2694148"/>
          </a:xfrm>
          <a:prstGeom prst="rect">
            <a:avLst/>
          </a:prstGeom>
          <a:ln>
            <a:solidFill>
              <a:srgbClr val="71B900"/>
            </a:solidFill>
          </a:ln>
        </p:spPr>
      </p:pic>
      <p:sp>
        <p:nvSpPr>
          <p:cNvPr id="10" name="箭头: 右 9">
            <a:extLst>
              <a:ext uri="{FF2B5EF4-FFF2-40B4-BE49-F238E27FC236}">
                <a16:creationId xmlns:a16="http://schemas.microsoft.com/office/drawing/2014/main" id="{C8F6651F-3F3F-4B68-B5C3-EDF577A9C82F}"/>
              </a:ext>
            </a:extLst>
          </p:cNvPr>
          <p:cNvSpPr/>
          <p:nvPr/>
        </p:nvSpPr>
        <p:spPr>
          <a:xfrm rot="5400000">
            <a:off x="2813420" y="4824660"/>
            <a:ext cx="761526" cy="451836"/>
          </a:xfrm>
          <a:prstGeom prst="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1" name="箭头: 右 10">
            <a:extLst>
              <a:ext uri="{FF2B5EF4-FFF2-40B4-BE49-F238E27FC236}">
                <a16:creationId xmlns:a16="http://schemas.microsoft.com/office/drawing/2014/main" id="{01102E58-666E-4888-8FB4-7A82EA3037F1}"/>
              </a:ext>
            </a:extLst>
          </p:cNvPr>
          <p:cNvSpPr/>
          <p:nvPr/>
        </p:nvSpPr>
        <p:spPr>
          <a:xfrm rot="19607645">
            <a:off x="5428378" y="4856448"/>
            <a:ext cx="761526" cy="451836"/>
          </a:xfrm>
          <a:prstGeom prst="rightArrow">
            <a:avLst/>
          </a:prstGeom>
          <a:solidFill>
            <a:srgbClr val="FF0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14" name="矩形 1">
            <a:extLst>
              <a:ext uri="{FF2B5EF4-FFF2-40B4-BE49-F238E27FC236}">
                <a16:creationId xmlns:a16="http://schemas.microsoft.com/office/drawing/2014/main" id="{8AA8FF21-3E75-431D-A6F7-173A2398C786}"/>
              </a:ext>
            </a:extLst>
          </p:cNvPr>
          <p:cNvSpPr/>
          <p:nvPr/>
        </p:nvSpPr>
        <p:spPr>
          <a:xfrm>
            <a:off x="527643" y="344179"/>
            <a:ext cx="4864164"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图像处理</a:t>
            </a:r>
          </a:p>
        </p:txBody>
      </p:sp>
    </p:spTree>
    <p:extLst>
      <p:ext uri="{BB962C8B-B14F-4D97-AF65-F5344CB8AC3E}">
        <p14:creationId xmlns:p14="http://schemas.microsoft.com/office/powerpoint/2010/main" val="308652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par>
                                <p:cTn id="17" presetID="53" presetClass="entr" presetSubtype="16"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fltVal val="0"/>
                                          </p:val>
                                        </p:tav>
                                        <p:tav tm="100000">
                                          <p:val>
                                            <p:strVal val="#ppt_h"/>
                                          </p:val>
                                        </p:tav>
                                      </p:tavLst>
                                    </p:anim>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97427BC-58DC-472A-879A-896146849B0F}"/>
              </a:ext>
            </a:extLst>
          </p:cNvPr>
          <p:cNvSpPr/>
          <p:nvPr/>
        </p:nvSpPr>
        <p:spPr>
          <a:xfrm>
            <a:off x="527642" y="928954"/>
            <a:ext cx="11483543" cy="1231106"/>
          </a:xfrm>
          <a:prstGeom prst="rect">
            <a:avLst/>
          </a:prstGeom>
        </p:spPr>
        <p:txBody>
          <a:bodyPr wrap="square">
            <a:spAutoFit/>
          </a:bodyPr>
          <a:lstStyle/>
          <a:p>
            <a:pPr>
              <a:lnSpc>
                <a:spcPct val="150000"/>
              </a:lnSpc>
            </a:pPr>
            <a:r>
              <a:rPr lang="zh-CN" altLang="en-US" dirty="0">
                <a:solidFill>
                  <a:srgbClr val="71B900"/>
                </a:solidFill>
                <a:latin typeface="微软雅黑" panose="020B0503020204020204" pitchFamily="34" charset="-122"/>
                <a:ea typeface="微软雅黑" panose="020B0503020204020204" pitchFamily="34" charset="-122"/>
              </a:rPr>
              <a:t>光学字符识别</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即</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OCR (Optical Character Recognition)</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，是指用电子的方式从图片中取出文字然后重用于其他领域，如文档编辑、自由文本搜索，或文本比对。</a:t>
            </a:r>
          </a:p>
          <a:p>
            <a:endPar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363FF0E-E4C1-472E-8A80-2BDF95EAD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18" y="2140787"/>
            <a:ext cx="6288221" cy="4153839"/>
          </a:xfrm>
          <a:prstGeom prst="rect">
            <a:avLst/>
          </a:prstGeom>
          <a:ln>
            <a:noFill/>
          </a:ln>
        </p:spPr>
      </p:pic>
      <p:pic>
        <p:nvPicPr>
          <p:cNvPr id="8" name="图片 7">
            <a:extLst>
              <a:ext uri="{FF2B5EF4-FFF2-40B4-BE49-F238E27FC236}">
                <a16:creationId xmlns:a16="http://schemas.microsoft.com/office/drawing/2014/main" id="{AB0F954E-64D1-4927-BA61-F2FD1EFCBD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044" y="3378448"/>
            <a:ext cx="7341149" cy="3127500"/>
          </a:xfrm>
          <a:prstGeom prst="rect">
            <a:avLst/>
          </a:prstGeom>
          <a:ln>
            <a:solidFill>
              <a:srgbClr val="71B900"/>
            </a:solidFill>
          </a:ln>
        </p:spPr>
      </p:pic>
      <p:grpSp>
        <p:nvGrpSpPr>
          <p:cNvPr id="9" name="组合 8">
            <a:extLst>
              <a:ext uri="{FF2B5EF4-FFF2-40B4-BE49-F238E27FC236}">
                <a16:creationId xmlns:a16="http://schemas.microsoft.com/office/drawing/2014/main" id="{4139BD5E-0691-4419-B09A-18BC70C7EAB5}"/>
              </a:ext>
            </a:extLst>
          </p:cNvPr>
          <p:cNvGrpSpPr/>
          <p:nvPr/>
        </p:nvGrpSpPr>
        <p:grpSpPr>
          <a:xfrm>
            <a:off x="6393869" y="2119176"/>
            <a:ext cx="3803901" cy="2388496"/>
            <a:chOff x="5606455" y="2072147"/>
            <a:chExt cx="3803901" cy="2388496"/>
          </a:xfrm>
        </p:grpSpPr>
        <p:pic>
          <p:nvPicPr>
            <p:cNvPr id="10" name="图片 9">
              <a:extLst>
                <a:ext uri="{FF2B5EF4-FFF2-40B4-BE49-F238E27FC236}">
                  <a16:creationId xmlns:a16="http://schemas.microsoft.com/office/drawing/2014/main" id="{89521789-BF96-4963-8A10-08FA81D38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455" y="2072147"/>
              <a:ext cx="3803901" cy="2388496"/>
            </a:xfrm>
            <a:prstGeom prst="rect">
              <a:avLst/>
            </a:prstGeom>
          </p:spPr>
        </p:pic>
        <p:sp>
          <p:nvSpPr>
            <p:cNvPr id="11" name="文本框 10">
              <a:extLst>
                <a:ext uri="{FF2B5EF4-FFF2-40B4-BE49-F238E27FC236}">
                  <a16:creationId xmlns:a16="http://schemas.microsoft.com/office/drawing/2014/main" id="{80329B9D-E4DC-4C78-8308-871E52248475}"/>
                </a:ext>
              </a:extLst>
            </p:cNvPr>
            <p:cNvSpPr txBox="1"/>
            <p:nvPr/>
          </p:nvSpPr>
          <p:spPr>
            <a:xfrm>
              <a:off x="6064355" y="2248814"/>
              <a:ext cx="1241946" cy="1477328"/>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文档类型</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申请号</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申请日</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专利名称</a:t>
              </a:r>
              <a:endParaRPr lang="en-US" altLang="zh-CN" b="1" dirty="0">
                <a:solidFill>
                  <a:srgbClr val="0070C0"/>
                </a:solidFill>
                <a:latin typeface="微软雅黑" panose="020B0503020204020204" pitchFamily="34" charset="-122"/>
                <a:ea typeface="微软雅黑" panose="020B0503020204020204" pitchFamily="34" charset="-122"/>
              </a:endParaRPr>
            </a:p>
            <a:p>
              <a:r>
                <a:rPr lang="zh-CN" altLang="en-US" b="1" dirty="0">
                  <a:solidFill>
                    <a:srgbClr val="0070C0"/>
                  </a:solidFill>
                  <a:latin typeface="微软雅黑" panose="020B0503020204020204" pitchFamily="34" charset="-122"/>
                  <a:ea typeface="微软雅黑" panose="020B0503020204020204" pitchFamily="34" charset="-122"/>
                </a:rPr>
                <a:t>发文日</a:t>
              </a:r>
              <a:endParaRPr lang="en-US" altLang="zh-CN" b="1" dirty="0">
                <a:solidFill>
                  <a:srgbClr val="0070C0"/>
                </a:solidFill>
                <a:latin typeface="微软雅黑" panose="020B0503020204020204" pitchFamily="34" charset="-122"/>
                <a:ea typeface="微软雅黑" panose="020B0503020204020204" pitchFamily="34" charset="-122"/>
              </a:endParaRPr>
            </a:p>
          </p:txBody>
        </p:sp>
      </p:grpSp>
      <p:sp>
        <p:nvSpPr>
          <p:cNvPr id="12" name="矩形 1">
            <a:extLst>
              <a:ext uri="{FF2B5EF4-FFF2-40B4-BE49-F238E27FC236}">
                <a16:creationId xmlns:a16="http://schemas.microsoft.com/office/drawing/2014/main" id="{9AA67F5E-0809-400E-9E8B-087FD1868E22}"/>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光学字符识别（</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OCR</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0926790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54">
            <a:extLst>
              <a:ext uri="{FF2B5EF4-FFF2-40B4-BE49-F238E27FC236}">
                <a16:creationId xmlns:a16="http://schemas.microsoft.com/office/drawing/2014/main" id="{1566EF31-89DB-4891-B207-91D538B1DB33}"/>
              </a:ext>
            </a:extLst>
          </p:cNvPr>
          <p:cNvSpPr txBox="1"/>
          <p:nvPr/>
        </p:nvSpPr>
        <p:spPr>
          <a:xfrm>
            <a:off x="592651" y="2969537"/>
            <a:ext cx="444115" cy="1384995"/>
          </a:xfrm>
          <a:prstGeom prst="rect">
            <a:avLst/>
          </a:prstGeom>
          <a:noFill/>
        </p:spPr>
        <p:txBody>
          <a:bodyPr wrap="square">
            <a:spAutoFit/>
          </a:bodyPr>
          <a:lstStyle/>
          <a:p>
            <a:pPr>
              <a:lnSpc>
                <a:spcPct val="150000"/>
              </a:lnSpc>
              <a:defRPr/>
            </a:pPr>
            <a:r>
              <a:rPr lang="zh-CN" altLang="en-US" sz="1400" b="1" dirty="0">
                <a:solidFill>
                  <a:srgbClr val="71B900"/>
                </a:solidFill>
                <a:latin typeface="微软雅黑" panose="020B0503020204020204" pitchFamily="34" charset="-122"/>
                <a:ea typeface="微软雅黑" panose="020B0503020204020204" pitchFamily="34" charset="-122"/>
              </a:rPr>
              <a:t>中英互译</a:t>
            </a:r>
          </a:p>
        </p:txBody>
      </p:sp>
      <p:sp>
        <p:nvSpPr>
          <p:cNvPr id="9" name="文本框 54">
            <a:extLst>
              <a:ext uri="{FF2B5EF4-FFF2-40B4-BE49-F238E27FC236}">
                <a16:creationId xmlns:a16="http://schemas.microsoft.com/office/drawing/2014/main" id="{17FE3336-A761-4061-BF16-CCA9C2696157}"/>
              </a:ext>
            </a:extLst>
          </p:cNvPr>
          <p:cNvSpPr txBox="1"/>
          <p:nvPr/>
        </p:nvSpPr>
        <p:spPr>
          <a:xfrm>
            <a:off x="4254036" y="3010481"/>
            <a:ext cx="449378" cy="1384995"/>
          </a:xfrm>
          <a:prstGeom prst="rect">
            <a:avLst/>
          </a:prstGeom>
          <a:noFill/>
        </p:spPr>
        <p:txBody>
          <a:bodyPr wrap="square">
            <a:spAutoFit/>
          </a:bodyPr>
          <a:lstStyle/>
          <a:p>
            <a:pPr>
              <a:lnSpc>
                <a:spcPct val="150000"/>
              </a:lnSpc>
              <a:defRPr/>
            </a:pPr>
            <a:r>
              <a:rPr lang="zh-CN" altLang="en-US" sz="1400" b="1" dirty="0">
                <a:solidFill>
                  <a:srgbClr val="71B900"/>
                </a:solidFill>
                <a:latin typeface="微软雅黑" panose="020B0503020204020204" pitchFamily="34" charset="-122"/>
                <a:ea typeface="微软雅黑" panose="020B0503020204020204" pitchFamily="34" charset="-122"/>
              </a:rPr>
              <a:t>中日互译</a:t>
            </a:r>
          </a:p>
        </p:txBody>
      </p:sp>
      <p:sp>
        <p:nvSpPr>
          <p:cNvPr id="10" name="文本框 54">
            <a:extLst>
              <a:ext uri="{FF2B5EF4-FFF2-40B4-BE49-F238E27FC236}">
                <a16:creationId xmlns:a16="http://schemas.microsoft.com/office/drawing/2014/main" id="{824B6C14-2863-4A49-92D5-6F698BA93AA6}"/>
              </a:ext>
            </a:extLst>
          </p:cNvPr>
          <p:cNvSpPr txBox="1"/>
          <p:nvPr/>
        </p:nvSpPr>
        <p:spPr>
          <a:xfrm>
            <a:off x="8088418" y="3007625"/>
            <a:ext cx="380958" cy="1384995"/>
          </a:xfrm>
          <a:prstGeom prst="rect">
            <a:avLst/>
          </a:prstGeom>
          <a:noFill/>
        </p:spPr>
        <p:txBody>
          <a:bodyPr wrap="square">
            <a:spAutoFit/>
          </a:bodyPr>
          <a:lstStyle/>
          <a:p>
            <a:pPr>
              <a:lnSpc>
                <a:spcPct val="150000"/>
              </a:lnSpc>
              <a:defRPr/>
            </a:pPr>
            <a:r>
              <a:rPr lang="zh-CN" altLang="en-US" sz="1400" b="1" dirty="0">
                <a:solidFill>
                  <a:srgbClr val="71B900"/>
                </a:solidFill>
                <a:latin typeface="微软雅黑" panose="020B0503020204020204" pitchFamily="34" charset="-122"/>
                <a:ea typeface="微软雅黑" panose="020B0503020204020204" pitchFamily="34" charset="-122"/>
              </a:rPr>
              <a:t>日英互译</a:t>
            </a:r>
          </a:p>
        </p:txBody>
      </p:sp>
      <p:sp>
        <p:nvSpPr>
          <p:cNvPr id="12" name="文本框 54">
            <a:extLst>
              <a:ext uri="{FF2B5EF4-FFF2-40B4-BE49-F238E27FC236}">
                <a16:creationId xmlns:a16="http://schemas.microsoft.com/office/drawing/2014/main" id="{7137D7AB-D123-4710-8740-C70221FC2D89}"/>
              </a:ext>
            </a:extLst>
          </p:cNvPr>
          <p:cNvSpPr txBox="1"/>
          <p:nvPr/>
        </p:nvSpPr>
        <p:spPr>
          <a:xfrm>
            <a:off x="1105090" y="999664"/>
            <a:ext cx="10467494" cy="646331"/>
          </a:xfrm>
          <a:prstGeom prst="rect">
            <a:avLst/>
          </a:prstGeom>
          <a:noFill/>
        </p:spPr>
        <p:txBody>
          <a:bodyPr wrap="square">
            <a:spAutoFit/>
          </a:bodyPr>
          <a:lstStyle/>
          <a:p>
            <a:pPr>
              <a:lnSpc>
                <a:spcPct val="200000"/>
              </a:lnSpc>
              <a:defRPr/>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基于大量的国内外文献，通过机器学习，智慧芽具备了中英互译、中日互译、日英互译的翻译能力</a:t>
            </a:r>
          </a:p>
        </p:txBody>
      </p:sp>
      <p:sp>
        <p:nvSpPr>
          <p:cNvPr id="4" name="文本框 3">
            <a:extLst>
              <a:ext uri="{FF2B5EF4-FFF2-40B4-BE49-F238E27FC236}">
                <a16:creationId xmlns:a16="http://schemas.microsoft.com/office/drawing/2014/main" id="{BC4FB79F-CD4F-4071-AAB2-8844EF85B6ED}"/>
              </a:ext>
            </a:extLst>
          </p:cNvPr>
          <p:cNvSpPr txBox="1"/>
          <p:nvPr/>
        </p:nvSpPr>
        <p:spPr>
          <a:xfrm>
            <a:off x="1227206" y="1762642"/>
            <a:ext cx="2805186" cy="4578561"/>
          </a:xfrm>
          <a:prstGeom prst="rect">
            <a:avLst/>
          </a:prstGeom>
          <a:solidFill>
            <a:schemeClr val="bg1">
              <a:lumMod val="95000"/>
            </a:schemeClr>
          </a:solidFill>
        </p:spPr>
        <p:txBody>
          <a:bodyPr wrap="square" rtlCol="0">
            <a:spAutoFit/>
          </a:bodyPr>
          <a:lstStyle/>
          <a:p>
            <a:pPr latinLnBrk="1">
              <a:lnSpc>
                <a:spcPct val="150000"/>
              </a:lnSpc>
            </a:pPr>
            <a:r>
              <a:rPr lang="en-US" altLang="zh-CN" sz="1400" dirty="0">
                <a:latin typeface="+mj-ea"/>
                <a:ea typeface="+mj-ea"/>
              </a:rPr>
              <a:t>A method for authorization of a </a:t>
            </a:r>
            <a:r>
              <a:rPr lang="en-US" altLang="zh-CN" sz="1400" dirty="0">
                <a:solidFill>
                  <a:srgbClr val="FF0000"/>
                </a:solidFill>
                <a:latin typeface="+mj-ea"/>
                <a:ea typeface="+mj-ea"/>
              </a:rPr>
              <a:t>blockchain transaction </a:t>
            </a:r>
            <a:r>
              <a:rPr lang="en-US" altLang="zh-CN" sz="1400" dirty="0">
                <a:latin typeface="+mj-ea"/>
                <a:ea typeface="+mj-ea"/>
              </a:rPr>
              <a:t>includes: storing account profiles, each profile including an account identifier, fiat amount, and blockchain amount; receiving a transaction message, the transaction message being formatted based</a:t>
            </a:r>
          </a:p>
          <a:p>
            <a:pPr latinLnBrk="1">
              <a:lnSpc>
                <a:spcPct val="150000"/>
              </a:lnSpc>
            </a:pPr>
            <a:r>
              <a:rPr lang="zh-CN" altLang="en-US" sz="1400" dirty="0">
                <a:latin typeface="+mj-ea"/>
                <a:ea typeface="+mj-ea"/>
              </a:rPr>
              <a:t>一种授权</a:t>
            </a:r>
            <a:r>
              <a:rPr lang="zh-CN" altLang="en-US" sz="1400" dirty="0">
                <a:solidFill>
                  <a:srgbClr val="FF0000"/>
                </a:solidFill>
                <a:latin typeface="+mj-ea"/>
                <a:ea typeface="+mj-ea"/>
              </a:rPr>
              <a:t>区块链交易</a:t>
            </a:r>
            <a:r>
              <a:rPr lang="zh-CN" altLang="en-US" sz="1400" dirty="0">
                <a:latin typeface="+mj-ea"/>
                <a:ea typeface="+mj-ea"/>
              </a:rPr>
              <a:t>的方法，包括：存储账户配置文件，每个配置文件包括账户标识符，平价金额和区块链金额</a:t>
            </a:r>
            <a:r>
              <a:rPr lang="en-US" altLang="zh-CN" sz="1400" dirty="0">
                <a:latin typeface="+mj-ea"/>
                <a:ea typeface="+mj-ea"/>
              </a:rPr>
              <a:t>;</a:t>
            </a:r>
            <a:r>
              <a:rPr lang="zh-CN" altLang="en-US" sz="1400" dirty="0">
                <a:latin typeface="+mj-ea"/>
                <a:ea typeface="+mj-ea"/>
              </a:rPr>
              <a:t>接收交易消息，所述交易消息基于</a:t>
            </a:r>
            <a:endParaRPr lang="zh-CN" altLang="en-US" sz="1100" dirty="0">
              <a:latin typeface="+mj-ea"/>
              <a:ea typeface="+mj-ea"/>
            </a:endParaRPr>
          </a:p>
        </p:txBody>
      </p:sp>
      <p:sp>
        <p:nvSpPr>
          <p:cNvPr id="13" name="文本框 12">
            <a:extLst>
              <a:ext uri="{FF2B5EF4-FFF2-40B4-BE49-F238E27FC236}">
                <a16:creationId xmlns:a16="http://schemas.microsoft.com/office/drawing/2014/main" id="{CF339045-550A-42E1-B664-D075DB8C6BCE}"/>
              </a:ext>
            </a:extLst>
          </p:cNvPr>
          <p:cNvSpPr txBox="1"/>
          <p:nvPr/>
        </p:nvSpPr>
        <p:spPr>
          <a:xfrm>
            <a:off x="4919548" y="1722041"/>
            <a:ext cx="2805186" cy="4616648"/>
          </a:xfrm>
          <a:prstGeom prst="rect">
            <a:avLst/>
          </a:prstGeom>
          <a:solidFill>
            <a:schemeClr val="bg1">
              <a:lumMod val="95000"/>
            </a:schemeClr>
          </a:solidFill>
        </p:spPr>
        <p:txBody>
          <a:bodyPr wrap="square" rtlCol="0">
            <a:spAutoFit/>
          </a:bodyPr>
          <a:lstStyle/>
          <a:p>
            <a:pPr fontAlgn="base">
              <a:lnSpc>
                <a:spcPct val="150000"/>
              </a:lnSpc>
            </a:pPr>
            <a:r>
              <a:rPr lang="ja-JP" altLang="en-US" sz="1400" dirty="0">
                <a:latin typeface="微软雅黑" panose="020B0503020204020204" pitchFamily="34" charset="-122"/>
                <a:ea typeface="微软雅黑" panose="020B0503020204020204" pitchFamily="34" charset="-122"/>
              </a:rPr>
              <a:t>高分子系の固体電解質において、いかなる種類の電解液に対しても膨潤、溶解せず、電解液の保液性、機械的強度、高イオン伝導性、成形性等に優れた架橋型高分子固体電解質とその製造方法を提供する。</a:t>
            </a:r>
          </a:p>
          <a:p>
            <a:pPr latinLnBrk="1">
              <a:lnSpc>
                <a:spcPct val="150000"/>
              </a:lnSpc>
            </a:pPr>
            <a:r>
              <a:rPr lang="zh-CN" altLang="en-US" sz="1400" dirty="0">
                <a:latin typeface="微软雅黑" panose="020B0503020204020204" pitchFamily="34" charset="-122"/>
                <a:ea typeface="微软雅黑" panose="020B0503020204020204" pitchFamily="34" charset="-122"/>
              </a:rPr>
              <a:t>通过将高能线辐照到由特定成分组成的嵌段链组成的嵌段接枝共聚物中，在整个体系交联后加入非水电解质，以增强机械强度。解决方案：嵌段接枝共聚物是由</a:t>
            </a:r>
            <a:r>
              <a:rPr lang="en-US" altLang="zh-CN" sz="1400" dirty="0">
                <a:latin typeface="微软雅黑" panose="020B0503020204020204" pitchFamily="34" charset="-122"/>
                <a:ea typeface="微软雅黑" panose="020B0503020204020204" pitchFamily="34" charset="-122"/>
              </a:rPr>
              <a:t>Ⅰ</a:t>
            </a:r>
            <a:r>
              <a:rPr lang="zh-CN" altLang="en-US" sz="1400" dirty="0">
                <a:latin typeface="微软雅黑" panose="020B0503020204020204" pitchFamily="34" charset="-122"/>
                <a:ea typeface="微软雅黑" panose="020B0503020204020204" pitchFamily="34" charset="-122"/>
              </a:rPr>
              <a:t>型聚合度不小于</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的聚合物的嵌段链</a:t>
            </a:r>
            <a:r>
              <a:rPr lang="en-US" altLang="zh-CN" sz="1400" dirty="0">
                <a:latin typeface="微软雅黑" panose="020B0503020204020204" pitchFamily="34" charset="-122"/>
                <a:ea typeface="微软雅黑" panose="020B0503020204020204" pitchFamily="34" charset="-122"/>
              </a:rPr>
              <a:t>A</a:t>
            </a:r>
            <a:r>
              <a:rPr lang="zh-CN" altLang="en-US" sz="1400" dirty="0">
                <a:latin typeface="微软雅黑" panose="020B0503020204020204" pitchFamily="34" charset="-122"/>
                <a:ea typeface="微软雅黑" panose="020B0503020204020204" pitchFamily="34" charset="-122"/>
              </a:rPr>
              <a:t>和聚合物</a:t>
            </a:r>
            <a:r>
              <a:rPr lang="en-US" altLang="zh-CN" sz="1400" dirty="0">
                <a:latin typeface="微软雅黑" panose="020B0503020204020204" pitchFamily="34" charset="-122"/>
                <a:ea typeface="微软雅黑" panose="020B0503020204020204" pitchFamily="34" charset="-122"/>
              </a:rPr>
              <a:t>Ⅱ</a:t>
            </a:r>
            <a:r>
              <a:rPr lang="zh-CN" altLang="en-US" sz="1400" dirty="0">
                <a:latin typeface="微软雅黑" panose="020B0503020204020204" pitchFamily="34" charset="-122"/>
                <a:ea typeface="微软雅黑" panose="020B0503020204020204" pitchFamily="34" charset="-122"/>
              </a:rPr>
              <a:t>的聚合度</a:t>
            </a:r>
            <a:r>
              <a:rPr lang="en-US" altLang="zh-CN" sz="1400" dirty="0">
                <a:latin typeface="微软雅黑" panose="020B0503020204020204" pitchFamily="34" charset="-122"/>
                <a:ea typeface="微软雅黑" panose="020B0503020204020204" pitchFamily="34" charset="-122"/>
              </a:rPr>
              <a:t>b</a:t>
            </a:r>
            <a:endParaRPr lang="zh-CN" altLang="en-US" sz="10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BB10649-B0C2-4FDE-AE57-7244955DB3E5}"/>
              </a:ext>
            </a:extLst>
          </p:cNvPr>
          <p:cNvSpPr txBox="1"/>
          <p:nvPr/>
        </p:nvSpPr>
        <p:spPr>
          <a:xfrm>
            <a:off x="8703894" y="1646336"/>
            <a:ext cx="2805186" cy="4724370"/>
          </a:xfrm>
          <a:prstGeom prst="rect">
            <a:avLst/>
          </a:prstGeom>
          <a:solidFill>
            <a:schemeClr val="bg1">
              <a:lumMod val="95000"/>
            </a:schemeClr>
          </a:solidFill>
        </p:spPr>
        <p:txBody>
          <a:bodyPr wrap="square" rtlCol="0">
            <a:spAutoFit/>
          </a:bodyPr>
          <a:lstStyle/>
          <a:p>
            <a:pPr fontAlgn="base" latinLnBrk="1">
              <a:lnSpc>
                <a:spcPct val="150000"/>
              </a:lnSpc>
            </a:pPr>
            <a:r>
              <a:rPr lang="en-US" altLang="zh-CN" sz="1400" dirty="0">
                <a:latin typeface="+mj-ea"/>
                <a:ea typeface="+mj-ea"/>
              </a:rPr>
              <a:t>To provide a block chain capable of restraining abrasion of the chain to a certain degree even when blinding is caused on an oil filler port. SOLUTION: Oil is filled in respective oil holes 5a-5d without branching it from a plural number of oil filler ports 4a-4d by </a:t>
            </a:r>
          </a:p>
          <a:p>
            <a:pPr fontAlgn="base"/>
            <a:r>
              <a:rPr lang="ja-JP" altLang="en-US" sz="1400" dirty="0">
                <a:latin typeface="微软雅黑" panose="020B0503020204020204" pitchFamily="34" charset="-122"/>
                <a:ea typeface="微软雅黑" panose="020B0503020204020204" pitchFamily="34" charset="-122"/>
              </a:rPr>
              <a:t>給油口に目詰まりが生じても、チェンの摩耗を一定程度抑制することができるブロックチェンを提供する。</a:t>
            </a:r>
          </a:p>
          <a:p>
            <a:pPr fontAlgn="base"/>
            <a:r>
              <a:rPr lang="en-US" altLang="ja-JP" sz="1400" dirty="0">
                <a:latin typeface="微软雅黑" panose="020B0503020204020204" pitchFamily="34" charset="-122"/>
                <a:ea typeface="微软雅黑" panose="020B0503020204020204" pitchFamily="34" charset="-122"/>
              </a:rPr>
              <a:t>【</a:t>
            </a:r>
            <a:r>
              <a:rPr lang="ja-JP" altLang="en-US" sz="1400" dirty="0">
                <a:latin typeface="微软雅黑" panose="020B0503020204020204" pitchFamily="34" charset="-122"/>
                <a:ea typeface="微软雅黑" panose="020B0503020204020204" pitchFamily="34" charset="-122"/>
              </a:rPr>
              <a:t>解決手段</a:t>
            </a:r>
            <a:r>
              <a:rPr lang="en-US" altLang="ja-JP" sz="1400" dirty="0">
                <a:latin typeface="微软雅黑" panose="020B0503020204020204" pitchFamily="34" charset="-122"/>
                <a:ea typeface="微软雅黑" panose="020B0503020204020204" pitchFamily="34" charset="-122"/>
              </a:rPr>
              <a:t>】</a:t>
            </a:r>
            <a:r>
              <a:rPr lang="ja-JP" altLang="en-US" sz="1400" dirty="0">
                <a:latin typeface="微软雅黑" panose="020B0503020204020204" pitchFamily="34" charset="-122"/>
                <a:ea typeface="微软雅黑" panose="020B0503020204020204" pitchFamily="34" charset="-122"/>
              </a:rPr>
              <a:t>両側に配置された一連の外リンク</a:t>
            </a:r>
            <a:r>
              <a:rPr lang="en-US" altLang="ja-JP" sz="1400" dirty="0">
                <a:latin typeface="微软雅黑" panose="020B0503020204020204" pitchFamily="34" charset="-122"/>
                <a:ea typeface="微软雅黑" panose="020B0503020204020204" pitchFamily="34" charset="-122"/>
              </a:rPr>
              <a:t>1</a:t>
            </a:r>
            <a:r>
              <a:rPr lang="ja-JP" altLang="en-US" sz="1400" dirty="0">
                <a:latin typeface="微软雅黑" panose="020B0503020204020204" pitchFamily="34" charset="-122"/>
                <a:ea typeface="微软雅黑" panose="020B0503020204020204" pitchFamily="34" charset="-122"/>
              </a:rPr>
              <a:t>と、隣接する外リンクどうしの内側に配置された一連の内リンク</a:t>
            </a:r>
            <a:r>
              <a:rPr lang="en-US" altLang="ja-JP" sz="1400" dirty="0">
                <a:latin typeface="微软雅黑" panose="020B0503020204020204" pitchFamily="34" charset="-122"/>
                <a:ea typeface="微软雅黑" panose="020B0503020204020204" pitchFamily="34" charset="-122"/>
              </a:rPr>
              <a:t>2</a:t>
            </a:r>
            <a:r>
              <a:rPr lang="ja-JP" altLang="en-US" sz="1400" dirty="0">
                <a:latin typeface="微软雅黑" panose="020B0503020204020204" pitchFamily="34" charset="-122"/>
                <a:ea typeface="微软雅黑" panose="020B0503020204020204" pitchFamily="34" charset="-122"/>
              </a:rPr>
              <a:t>と</a:t>
            </a:r>
          </a:p>
        </p:txBody>
      </p:sp>
      <p:sp>
        <p:nvSpPr>
          <p:cNvPr id="15" name="矩形 1">
            <a:extLst>
              <a:ext uri="{FF2B5EF4-FFF2-40B4-BE49-F238E27FC236}">
                <a16:creationId xmlns:a16="http://schemas.microsoft.com/office/drawing/2014/main" id="{E72285E8-0ABB-4C43-9091-A61DE065D211}"/>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机器翻译</a:t>
            </a:r>
          </a:p>
        </p:txBody>
      </p:sp>
    </p:spTree>
    <p:extLst>
      <p:ext uri="{BB962C8B-B14F-4D97-AF65-F5344CB8AC3E}">
        <p14:creationId xmlns:p14="http://schemas.microsoft.com/office/powerpoint/2010/main" val="3218883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54">
            <a:extLst>
              <a:ext uri="{FF2B5EF4-FFF2-40B4-BE49-F238E27FC236}">
                <a16:creationId xmlns:a16="http://schemas.microsoft.com/office/drawing/2014/main" id="{0129053E-8A38-4429-922E-4EDD2D4FD966}"/>
              </a:ext>
            </a:extLst>
          </p:cNvPr>
          <p:cNvSpPr txBox="1"/>
          <p:nvPr/>
        </p:nvSpPr>
        <p:spPr>
          <a:xfrm>
            <a:off x="527643" y="986646"/>
            <a:ext cx="11462879" cy="874407"/>
          </a:xfrm>
          <a:prstGeom prst="rect">
            <a:avLst/>
          </a:prstGeom>
          <a:noFill/>
        </p:spPr>
        <p:txBody>
          <a:bodyPr wrap="square">
            <a:spAutoFit/>
          </a:bodyPr>
          <a:lstStyle/>
          <a:p>
            <a:pPr>
              <a:lnSpc>
                <a:spcPct val="150000"/>
              </a:lnSpc>
              <a:defRPr/>
            </a:pPr>
            <a:r>
              <a:rPr lang="zh-CN" altLang="en-US" dirty="0">
                <a:solidFill>
                  <a:srgbClr val="71B900"/>
                </a:solidFill>
                <a:latin typeface="微软雅黑" panose="020B0503020204020204" pitchFamily="34" charset="-122"/>
                <a:ea typeface="微软雅黑" panose="020B0503020204020204" pitchFamily="34" charset="-122"/>
              </a:rPr>
              <a:t>自然语言处理</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是人工智能领域中的一个重要方向，实现人与计算机之间用自然语言的高效通信，涉及自然语言理解的理解，生成等。</a:t>
            </a:r>
          </a:p>
        </p:txBody>
      </p:sp>
      <p:sp>
        <p:nvSpPr>
          <p:cNvPr id="3" name="矩形 2">
            <a:extLst>
              <a:ext uri="{FF2B5EF4-FFF2-40B4-BE49-F238E27FC236}">
                <a16:creationId xmlns:a16="http://schemas.microsoft.com/office/drawing/2014/main" id="{CDC2ADE1-8D81-4CA6-BEDF-82C23354B283}"/>
              </a:ext>
            </a:extLst>
          </p:cNvPr>
          <p:cNvSpPr/>
          <p:nvPr/>
        </p:nvSpPr>
        <p:spPr>
          <a:xfrm>
            <a:off x="2467827" y="2018359"/>
            <a:ext cx="5025959" cy="4524315"/>
          </a:xfrm>
          <a:prstGeom prst="rect">
            <a:avLst/>
          </a:prstGeom>
          <a:solidFill>
            <a:srgbClr val="F2F2F2"/>
          </a:solidFill>
          <a:ln>
            <a:solidFill>
              <a:srgbClr val="9ACE44"/>
            </a:solidFill>
          </a:ln>
        </p:spPr>
        <p:txBody>
          <a:bodyPr wrap="square">
            <a:spAutoFit/>
          </a:bodyPr>
          <a:lstStyle/>
          <a:p>
            <a:pPr latinLnBrk="1"/>
            <a:r>
              <a:rPr lang="en-US" altLang="zh-CN" sz="1600" dirty="0">
                <a:solidFill>
                  <a:schemeClr val="tx1">
                    <a:lumMod val="75000"/>
                    <a:lumOff val="25000"/>
                  </a:schemeClr>
                </a:solidFill>
                <a:latin typeface="微软雅黑" panose="020B0503020204020204" pitchFamily="34" charset="-122"/>
              </a:rPr>
              <a:t>The </a:t>
            </a:r>
            <a:r>
              <a:rPr lang="en-US" altLang="zh-CN" sz="1600" b="1" dirty="0">
                <a:solidFill>
                  <a:srgbClr val="FF0000"/>
                </a:solidFill>
                <a:latin typeface="微软雅黑" panose="020B0503020204020204" pitchFamily="34" charset="-122"/>
              </a:rPr>
              <a:t>5-year</a:t>
            </a:r>
            <a:r>
              <a:rPr lang="en-US" altLang="zh-CN" sz="1600" dirty="0">
                <a:solidFill>
                  <a:schemeClr val="tx1">
                    <a:lumMod val="75000"/>
                    <a:lumOff val="25000"/>
                  </a:schemeClr>
                </a:solidFill>
                <a:latin typeface="微软雅黑" panose="020B0503020204020204" pitchFamily="34" charset="-122"/>
              </a:rPr>
              <a:t> survival rate for melanoma is 91.5%, which decreases depending on the stage. Spread of the disease to distant organs such as liver, bone and brain, reduces the 5-year survival to less than 12%. Standard chemotherapy regimens do not </a:t>
            </a:r>
            <a:r>
              <a:rPr lang="en-US" altLang="zh-CN" sz="1600" dirty="0" err="1">
                <a:solidFill>
                  <a:schemeClr val="tx1">
                    <a:lumMod val="75000"/>
                    <a:lumOff val="25000"/>
                  </a:schemeClr>
                </a:solidFill>
                <a:latin typeface="微软雅黑" panose="020B0503020204020204" pitchFamily="34" charset="-122"/>
              </a:rPr>
              <a:t>impartpatientsmalignant</a:t>
            </a:r>
            <a:r>
              <a:rPr lang="en-US" altLang="zh-CN" sz="1600" dirty="0">
                <a:solidFill>
                  <a:schemeClr val="tx1">
                    <a:lumMod val="75000"/>
                    <a:lumOff val="25000"/>
                  </a:schemeClr>
                </a:solidFill>
                <a:latin typeface="微软雅黑" panose="020B0503020204020204" pitchFamily="34" charset="-122"/>
              </a:rPr>
              <a:t> cells, or multidrug-resistant cells. In one embodiment, said treatment of melanoma comprises inhibition of metastasis of a melanoma cancer cell. In one embodiment, said pharmaceutically effective amount of a pharmaceutical composition comprises </a:t>
            </a:r>
            <a:r>
              <a:rPr lang="en-US" altLang="zh-CN" sz="1600" b="1" dirty="0">
                <a:solidFill>
                  <a:srgbClr val="FF0000"/>
                </a:solidFill>
                <a:latin typeface="微软雅黑" panose="020B0503020204020204" pitchFamily="34" charset="-122"/>
              </a:rPr>
              <a:t>5-10 micromolar </a:t>
            </a:r>
            <a:r>
              <a:rPr lang="en-US" altLang="zh-CN" sz="1600" dirty="0">
                <a:solidFill>
                  <a:schemeClr val="tx1">
                    <a:lumMod val="75000"/>
                    <a:lumOff val="25000"/>
                  </a:schemeClr>
                </a:solidFill>
                <a:latin typeface="微软雅黑" panose="020B0503020204020204" pitchFamily="34" charset="-122"/>
              </a:rPr>
              <a:t>hydroxychloroquine and </a:t>
            </a:r>
            <a:r>
              <a:rPr lang="en-US" altLang="zh-CN" sz="1600" b="1" dirty="0">
                <a:solidFill>
                  <a:srgbClr val="FF0000"/>
                </a:solidFill>
                <a:latin typeface="微软雅黑" panose="020B0503020204020204" pitchFamily="34" charset="-122"/>
              </a:rPr>
              <a:t>1 millimolar </a:t>
            </a:r>
            <a:r>
              <a:rPr lang="en-US" altLang="zh-CN" sz="1600" dirty="0">
                <a:solidFill>
                  <a:schemeClr val="tx1">
                    <a:lumMod val="75000"/>
                    <a:lumOff val="25000"/>
                  </a:schemeClr>
                </a:solidFill>
                <a:latin typeface="微软雅黑" panose="020B0503020204020204" pitchFamily="34" charset="-122"/>
              </a:rPr>
              <a:t>1-octanol.\n\n[0006] In one embodiment, the present invention contemplates a method for treating a subject with melanoma, comprising administering a pharmaceutical composition pharmaceutical composition </a:t>
            </a:r>
            <a:r>
              <a:rPr lang="en-US" altLang="zh-CN" sz="1600" b="1" dirty="0">
                <a:solidFill>
                  <a:srgbClr val="FF0000"/>
                </a:solidFill>
                <a:latin typeface="微软雅黑" panose="020B0503020204020204" pitchFamily="34" charset="-122"/>
              </a:rPr>
              <a:t>comprises 5-10 micromolar </a:t>
            </a:r>
            <a:r>
              <a:rPr lang="en-US" altLang="zh-CN" sz="1600" dirty="0">
                <a:solidFill>
                  <a:schemeClr val="tx1">
                    <a:lumMod val="75000"/>
                    <a:lumOff val="25000"/>
                  </a:schemeClr>
                </a:solidFill>
                <a:latin typeface="微软雅黑" panose="020B0503020204020204" pitchFamily="34" charset="-122"/>
              </a:rPr>
              <a:t>hydroxychloroquine and 1 millimolar 1-octanol. </a:t>
            </a:r>
            <a:endParaRPr lang="zh-CN" altLang="en-US" sz="1200" dirty="0">
              <a:solidFill>
                <a:schemeClr val="tx1">
                  <a:lumMod val="75000"/>
                  <a:lumOff val="25000"/>
                </a:schemeClr>
              </a:solidFill>
              <a:latin typeface="微软雅黑" panose="020B0503020204020204" pitchFamily="34" charset="-122"/>
            </a:endParaRPr>
          </a:p>
        </p:txBody>
      </p:sp>
      <p:sp>
        <p:nvSpPr>
          <p:cNvPr id="5" name="矩形 4">
            <a:extLst>
              <a:ext uri="{FF2B5EF4-FFF2-40B4-BE49-F238E27FC236}">
                <a16:creationId xmlns:a16="http://schemas.microsoft.com/office/drawing/2014/main" id="{9FF87DEB-6986-41F1-83E6-642E0C4E2BED}"/>
              </a:ext>
            </a:extLst>
          </p:cNvPr>
          <p:cNvSpPr/>
          <p:nvPr/>
        </p:nvSpPr>
        <p:spPr>
          <a:xfrm>
            <a:off x="8906439" y="3133740"/>
            <a:ext cx="2975132" cy="2308324"/>
          </a:xfrm>
          <a:prstGeom prst="rect">
            <a:avLst/>
          </a:prstGeom>
        </p:spPr>
        <p:txBody>
          <a:bodyPr wrap="square">
            <a:spAutoFit/>
          </a:bodyPr>
          <a:lstStyle/>
          <a:p>
            <a:pPr>
              <a:spcAft>
                <a:spcPts val="0"/>
              </a:spcAft>
            </a:pPr>
            <a:r>
              <a:rPr lang="en-US"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rPr>
              <a:t>      "5-10 micromolar",</a:t>
            </a:r>
            <a:endParaRPr lang="zh-CN"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endParaRPr>
          </a:p>
          <a:p>
            <a:pPr>
              <a:spcAft>
                <a:spcPts val="0"/>
              </a:spcAft>
            </a:pPr>
            <a:r>
              <a:rPr lang="en-US"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rPr>
              <a:t>      "1 millimolar",</a:t>
            </a:r>
            <a:endParaRPr lang="zh-CN"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endParaRPr>
          </a:p>
          <a:p>
            <a:pPr>
              <a:spcAft>
                <a:spcPts val="0"/>
              </a:spcAft>
            </a:pPr>
            <a:r>
              <a:rPr lang="en-US"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rPr>
              <a:t>      "5-10 micromolar",</a:t>
            </a:r>
            <a:endParaRPr lang="zh-CN"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endParaRPr>
          </a:p>
          <a:p>
            <a:pPr>
              <a:spcAft>
                <a:spcPts val="0"/>
              </a:spcAft>
            </a:pPr>
            <a:r>
              <a:rPr lang="en-US"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rPr>
              <a:t>      "1 millimolar",</a:t>
            </a:r>
            <a:endParaRPr lang="zh-CN"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endParaRPr>
          </a:p>
          <a:p>
            <a:pPr>
              <a:spcAft>
                <a:spcPts val="0"/>
              </a:spcAft>
            </a:pPr>
            <a:r>
              <a:rPr lang="en-US"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rPr>
              <a:t>      " 5-year ",</a:t>
            </a:r>
            <a:endParaRPr lang="zh-CN"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endParaRPr>
          </a:p>
          <a:p>
            <a:pPr>
              <a:spcAft>
                <a:spcPts val="0"/>
              </a:spcAft>
            </a:pPr>
            <a:r>
              <a:rPr lang="en-US" altLang="zh-CN" sz="2400" dirty="0">
                <a:solidFill>
                  <a:schemeClr val="tx1">
                    <a:lumMod val="75000"/>
                    <a:lumOff val="25000"/>
                  </a:schemeClr>
                </a:solidFill>
                <a:latin typeface="Calibri" panose="020F0502020204030204" pitchFamily="34" charset="0"/>
                <a:ea typeface="等线" panose="02010600030101010101" pitchFamily="2" charset="-122"/>
                <a:cs typeface="Times New Roman" panose="02020603050405020304" pitchFamily="18" charset="0"/>
              </a:rPr>
              <a:t>      </a:t>
            </a:r>
            <a:endParaRPr lang="zh-CN" altLang="en-US" sz="2400" dirty="0">
              <a:solidFill>
                <a:schemeClr val="tx1">
                  <a:lumMod val="75000"/>
                  <a:lumOff val="25000"/>
                </a:schemeClr>
              </a:solidFill>
              <a:latin typeface="微软雅黑" panose="020B0503020204020204" pitchFamily="34" charset="-122"/>
            </a:endParaRPr>
          </a:p>
        </p:txBody>
      </p:sp>
      <p:cxnSp>
        <p:nvCxnSpPr>
          <p:cNvPr id="12" name="直接连接符 11">
            <a:extLst>
              <a:ext uri="{FF2B5EF4-FFF2-40B4-BE49-F238E27FC236}">
                <a16:creationId xmlns:a16="http://schemas.microsoft.com/office/drawing/2014/main" id="{AF75322F-DFF8-4D83-98B5-BFCB0F6C1C64}"/>
              </a:ext>
            </a:extLst>
          </p:cNvPr>
          <p:cNvCxnSpPr>
            <a:cxnSpLocks/>
          </p:cNvCxnSpPr>
          <p:nvPr/>
        </p:nvCxnSpPr>
        <p:spPr>
          <a:xfrm>
            <a:off x="8070161" y="1918745"/>
            <a:ext cx="0" cy="4169545"/>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pic>
        <p:nvPicPr>
          <p:cNvPr id="14" name="图形 13" descr="箭头: 直">
            <a:extLst>
              <a:ext uri="{FF2B5EF4-FFF2-40B4-BE49-F238E27FC236}">
                <a16:creationId xmlns:a16="http://schemas.microsoft.com/office/drawing/2014/main" id="{FE0DCC77-2AD5-4826-A6A5-37DE50C46D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7315288" y="3718586"/>
            <a:ext cx="1919594" cy="721949"/>
          </a:xfrm>
          <a:prstGeom prst="rect">
            <a:avLst/>
          </a:prstGeom>
        </p:spPr>
      </p:pic>
      <p:sp>
        <p:nvSpPr>
          <p:cNvPr id="15" name="文本框 54">
            <a:extLst>
              <a:ext uri="{FF2B5EF4-FFF2-40B4-BE49-F238E27FC236}">
                <a16:creationId xmlns:a16="http://schemas.microsoft.com/office/drawing/2014/main" id="{F6CE688A-6ABD-4DC1-8F13-452714BFA12D}"/>
              </a:ext>
            </a:extLst>
          </p:cNvPr>
          <p:cNvSpPr txBox="1"/>
          <p:nvPr/>
        </p:nvSpPr>
        <p:spPr>
          <a:xfrm>
            <a:off x="432335" y="3533920"/>
            <a:ext cx="2245628" cy="369332"/>
          </a:xfrm>
          <a:prstGeom prst="rect">
            <a:avLst/>
          </a:prstGeom>
          <a:noFill/>
        </p:spPr>
        <p:txBody>
          <a:bodyPr wrap="square">
            <a:spAutoFit/>
          </a:bodyPr>
          <a:lstStyle/>
          <a:p>
            <a:r>
              <a:rPr lang="zh-CN" altLang="zh-CN" b="1" dirty="0">
                <a:solidFill>
                  <a:srgbClr val="71B900"/>
                </a:solidFill>
                <a:latin typeface="+mj-ea"/>
                <a:ea typeface="+mj-ea"/>
                <a:cs typeface="Times New Roman" panose="02020603050405020304" pitchFamily="18" charset="0"/>
              </a:rPr>
              <a:t>度量衡单位的提取</a:t>
            </a:r>
            <a:endParaRPr lang="zh-CN" altLang="en-US" b="1" dirty="0">
              <a:solidFill>
                <a:srgbClr val="71B900"/>
              </a:solidFill>
              <a:latin typeface="+mj-ea"/>
              <a:ea typeface="+mj-ea"/>
            </a:endParaRPr>
          </a:p>
        </p:txBody>
      </p:sp>
      <p:sp>
        <p:nvSpPr>
          <p:cNvPr id="16" name="文本框 54">
            <a:extLst>
              <a:ext uri="{FF2B5EF4-FFF2-40B4-BE49-F238E27FC236}">
                <a16:creationId xmlns:a16="http://schemas.microsoft.com/office/drawing/2014/main" id="{E69DE193-3F91-448D-BA30-08E932AACE2D}"/>
              </a:ext>
            </a:extLst>
          </p:cNvPr>
          <p:cNvSpPr txBox="1"/>
          <p:nvPr/>
        </p:nvSpPr>
        <p:spPr>
          <a:xfrm>
            <a:off x="9426210" y="5118898"/>
            <a:ext cx="2245628" cy="646331"/>
          </a:xfrm>
          <a:prstGeom prst="rect">
            <a:avLst/>
          </a:prstGeom>
          <a:noFill/>
        </p:spPr>
        <p:txBody>
          <a:bodyPr wrap="square">
            <a:spAutoFit/>
          </a:bodyPr>
          <a:lstStyle/>
          <a:p>
            <a:r>
              <a:rPr lang="zh-CN" altLang="en-US" b="1" dirty="0">
                <a:solidFill>
                  <a:srgbClr val="71B900"/>
                </a:solidFill>
                <a:latin typeface="+mj-ea"/>
                <a:ea typeface="+mj-ea"/>
              </a:rPr>
              <a:t>提取出文献中相关单位，方便检索、查看</a:t>
            </a:r>
          </a:p>
        </p:txBody>
      </p:sp>
      <p:sp>
        <p:nvSpPr>
          <p:cNvPr id="13" name="文本框 54">
            <a:extLst>
              <a:ext uri="{FF2B5EF4-FFF2-40B4-BE49-F238E27FC236}">
                <a16:creationId xmlns:a16="http://schemas.microsoft.com/office/drawing/2014/main" id="{08D1A3EB-4B3A-4A4C-AE48-5E49A0BF9267}"/>
              </a:ext>
            </a:extLst>
          </p:cNvPr>
          <p:cNvSpPr txBox="1"/>
          <p:nvPr/>
        </p:nvSpPr>
        <p:spPr>
          <a:xfrm>
            <a:off x="8112068" y="3210754"/>
            <a:ext cx="2245628" cy="646331"/>
          </a:xfrm>
          <a:prstGeom prst="rect">
            <a:avLst/>
          </a:prstGeom>
          <a:noFill/>
        </p:spPr>
        <p:txBody>
          <a:bodyPr wrap="square">
            <a:spAutoFit/>
          </a:bodyPr>
          <a:lstStyle/>
          <a:p>
            <a:r>
              <a:rPr lang="zh-CN" altLang="en-US" b="1" dirty="0">
                <a:solidFill>
                  <a:srgbClr val="71B900"/>
                </a:solidFill>
                <a:latin typeface="+mj-ea"/>
                <a:ea typeface="+mj-ea"/>
                <a:cs typeface="Times New Roman" panose="02020603050405020304" pitchFamily="18" charset="0"/>
              </a:rPr>
              <a:t>提取出</a:t>
            </a:r>
            <a:endParaRPr lang="en-US" altLang="zh-CN" b="1" dirty="0">
              <a:solidFill>
                <a:srgbClr val="71B900"/>
              </a:solidFill>
              <a:latin typeface="+mj-ea"/>
              <a:ea typeface="+mj-ea"/>
              <a:cs typeface="Times New Roman" panose="02020603050405020304" pitchFamily="18" charset="0"/>
            </a:endParaRPr>
          </a:p>
          <a:p>
            <a:r>
              <a:rPr lang="zh-CN" altLang="en-US" b="1" dirty="0">
                <a:solidFill>
                  <a:srgbClr val="71B900"/>
                </a:solidFill>
                <a:latin typeface="+mj-ea"/>
                <a:ea typeface="+mj-ea"/>
                <a:cs typeface="Times New Roman" panose="02020603050405020304" pitchFamily="18" charset="0"/>
              </a:rPr>
              <a:t>的单位</a:t>
            </a:r>
            <a:endParaRPr lang="zh-CN" altLang="en-US" b="1" dirty="0">
              <a:solidFill>
                <a:srgbClr val="71B900"/>
              </a:solidFill>
              <a:latin typeface="+mj-ea"/>
              <a:ea typeface="+mj-ea"/>
            </a:endParaRPr>
          </a:p>
        </p:txBody>
      </p:sp>
      <p:sp>
        <p:nvSpPr>
          <p:cNvPr id="17" name="矩形 1">
            <a:extLst>
              <a:ext uri="{FF2B5EF4-FFF2-40B4-BE49-F238E27FC236}">
                <a16:creationId xmlns:a16="http://schemas.microsoft.com/office/drawing/2014/main" id="{E7C6A069-DE5D-4E1E-82FD-70AE735B7066}"/>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61920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ppt_x"/>
                                          </p:val>
                                        </p:tav>
                                        <p:tav tm="100000">
                                          <p:val>
                                            <p:strVal val="#ppt_x"/>
                                          </p:val>
                                        </p:tav>
                                      </p:tavLst>
                                    </p:anim>
                                    <p:anim calcmode="lin" valueType="num">
                                      <p:cBhvr additive="base">
                                        <p:cTn id="1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B0519120-7E28-4E62-BD17-5997DBDCBB3F}"/>
              </a:ext>
            </a:extLst>
          </p:cNvPr>
          <p:cNvSpPr/>
          <p:nvPr/>
        </p:nvSpPr>
        <p:spPr>
          <a:xfrm>
            <a:off x="683172" y="2434725"/>
            <a:ext cx="5943600" cy="4247317"/>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"data": "佛山市顺德区汇盈豪精密机械制造有限公"}</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"name_prefix"</a:t>
            </a:r>
            <a:r>
              <a:rPr lang="zh-CN" altLang="en-US" dirty="0">
                <a:solidFill>
                  <a:srgbClr val="71B900"/>
                </a:solidFill>
                <a:latin typeface="微软雅黑" panose="020B0503020204020204" pitchFamily="34" charset="-122"/>
                <a:ea typeface="微软雅黑" panose="020B0503020204020204" pitchFamily="34" charset="-122"/>
              </a:rPr>
              <a:t>: "佛山市顺德区汇盈豪",  </a:t>
            </a:r>
            <a:endParaRPr lang="en-US" altLang="zh-CN" dirty="0">
              <a:solidFill>
                <a:srgbClr val="71B90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"name_suffix": "精密机械制造有限公司"  }</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  "data": "温州康荣服饰有限公司"}</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"name_prefix"</a:t>
            </a:r>
            <a:r>
              <a:rPr lang="zh-CN" altLang="en-US" dirty="0">
                <a:solidFill>
                  <a:srgbClr val="71B900"/>
                </a:solidFill>
                <a:latin typeface="微软雅黑" panose="020B0503020204020204" pitchFamily="34" charset="-122"/>
                <a:ea typeface="微软雅黑" panose="020B0503020204020204" pitchFamily="34" charset="-122"/>
              </a:rPr>
              <a:t>: "温州康荣",   </a:t>
            </a:r>
            <a:endParaRPr lang="en-US" altLang="zh-CN" dirty="0">
              <a:solidFill>
                <a:srgbClr val="71B90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"name_suffix": "服饰有限公司"  }</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9E4644A7-00D9-480D-AF05-45C438204769}"/>
              </a:ext>
            </a:extLst>
          </p:cNvPr>
          <p:cNvSpPr/>
          <p:nvPr/>
        </p:nvSpPr>
        <p:spPr>
          <a:xfrm>
            <a:off x="527643" y="1190760"/>
            <a:ext cx="8494633"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公司名称提取，</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有利于对大量公司数据进行处理，实现公司数据的标准化、规划化</a:t>
            </a:r>
          </a:p>
        </p:txBody>
      </p:sp>
      <p:sp>
        <p:nvSpPr>
          <p:cNvPr id="6" name="矩形 5">
            <a:extLst>
              <a:ext uri="{FF2B5EF4-FFF2-40B4-BE49-F238E27FC236}">
                <a16:creationId xmlns:a16="http://schemas.microsoft.com/office/drawing/2014/main" id="{E7D61BC4-9584-4F76-813D-DD2C55CBE8F0}"/>
              </a:ext>
            </a:extLst>
          </p:cNvPr>
          <p:cNvSpPr/>
          <p:nvPr/>
        </p:nvSpPr>
        <p:spPr>
          <a:xfrm>
            <a:off x="6626772" y="2434725"/>
            <a:ext cx="4971394" cy="1338828"/>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  "data": "南宁博亿锐天电子科技有限公司"}</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  "name_prefix": </a:t>
            </a:r>
            <a:r>
              <a:rPr lang="zh-CN" altLang="en-US" dirty="0">
                <a:solidFill>
                  <a:srgbClr val="71B900"/>
                </a:solidFill>
                <a:latin typeface="微软雅黑" panose="020B0503020204020204" pitchFamily="34" charset="-122"/>
                <a:ea typeface="微软雅黑" panose="020B0503020204020204" pitchFamily="34" charset="-122"/>
              </a:rPr>
              <a:t>"南宁博亿锐天",   </a:t>
            </a:r>
            <a:endParaRPr lang="en-US" altLang="zh-CN" dirty="0">
              <a:solidFill>
                <a:srgbClr val="71B900"/>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"name_suffix": "电子科技有限公司"  }</a:t>
            </a:r>
          </a:p>
        </p:txBody>
      </p:sp>
      <p:sp>
        <p:nvSpPr>
          <p:cNvPr id="7" name="矩形 6">
            <a:extLst>
              <a:ext uri="{FF2B5EF4-FFF2-40B4-BE49-F238E27FC236}">
                <a16:creationId xmlns:a16="http://schemas.microsoft.com/office/drawing/2014/main" id="{3696BF22-D5D5-4B1D-BC01-913C695CD8CE}"/>
              </a:ext>
            </a:extLst>
          </p:cNvPr>
          <p:cNvSpPr/>
          <p:nvPr/>
        </p:nvSpPr>
        <p:spPr>
          <a:xfrm>
            <a:off x="6626772" y="4354941"/>
            <a:ext cx="5160580" cy="1338828"/>
          </a:xfrm>
          <a:prstGeom prst="rect">
            <a:avLst/>
          </a:prstGeom>
        </p:spPr>
        <p:txBody>
          <a:bodyPr wrap="square">
            <a:spAutoFit/>
          </a:bodyPr>
          <a:lstStyle/>
          <a:p>
            <a:pPr>
              <a:lnSpc>
                <a:spcPct val="150000"/>
              </a:lnSpc>
            </a:pPr>
            <a:r>
              <a:rPr lang="zh-CN" altLang="en-US" dirty="0">
                <a:latin typeface="微软雅黑" panose="020B0503020204020204" pitchFamily="34" charset="-122"/>
              </a:rPr>
              <a:t>{  "data": "智慧芽信息科技（苏州）有限公司"}</a:t>
            </a:r>
            <a:endParaRPr lang="en-US" altLang="zh-CN" dirty="0">
              <a:latin typeface="微软雅黑" panose="020B0503020204020204" pitchFamily="34" charset="-122"/>
            </a:endParaRPr>
          </a:p>
          <a:p>
            <a:pPr>
              <a:lnSpc>
                <a:spcPct val="150000"/>
              </a:lnSpc>
            </a:pPr>
            <a:r>
              <a:rPr lang="en-US" altLang="zh-CN" dirty="0">
                <a:latin typeface="微软雅黑" panose="020B0503020204020204" pitchFamily="34" charset="-122"/>
              </a:rPr>
              <a:t>{   "</a:t>
            </a:r>
            <a:r>
              <a:rPr lang="en-US" altLang="zh-CN" dirty="0" err="1">
                <a:latin typeface="微软雅黑" panose="020B0503020204020204" pitchFamily="34" charset="-122"/>
              </a:rPr>
              <a:t>name_prefix</a:t>
            </a:r>
            <a:r>
              <a:rPr lang="en-US" altLang="zh-CN" dirty="0">
                <a:latin typeface="微软雅黑" panose="020B0503020204020204" pitchFamily="34" charset="-122"/>
              </a:rPr>
              <a:t>": </a:t>
            </a:r>
            <a:r>
              <a:rPr lang="en-US" altLang="zh-CN" dirty="0">
                <a:solidFill>
                  <a:srgbClr val="71B900"/>
                </a:solidFill>
                <a:latin typeface="微软雅黑" panose="020B0503020204020204" pitchFamily="34" charset="-122"/>
              </a:rPr>
              <a:t>"</a:t>
            </a:r>
            <a:r>
              <a:rPr lang="zh-CN" altLang="en-US" dirty="0">
                <a:solidFill>
                  <a:srgbClr val="71B900"/>
                </a:solidFill>
                <a:latin typeface="微软雅黑" panose="020B0503020204020204" pitchFamily="34" charset="-122"/>
              </a:rPr>
              <a:t>智慧芽</a:t>
            </a:r>
            <a:r>
              <a:rPr lang="en-US" altLang="zh-CN" dirty="0">
                <a:solidFill>
                  <a:srgbClr val="71B900"/>
                </a:solidFill>
                <a:latin typeface="微软雅黑" panose="020B0503020204020204" pitchFamily="34" charset="-122"/>
              </a:rPr>
              <a:t>",    </a:t>
            </a:r>
          </a:p>
          <a:p>
            <a:pPr>
              <a:lnSpc>
                <a:spcPct val="150000"/>
              </a:lnSpc>
            </a:pPr>
            <a:r>
              <a:rPr lang="en-US" altLang="zh-CN" dirty="0">
                <a:latin typeface="微软雅黑" panose="020B0503020204020204" pitchFamily="34" charset="-122"/>
              </a:rPr>
              <a:t>"</a:t>
            </a:r>
            <a:r>
              <a:rPr lang="en-US" altLang="zh-CN" dirty="0" err="1">
                <a:latin typeface="微软雅黑" panose="020B0503020204020204" pitchFamily="34" charset="-122"/>
              </a:rPr>
              <a:t>name_suffix</a:t>
            </a:r>
            <a:r>
              <a:rPr lang="en-US" altLang="zh-CN" dirty="0">
                <a:latin typeface="微软雅黑" panose="020B0503020204020204" pitchFamily="34" charset="-122"/>
              </a:rPr>
              <a:t>": "</a:t>
            </a:r>
            <a:r>
              <a:rPr lang="zh-CN" altLang="en-US" dirty="0">
                <a:latin typeface="微软雅黑" panose="020B0503020204020204" pitchFamily="34" charset="-122"/>
              </a:rPr>
              <a:t>信息科技（苏州）有限公司</a:t>
            </a:r>
            <a:r>
              <a:rPr lang="en-US" altLang="zh-CN" dirty="0">
                <a:latin typeface="微软雅黑" panose="020B0503020204020204" pitchFamily="34" charset="-122"/>
              </a:rPr>
              <a:t>"  }}</a:t>
            </a:r>
            <a:endParaRPr lang="zh-CN" altLang="en-US" dirty="0">
              <a:latin typeface="微软雅黑" panose="020B0503020204020204" pitchFamily="34" charset="-122"/>
            </a:endParaRPr>
          </a:p>
        </p:txBody>
      </p:sp>
      <p:sp>
        <p:nvSpPr>
          <p:cNvPr id="8" name="矩形 1">
            <a:extLst>
              <a:ext uri="{FF2B5EF4-FFF2-40B4-BE49-F238E27FC236}">
                <a16:creationId xmlns:a16="http://schemas.microsoft.com/office/drawing/2014/main" id="{89EFC1F4-EB9B-4EB2-BB58-E7C84A51B308}"/>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423775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D124729-50E3-4D19-9829-599C8A0752B0}"/>
              </a:ext>
            </a:extLst>
          </p:cNvPr>
          <p:cNvPicPr>
            <a:picLocks noChangeAspect="1"/>
          </p:cNvPicPr>
          <p:nvPr/>
        </p:nvPicPr>
        <p:blipFill>
          <a:blip r:embed="rId3"/>
          <a:stretch>
            <a:fillRect/>
          </a:stretch>
        </p:blipFill>
        <p:spPr>
          <a:xfrm>
            <a:off x="7995709" y="2176682"/>
            <a:ext cx="3333333" cy="3476190"/>
          </a:xfrm>
          <a:prstGeom prst="rect">
            <a:avLst/>
          </a:prstGeom>
        </p:spPr>
      </p:pic>
      <p:pic>
        <p:nvPicPr>
          <p:cNvPr id="12" name="图形 11" descr="箭头: 直">
            <a:extLst>
              <a:ext uri="{FF2B5EF4-FFF2-40B4-BE49-F238E27FC236}">
                <a16:creationId xmlns:a16="http://schemas.microsoft.com/office/drawing/2014/main" id="{1FB51DF3-0A09-45A7-BB97-96E47F647C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3563655" y="4172084"/>
            <a:ext cx="800646" cy="721949"/>
          </a:xfrm>
          <a:prstGeom prst="rect">
            <a:avLst/>
          </a:prstGeom>
        </p:spPr>
      </p:pic>
      <p:cxnSp>
        <p:nvCxnSpPr>
          <p:cNvPr id="13" name="直接连接符 12">
            <a:extLst>
              <a:ext uri="{FF2B5EF4-FFF2-40B4-BE49-F238E27FC236}">
                <a16:creationId xmlns:a16="http://schemas.microsoft.com/office/drawing/2014/main" id="{4D08E1F7-9CE5-45C5-9D9C-0F2670A9936A}"/>
              </a:ext>
            </a:extLst>
          </p:cNvPr>
          <p:cNvCxnSpPr>
            <a:cxnSpLocks/>
          </p:cNvCxnSpPr>
          <p:nvPr/>
        </p:nvCxnSpPr>
        <p:spPr>
          <a:xfrm>
            <a:off x="7318967" y="1862626"/>
            <a:ext cx="0" cy="4169545"/>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sp>
        <p:nvSpPr>
          <p:cNvPr id="3" name="矩形 2">
            <a:extLst>
              <a:ext uri="{FF2B5EF4-FFF2-40B4-BE49-F238E27FC236}">
                <a16:creationId xmlns:a16="http://schemas.microsoft.com/office/drawing/2014/main" id="{2B6A8440-BBB8-4130-97E2-9F3D46174984}"/>
              </a:ext>
            </a:extLst>
          </p:cNvPr>
          <p:cNvSpPr/>
          <p:nvPr/>
        </p:nvSpPr>
        <p:spPr>
          <a:xfrm>
            <a:off x="3358054" y="2176682"/>
            <a:ext cx="6096000" cy="369332"/>
          </a:xfrm>
          <a:prstGeom prst="rect">
            <a:avLst/>
          </a:prstGeom>
        </p:spPr>
        <p:txBody>
          <a:bodyPr>
            <a:spAutoFit/>
          </a:bodyPr>
          <a:lstStyle/>
          <a:p>
            <a:endParaRPr lang="zh-CN" altLang="en-US"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1AC5755A-BE2A-40CE-8AD2-F779805360F5}"/>
              </a:ext>
            </a:extLst>
          </p:cNvPr>
          <p:cNvSpPr/>
          <p:nvPr/>
        </p:nvSpPr>
        <p:spPr>
          <a:xfrm>
            <a:off x="920287" y="2070633"/>
            <a:ext cx="6304322" cy="2062103"/>
          </a:xfrm>
          <a:prstGeom prst="rect">
            <a:avLst/>
          </a:prstGeom>
          <a:solidFill>
            <a:schemeClr val="bg1">
              <a:lumMod val="95000"/>
            </a:schemeClr>
          </a:solidFill>
        </p:spPr>
        <p:txBody>
          <a:bodyPr wrap="square">
            <a:spAutoFit/>
          </a:bodyPr>
          <a:lstStyle/>
          <a:p>
            <a:r>
              <a:rPr lang="zh-CN" altLang="en-US" sz="1600" dirty="0">
                <a:latin typeface="微软雅黑" panose="020B0503020204020204" pitchFamily="34" charset="-122"/>
                <a:ea typeface="微软雅黑" panose="020B0503020204020204" pitchFamily="34" charset="-122"/>
              </a:rPr>
              <a:t>6 fatty acids which comprise linoleic acid (LA), .omega.3 fatty acids which docosahexaenoic acid (DHA) and one or more of </a:t>
            </a:r>
            <a:r>
              <a:rPr lang="zh-CN" altLang="en-US" sz="1600" b="1" dirty="0">
                <a:solidFill>
                  <a:srgbClr val="FF0000"/>
                </a:solidFill>
                <a:latin typeface="微软雅黑" panose="020B0503020204020204" pitchFamily="34" charset="-122"/>
                <a:ea typeface="微软雅黑" panose="020B0503020204020204" pitchFamily="34" charset="-122"/>
              </a:rPr>
              <a:t>stearidonic acid (SDA)</a:t>
            </a:r>
            <a:r>
              <a:rPr lang="zh-CN" altLang="en-US" sz="1600" dirty="0">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eicosapentaenoic acid (EPA)</a:t>
            </a:r>
            <a:r>
              <a:rPr lang="en-US" altLang="zh-CN" sz="1600" b="1" dirty="0">
                <a:solidFill>
                  <a:srgbClr val="FF0000"/>
                </a:solidFill>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 docosapentaenoic acid (DPA) </a:t>
            </a:r>
            <a:r>
              <a:rPr lang="zh-CN" altLang="en-US" sz="1600" dirty="0">
                <a:latin typeface="微软雅黑" panose="020B0503020204020204" pitchFamily="34" charset="-122"/>
                <a:ea typeface="微软雅黑" panose="020B0503020204020204" pitchFamily="34" charset="-122"/>
              </a:rPr>
              <a:t>and </a:t>
            </a:r>
            <a:r>
              <a:rPr lang="zh-CN" altLang="en-US" sz="1600" b="1" dirty="0">
                <a:solidFill>
                  <a:srgbClr val="FF0000"/>
                </a:solidFill>
                <a:latin typeface="微软雅黑" panose="020B0503020204020204" pitchFamily="34" charset="-122"/>
                <a:ea typeface="微软雅黑" panose="020B0503020204020204" pitchFamily="34" charset="-122"/>
              </a:rPr>
              <a:t>eicosatetraenoic acid (ETA)</a:t>
            </a:r>
            <a:r>
              <a:rPr lang="zh-CN" altLang="en-US" sz="1600" dirty="0">
                <a:latin typeface="微软雅黑" panose="020B0503020204020204" pitchFamily="34" charset="-122"/>
                <a:ea typeface="微软雅黑" panose="020B0503020204020204" pitchFamily="34" charset="-122"/>
              </a:rPr>
              <a:t>, wherein (i) the level of </a:t>
            </a:r>
            <a:r>
              <a:rPr lang="zh-CN" altLang="en-US" sz="1600" b="1" dirty="0">
                <a:solidFill>
                  <a:srgbClr val="C00000"/>
                </a:solidFill>
                <a:latin typeface="微软雅黑" panose="020B0503020204020204" pitchFamily="34" charset="-122"/>
                <a:ea typeface="微软雅黑" panose="020B0503020204020204" pitchFamily="34" charset="-122"/>
              </a:rPr>
              <a:t>DHA</a:t>
            </a:r>
            <a:r>
              <a:rPr lang="zh-CN" altLang="en-US" sz="1600" dirty="0">
                <a:latin typeface="微软雅黑" panose="020B0503020204020204" pitchFamily="34" charset="-122"/>
                <a:ea typeface="微软雅黑" panose="020B0503020204020204" pitchFamily="34" charset="-122"/>
              </a:rPr>
              <a:t> in the total fatty acid content of the extracted lipid is between 7% and 20%, (ii) the level of palmitic acid in the total fatty acid content of the extracted lipid is between 2% and 16%, </a:t>
            </a:r>
          </a:p>
        </p:txBody>
      </p:sp>
      <p:sp>
        <p:nvSpPr>
          <p:cNvPr id="6" name="矩形 5">
            <a:extLst>
              <a:ext uri="{FF2B5EF4-FFF2-40B4-BE49-F238E27FC236}">
                <a16:creationId xmlns:a16="http://schemas.microsoft.com/office/drawing/2014/main" id="{88E0E561-2C4D-4438-A75C-77A0E7F1D714}"/>
              </a:ext>
            </a:extLst>
          </p:cNvPr>
          <p:cNvSpPr/>
          <p:nvPr/>
        </p:nvSpPr>
        <p:spPr>
          <a:xfrm>
            <a:off x="527643" y="1194944"/>
            <a:ext cx="8180060"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缩略语提取，</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自动识别自然语言中的缩略语，提高信息检索、机器翻译的效率</a:t>
            </a:r>
          </a:p>
        </p:txBody>
      </p:sp>
      <p:sp>
        <p:nvSpPr>
          <p:cNvPr id="10" name="矩形 9">
            <a:extLst>
              <a:ext uri="{FF2B5EF4-FFF2-40B4-BE49-F238E27FC236}">
                <a16:creationId xmlns:a16="http://schemas.microsoft.com/office/drawing/2014/main" id="{17386DB6-7E0A-421C-8FD2-5F332D780957}"/>
              </a:ext>
            </a:extLst>
          </p:cNvPr>
          <p:cNvSpPr/>
          <p:nvPr/>
        </p:nvSpPr>
        <p:spPr>
          <a:xfrm>
            <a:off x="1873641" y="4989512"/>
            <a:ext cx="4180675"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SDA</a:t>
            </a:r>
            <a:r>
              <a:rPr lang="zh-CN" altLang="en-US" dirty="0">
                <a:latin typeface="微软雅黑" panose="020B0503020204020204" pitchFamily="34" charset="-122"/>
                <a:ea typeface="微软雅黑" panose="020B0503020204020204" pitchFamily="34" charset="-122"/>
              </a:rPr>
              <a:t>",   "stearidonic acid"   ]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EPA</a:t>
            </a:r>
            <a:r>
              <a:rPr lang="zh-CN" altLang="en-US" dirty="0">
                <a:latin typeface="微软雅黑" panose="020B0503020204020204" pitchFamily="34" charset="-122"/>
                <a:ea typeface="微软雅黑" panose="020B0503020204020204" pitchFamily="34" charset="-122"/>
              </a:rPr>
              <a:t>",  "eicosapentaenoicacid"  ]      ["</a:t>
            </a:r>
            <a:r>
              <a:rPr lang="zh-CN" altLang="en-US" dirty="0">
                <a:solidFill>
                  <a:srgbClr val="FF0000"/>
                </a:solidFill>
                <a:latin typeface="微软雅黑" panose="020B0503020204020204" pitchFamily="34" charset="-122"/>
                <a:ea typeface="微软雅黑" panose="020B0503020204020204" pitchFamily="34" charset="-122"/>
              </a:rPr>
              <a:t>DPA</a:t>
            </a:r>
            <a:r>
              <a:rPr lang="zh-CN" altLang="en-US" dirty="0">
                <a:latin typeface="微软雅黑" panose="020B0503020204020204" pitchFamily="34" charset="-122"/>
                <a:ea typeface="微软雅黑" panose="020B0503020204020204" pitchFamily="34" charset="-122"/>
              </a:rPr>
              <a:t>",   "docosapentaenoic acid" ]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ETA</a:t>
            </a:r>
            <a:r>
              <a:rPr lang="zh-CN" altLang="en-US" dirty="0">
                <a:latin typeface="微软雅黑" panose="020B0503020204020204" pitchFamily="34" charset="-122"/>
                <a:ea typeface="微软雅黑" panose="020B0503020204020204" pitchFamily="34" charset="-122"/>
              </a:rPr>
              <a:t>",   "eicosatetraenoic acid"  ]      </a:t>
            </a:r>
          </a:p>
        </p:txBody>
      </p:sp>
      <p:pic>
        <p:nvPicPr>
          <p:cNvPr id="7" name="图片 6">
            <a:extLst>
              <a:ext uri="{FF2B5EF4-FFF2-40B4-BE49-F238E27FC236}">
                <a16:creationId xmlns:a16="http://schemas.microsoft.com/office/drawing/2014/main" id="{C003C5A9-BAD2-4A9D-A969-0D112E775E82}"/>
              </a:ext>
            </a:extLst>
          </p:cNvPr>
          <p:cNvPicPr>
            <a:picLocks noChangeAspect="1"/>
          </p:cNvPicPr>
          <p:nvPr/>
        </p:nvPicPr>
        <p:blipFill>
          <a:blip r:embed="rId6"/>
          <a:stretch>
            <a:fillRect/>
          </a:stretch>
        </p:blipFill>
        <p:spPr>
          <a:xfrm>
            <a:off x="7985738" y="2176682"/>
            <a:ext cx="3343304" cy="3456000"/>
          </a:xfrm>
          <a:prstGeom prst="rect">
            <a:avLst/>
          </a:prstGeom>
        </p:spPr>
      </p:pic>
      <p:sp>
        <p:nvSpPr>
          <p:cNvPr id="14" name="矩形 1">
            <a:extLst>
              <a:ext uri="{FF2B5EF4-FFF2-40B4-BE49-F238E27FC236}">
                <a16:creationId xmlns:a16="http://schemas.microsoft.com/office/drawing/2014/main" id="{DE9A1A67-D957-419B-8612-DC9A30E536A6}"/>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45772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D34027E-1AA2-44AC-9D95-232986E5AEDF}"/>
              </a:ext>
            </a:extLst>
          </p:cNvPr>
          <p:cNvSpPr/>
          <p:nvPr/>
        </p:nvSpPr>
        <p:spPr>
          <a:xfrm>
            <a:off x="527643" y="1084869"/>
            <a:ext cx="11532978" cy="1200329"/>
          </a:xfrm>
          <a:prstGeom prst="rect">
            <a:avLst/>
          </a:prstGeom>
        </p:spPr>
        <p:txBody>
          <a:bodyPr wrap="square">
            <a:spAutoFit/>
          </a:bodyPr>
          <a:lstStyle/>
          <a:p>
            <a:pPr>
              <a:lnSpc>
                <a:spcPct val="150000"/>
              </a:lnSpc>
            </a:pPr>
            <a:r>
              <a:rPr lang="zh-CN" altLang="en-US" b="1" dirty="0">
                <a:solidFill>
                  <a:srgbClr val="71B900"/>
                </a:solidFill>
                <a:latin typeface="微软雅黑" panose="020B0503020204020204" pitchFamily="34" charset="-122"/>
                <a:ea typeface="微软雅黑" panose="020B0503020204020204" pitchFamily="34" charset="-122"/>
              </a:rPr>
              <a:t>命名实体识别</a:t>
            </a:r>
            <a:r>
              <a:rPr lang="en-US" altLang="zh-CN" dirty="0">
                <a:solidFill>
                  <a:srgbClr val="333333"/>
                </a:solidFill>
                <a:latin typeface="微软雅黑" panose="020B0503020204020204" pitchFamily="34" charset="-122"/>
                <a:ea typeface="微软雅黑" panose="020B0503020204020204" pitchFamily="34" charset="-122"/>
              </a:rPr>
              <a:t>(Named Entity Recognition</a:t>
            </a:r>
            <a:r>
              <a:rPr lang="zh-CN" altLang="en-US" dirty="0">
                <a:solidFill>
                  <a:srgbClr val="333333"/>
                </a:solidFill>
                <a:latin typeface="微软雅黑" panose="020B0503020204020204" pitchFamily="34" charset="-122"/>
                <a:ea typeface="微软雅黑" panose="020B0503020204020204" pitchFamily="34" charset="-122"/>
              </a:rPr>
              <a:t>，</a:t>
            </a:r>
            <a:r>
              <a:rPr lang="zh-CN" altLang="en-US" dirty="0">
                <a:solidFill>
                  <a:srgbClr val="71B900"/>
                </a:solidFill>
                <a:latin typeface="微软雅黑" panose="020B0503020204020204" pitchFamily="34" charset="-122"/>
                <a:ea typeface="微软雅黑" panose="020B0503020204020204" pitchFamily="34" charset="-122"/>
              </a:rPr>
              <a:t>简称</a:t>
            </a:r>
            <a:r>
              <a:rPr lang="en-US" altLang="zh-CN" dirty="0">
                <a:solidFill>
                  <a:srgbClr val="71B900"/>
                </a:solidFill>
                <a:latin typeface="微软雅黑" panose="020B0503020204020204" pitchFamily="34" charset="-122"/>
                <a:ea typeface="微软雅黑" panose="020B0503020204020204" pitchFamily="34" charset="-122"/>
              </a:rPr>
              <a:t>NER</a:t>
            </a:r>
            <a:r>
              <a:rPr lang="en-US" altLang="zh-CN" dirty="0">
                <a:solidFill>
                  <a:srgbClr val="333333"/>
                </a:solidFill>
                <a:latin typeface="微软雅黑" panose="020B0503020204020204" pitchFamily="34" charset="-122"/>
                <a:ea typeface="微软雅黑" panose="020B0503020204020204" pitchFamily="34" charset="-122"/>
              </a:rPr>
              <a:t>)</a:t>
            </a:r>
            <a:r>
              <a:rPr lang="zh-CN" altLang="en-US" dirty="0">
                <a:solidFill>
                  <a:srgbClr val="333333"/>
                </a:solidFill>
                <a:latin typeface="微软雅黑" panose="020B0503020204020204" pitchFamily="34" charset="-122"/>
                <a:ea typeface="微软雅黑" panose="020B0503020204020204" pitchFamily="34" charset="-122"/>
              </a:rPr>
              <a:t>，是指识别文本中具有特定意义的实体，主要包括人名、地名、机构名、专有名词等。用于信息提取、问答系统、句法分析、机器翻译等应用领域</a:t>
            </a:r>
            <a:endParaRPr lang="zh-CN" altLang="en-US" dirty="0">
              <a:solidFill>
                <a:srgbClr val="FF0000"/>
              </a:solidFill>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pic>
        <p:nvPicPr>
          <p:cNvPr id="14" name="图形 13" descr="箭头: 直">
            <a:extLst>
              <a:ext uri="{FF2B5EF4-FFF2-40B4-BE49-F238E27FC236}">
                <a16:creationId xmlns:a16="http://schemas.microsoft.com/office/drawing/2014/main" id="{023A1649-5D61-4C8C-BE93-6CF9A8EC2B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384150" y="2561172"/>
            <a:ext cx="1336071" cy="721949"/>
          </a:xfrm>
          <a:prstGeom prst="rect">
            <a:avLst/>
          </a:prstGeom>
        </p:spPr>
      </p:pic>
      <p:sp>
        <p:nvSpPr>
          <p:cNvPr id="17" name="矩形 16">
            <a:extLst>
              <a:ext uri="{FF2B5EF4-FFF2-40B4-BE49-F238E27FC236}">
                <a16:creationId xmlns:a16="http://schemas.microsoft.com/office/drawing/2014/main" id="{DDA94E3C-C9F9-4F19-8109-F19715AE19CC}"/>
              </a:ext>
            </a:extLst>
          </p:cNvPr>
          <p:cNvSpPr/>
          <p:nvPr/>
        </p:nvSpPr>
        <p:spPr>
          <a:xfrm>
            <a:off x="990463" y="2561172"/>
            <a:ext cx="646331"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ndParaRPr>
          </a:p>
        </p:txBody>
      </p:sp>
      <p:sp>
        <p:nvSpPr>
          <p:cNvPr id="3" name="文本框 2">
            <a:extLst>
              <a:ext uri="{FF2B5EF4-FFF2-40B4-BE49-F238E27FC236}">
                <a16:creationId xmlns:a16="http://schemas.microsoft.com/office/drawing/2014/main" id="{1E88F530-E317-458A-8D68-6CF96DAFF0FA}"/>
              </a:ext>
            </a:extLst>
          </p:cNvPr>
          <p:cNvSpPr txBox="1"/>
          <p:nvPr/>
        </p:nvSpPr>
        <p:spPr>
          <a:xfrm>
            <a:off x="7795882" y="2699797"/>
            <a:ext cx="3731022" cy="369332"/>
          </a:xfrm>
          <a:prstGeom prst="rect">
            <a:avLst/>
          </a:prstGeom>
          <a:solidFill>
            <a:schemeClr val="bg1">
              <a:lumMod val="95000"/>
            </a:schemeClr>
          </a:solidFill>
        </p:spPr>
        <p:txBody>
          <a:bodyPr wrap="square" rtlCol="0">
            <a:spAutoFit/>
          </a:bodyPr>
          <a:lstStyle/>
          <a:p>
            <a:r>
              <a:rPr lang="zh-CN" altLang="en-US" dirty="0">
                <a:latin typeface="+mj-ea"/>
                <a:ea typeface="+mj-ea"/>
              </a:rPr>
              <a:t>是“苹果手机”，而不是水果苹果</a:t>
            </a:r>
            <a:endParaRPr lang="zh-CN" altLang="en-US" sz="1200" dirty="0">
              <a:latin typeface="+mj-ea"/>
              <a:ea typeface="+mj-ea"/>
            </a:endParaRPr>
          </a:p>
        </p:txBody>
      </p:sp>
      <p:sp>
        <p:nvSpPr>
          <p:cNvPr id="4" name="矩形 3">
            <a:extLst>
              <a:ext uri="{FF2B5EF4-FFF2-40B4-BE49-F238E27FC236}">
                <a16:creationId xmlns:a16="http://schemas.microsoft.com/office/drawing/2014/main" id="{ABDDA9E3-EFFA-4ECA-B8CA-BC35D67A1D2D}"/>
              </a:ext>
            </a:extLst>
          </p:cNvPr>
          <p:cNvSpPr/>
          <p:nvPr/>
        </p:nvSpPr>
        <p:spPr>
          <a:xfrm>
            <a:off x="751177" y="2699797"/>
            <a:ext cx="5404863" cy="400110"/>
          </a:xfrm>
          <a:prstGeom prst="rect">
            <a:avLst/>
          </a:prstGeom>
          <a:solidFill>
            <a:schemeClr val="bg1">
              <a:lumMod val="95000"/>
            </a:schemeClr>
          </a:solidFill>
        </p:spPr>
        <p:txBody>
          <a:bodyPr wrap="square">
            <a:spAutoFit/>
          </a:bodyPr>
          <a:lstStyle/>
          <a:p>
            <a:r>
              <a:rPr lang="zh-CN" altLang="en-US" sz="2000" dirty="0">
                <a:latin typeface="+mj-ea"/>
                <a:ea typeface="+mj-ea"/>
              </a:rPr>
              <a:t>如果我们全面禁售</a:t>
            </a:r>
            <a:r>
              <a:rPr lang="zh-CN" altLang="en-US" sz="2000" dirty="0">
                <a:solidFill>
                  <a:srgbClr val="FF0000"/>
                </a:solidFill>
                <a:latin typeface="+mj-ea"/>
                <a:ea typeface="+mj-ea"/>
              </a:rPr>
              <a:t>苹果</a:t>
            </a:r>
            <a:r>
              <a:rPr lang="zh-CN" altLang="en-US" sz="2000" dirty="0">
                <a:latin typeface="+mj-ea"/>
                <a:ea typeface="+mj-ea"/>
              </a:rPr>
              <a:t>将会带来什么负面影响</a:t>
            </a:r>
            <a:r>
              <a:rPr lang="en-US" altLang="zh-CN" sz="2000" dirty="0">
                <a:latin typeface="+mj-ea"/>
                <a:ea typeface="+mj-ea"/>
              </a:rPr>
              <a:t>?</a:t>
            </a:r>
            <a:endParaRPr lang="zh-CN" altLang="en-US" sz="2000" dirty="0">
              <a:latin typeface="+mj-ea"/>
              <a:ea typeface="+mj-ea"/>
            </a:endParaRPr>
          </a:p>
        </p:txBody>
      </p:sp>
      <p:cxnSp>
        <p:nvCxnSpPr>
          <p:cNvPr id="12" name="直接连接符 11">
            <a:extLst>
              <a:ext uri="{FF2B5EF4-FFF2-40B4-BE49-F238E27FC236}">
                <a16:creationId xmlns:a16="http://schemas.microsoft.com/office/drawing/2014/main" id="{C6DBAC2B-954E-42D0-9B4B-FF187995CFEE}"/>
              </a:ext>
            </a:extLst>
          </p:cNvPr>
          <p:cNvCxnSpPr>
            <a:cxnSpLocks/>
          </p:cNvCxnSpPr>
          <p:nvPr/>
        </p:nvCxnSpPr>
        <p:spPr>
          <a:xfrm>
            <a:off x="6400300" y="2341716"/>
            <a:ext cx="0" cy="3670914"/>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sp>
        <p:nvSpPr>
          <p:cNvPr id="16" name="矩形 15">
            <a:extLst>
              <a:ext uri="{FF2B5EF4-FFF2-40B4-BE49-F238E27FC236}">
                <a16:creationId xmlns:a16="http://schemas.microsoft.com/office/drawing/2014/main" id="{69C20679-6485-478D-B572-7C8E6147B22D}"/>
              </a:ext>
            </a:extLst>
          </p:cNvPr>
          <p:cNvSpPr/>
          <p:nvPr/>
        </p:nvSpPr>
        <p:spPr>
          <a:xfrm>
            <a:off x="735027" y="3575292"/>
            <a:ext cx="5404863" cy="707886"/>
          </a:xfrm>
          <a:prstGeom prst="rect">
            <a:avLst/>
          </a:prstGeom>
          <a:solidFill>
            <a:schemeClr val="bg1">
              <a:lumMod val="95000"/>
            </a:schemeClr>
          </a:solidFill>
        </p:spPr>
        <p:txBody>
          <a:bodyPr wrap="square">
            <a:spAutoFit/>
          </a:bodyPr>
          <a:lstStyle/>
          <a:p>
            <a:r>
              <a:rPr lang="zh-CN" altLang="en-US" sz="2000" dirty="0">
                <a:solidFill>
                  <a:srgbClr val="FF0000"/>
                </a:solidFill>
                <a:latin typeface="+mj-ea"/>
                <a:ea typeface="+mj-ea"/>
              </a:rPr>
              <a:t>苹果</a:t>
            </a:r>
            <a:r>
              <a:rPr lang="zh-CN" altLang="en-US" sz="2000" dirty="0">
                <a:latin typeface="+mj-ea"/>
                <a:ea typeface="+mj-ea"/>
              </a:rPr>
              <a:t>已经和清华大学合作成立了一个区块链联合研究中心</a:t>
            </a:r>
          </a:p>
        </p:txBody>
      </p:sp>
      <p:sp>
        <p:nvSpPr>
          <p:cNvPr id="18" name="矩形 17">
            <a:extLst>
              <a:ext uri="{FF2B5EF4-FFF2-40B4-BE49-F238E27FC236}">
                <a16:creationId xmlns:a16="http://schemas.microsoft.com/office/drawing/2014/main" id="{6D4F78F0-657E-4C2C-9D9D-3FA71769CF39}"/>
              </a:ext>
            </a:extLst>
          </p:cNvPr>
          <p:cNvSpPr/>
          <p:nvPr/>
        </p:nvSpPr>
        <p:spPr>
          <a:xfrm>
            <a:off x="699676" y="4670243"/>
            <a:ext cx="5404863" cy="707886"/>
          </a:xfrm>
          <a:prstGeom prst="rect">
            <a:avLst/>
          </a:prstGeom>
          <a:solidFill>
            <a:schemeClr val="bg1">
              <a:lumMod val="95000"/>
            </a:schemeClr>
          </a:solidFill>
        </p:spPr>
        <p:txBody>
          <a:bodyPr wrap="square">
            <a:spAutoFit/>
          </a:bodyPr>
          <a:lstStyle/>
          <a:p>
            <a:r>
              <a:rPr lang="zh-CN" altLang="en-US" sz="2000" dirty="0">
                <a:latin typeface="+mj-ea"/>
                <a:ea typeface="+mj-ea"/>
              </a:rPr>
              <a:t>随着</a:t>
            </a:r>
            <a:r>
              <a:rPr lang="zh-CN" altLang="en-US" sz="2000" dirty="0">
                <a:solidFill>
                  <a:srgbClr val="FF0000"/>
                </a:solidFill>
                <a:latin typeface="+mj-ea"/>
                <a:ea typeface="+mj-ea"/>
              </a:rPr>
              <a:t>小米</a:t>
            </a:r>
            <a:r>
              <a:rPr lang="zh-CN" altLang="en-US" sz="2000" dirty="0">
                <a:latin typeface="+mj-ea"/>
                <a:ea typeface="+mj-ea"/>
              </a:rPr>
              <a:t>的快速发展，预计今后三年</a:t>
            </a:r>
            <a:r>
              <a:rPr lang="zh-CN" altLang="en-US" sz="2000" dirty="0">
                <a:solidFill>
                  <a:srgbClr val="FF0000"/>
                </a:solidFill>
                <a:latin typeface="+mj-ea"/>
                <a:ea typeface="+mj-ea"/>
              </a:rPr>
              <a:t>中将</a:t>
            </a:r>
            <a:r>
              <a:rPr lang="zh-CN" altLang="en-US" sz="2000" dirty="0">
                <a:latin typeface="+mj-ea"/>
                <a:ea typeface="+mj-ea"/>
              </a:rPr>
              <a:t>翻两番</a:t>
            </a:r>
          </a:p>
        </p:txBody>
      </p:sp>
      <p:pic>
        <p:nvPicPr>
          <p:cNvPr id="19" name="图形 18" descr="箭头: 直">
            <a:extLst>
              <a:ext uri="{FF2B5EF4-FFF2-40B4-BE49-F238E27FC236}">
                <a16:creationId xmlns:a16="http://schemas.microsoft.com/office/drawing/2014/main" id="{A8AA384C-209D-41EE-8F9D-9B84DBB0EF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367087" y="3551123"/>
            <a:ext cx="1336071" cy="721949"/>
          </a:xfrm>
          <a:prstGeom prst="rect">
            <a:avLst/>
          </a:prstGeom>
        </p:spPr>
      </p:pic>
      <p:sp>
        <p:nvSpPr>
          <p:cNvPr id="20" name="文本框 19">
            <a:extLst>
              <a:ext uri="{FF2B5EF4-FFF2-40B4-BE49-F238E27FC236}">
                <a16:creationId xmlns:a16="http://schemas.microsoft.com/office/drawing/2014/main" id="{AE9FBB07-6007-4102-9A5A-3409DCFF4BD8}"/>
              </a:ext>
            </a:extLst>
          </p:cNvPr>
          <p:cNvSpPr txBox="1"/>
          <p:nvPr/>
        </p:nvSpPr>
        <p:spPr>
          <a:xfrm>
            <a:off x="7772947" y="3626741"/>
            <a:ext cx="3731022" cy="646331"/>
          </a:xfrm>
          <a:prstGeom prst="rect">
            <a:avLst/>
          </a:prstGeom>
          <a:solidFill>
            <a:schemeClr val="bg1">
              <a:lumMod val="95000"/>
            </a:schemeClr>
          </a:solidFill>
        </p:spPr>
        <p:txBody>
          <a:bodyPr wrap="square" rtlCol="0">
            <a:spAutoFit/>
          </a:bodyPr>
          <a:lstStyle/>
          <a:p>
            <a:r>
              <a:rPr lang="zh-CN" altLang="en-US" dirty="0">
                <a:latin typeface="+mj-ea"/>
                <a:ea typeface="+mj-ea"/>
              </a:rPr>
              <a:t>是“苹果”公司，而不是其他含义；这样苹果与区块链有关联</a:t>
            </a:r>
            <a:endParaRPr lang="zh-CN" altLang="en-US" sz="1200" dirty="0">
              <a:latin typeface="+mj-ea"/>
              <a:ea typeface="+mj-ea"/>
            </a:endParaRPr>
          </a:p>
        </p:txBody>
      </p:sp>
      <p:pic>
        <p:nvPicPr>
          <p:cNvPr id="21" name="图形 20" descr="箭头: 直">
            <a:extLst>
              <a:ext uri="{FF2B5EF4-FFF2-40B4-BE49-F238E27FC236}">
                <a16:creationId xmlns:a16="http://schemas.microsoft.com/office/drawing/2014/main" id="{00D3377D-F656-4A5C-A09D-46CC6D3005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a:off x="6385374" y="4703493"/>
            <a:ext cx="1336071" cy="721949"/>
          </a:xfrm>
          <a:prstGeom prst="rect">
            <a:avLst/>
          </a:prstGeom>
        </p:spPr>
      </p:pic>
      <p:sp>
        <p:nvSpPr>
          <p:cNvPr id="22" name="文本框 21">
            <a:extLst>
              <a:ext uri="{FF2B5EF4-FFF2-40B4-BE49-F238E27FC236}">
                <a16:creationId xmlns:a16="http://schemas.microsoft.com/office/drawing/2014/main" id="{C71B665D-713E-4A3B-9EE8-AF9BF71654A6}"/>
              </a:ext>
            </a:extLst>
          </p:cNvPr>
          <p:cNvSpPr txBox="1"/>
          <p:nvPr/>
        </p:nvSpPr>
        <p:spPr>
          <a:xfrm>
            <a:off x="7772947" y="4700843"/>
            <a:ext cx="3731022" cy="646331"/>
          </a:xfrm>
          <a:prstGeom prst="rect">
            <a:avLst/>
          </a:prstGeom>
          <a:solidFill>
            <a:schemeClr val="bg1">
              <a:lumMod val="95000"/>
            </a:schemeClr>
          </a:solidFill>
        </p:spPr>
        <p:txBody>
          <a:bodyPr wrap="square" rtlCol="0">
            <a:spAutoFit/>
          </a:bodyPr>
          <a:lstStyle/>
          <a:p>
            <a:r>
              <a:rPr lang="zh-CN" altLang="en-US" dirty="0">
                <a:latin typeface="+mj-ea"/>
                <a:ea typeface="+mj-ea"/>
              </a:rPr>
              <a:t>识别出小米是小米公司，“中将”不是名称</a:t>
            </a:r>
          </a:p>
        </p:txBody>
      </p:sp>
      <p:sp>
        <p:nvSpPr>
          <p:cNvPr id="23" name="矩形 1">
            <a:extLst>
              <a:ext uri="{FF2B5EF4-FFF2-40B4-BE49-F238E27FC236}">
                <a16:creationId xmlns:a16="http://schemas.microsoft.com/office/drawing/2014/main" id="{B2A92353-C0A5-41BB-ADEC-3EB5211ABFD3}"/>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277883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500" fill="hold"/>
                                        <p:tgtEl>
                                          <p:spTgt spid="21"/>
                                        </p:tgtEl>
                                        <p:attrNameLst>
                                          <p:attrName>ppt_w</p:attrName>
                                        </p:attrNameLst>
                                      </p:cBhvr>
                                      <p:tavLst>
                                        <p:tav tm="0">
                                          <p:val>
                                            <p:fltVal val="0"/>
                                          </p:val>
                                        </p:tav>
                                        <p:tav tm="100000">
                                          <p:val>
                                            <p:strVal val="#ppt_w"/>
                                          </p:val>
                                        </p:tav>
                                      </p:tavLst>
                                    </p:anim>
                                    <p:anim calcmode="lin" valueType="num">
                                      <p:cBhvr>
                                        <p:cTn id="22" dur="500" fill="hold"/>
                                        <p:tgtEl>
                                          <p:spTgt spid="21"/>
                                        </p:tgtEl>
                                        <p:attrNameLst>
                                          <p:attrName>ppt_h</p:attrName>
                                        </p:attrNameLst>
                                      </p:cBhvr>
                                      <p:tavLst>
                                        <p:tav tm="0">
                                          <p:val>
                                            <p:fltVal val="0"/>
                                          </p:val>
                                        </p:tav>
                                        <p:tav tm="100000">
                                          <p:val>
                                            <p:strVal val="#ppt_h"/>
                                          </p:val>
                                        </p:tav>
                                      </p:tavLst>
                                    </p:anim>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28828E-4356-4019-9487-F60E71700765}"/>
              </a:ext>
            </a:extLst>
          </p:cNvPr>
          <p:cNvSpPr/>
          <p:nvPr/>
        </p:nvSpPr>
        <p:spPr>
          <a:xfrm>
            <a:off x="527643" y="1033507"/>
            <a:ext cx="5828741" cy="461665"/>
          </a:xfrm>
          <a:prstGeom prst="rect">
            <a:avLst/>
          </a:prstGeom>
        </p:spPr>
        <p:txBody>
          <a:bodyPr wrap="square">
            <a:spAutoFit/>
          </a:bodyPr>
          <a:lstStyle/>
          <a:p>
            <a:r>
              <a:rPr lang="zh-CN" altLang="en-US" sz="2400" b="1" dirty="0">
                <a:solidFill>
                  <a:srgbClr val="71B900"/>
                </a:solidFill>
                <a:latin typeface="微软雅黑" panose="020B0503020204020204" pitchFamily="34" charset="-122"/>
                <a:ea typeface="微软雅黑" panose="020B0503020204020204" pitchFamily="34" charset="-122"/>
              </a:rPr>
              <a:t>命名实体识别</a:t>
            </a:r>
            <a:endParaRPr lang="zh-CN" altLang="en-US" sz="2400" b="1"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矩形 8">
            <a:extLst>
              <a:ext uri="{FF2B5EF4-FFF2-40B4-BE49-F238E27FC236}">
                <a16:creationId xmlns:a16="http://schemas.microsoft.com/office/drawing/2014/main" id="{B4D544DF-B10D-4682-A68A-822823A44750}"/>
              </a:ext>
            </a:extLst>
          </p:cNvPr>
          <p:cNvSpPr/>
          <p:nvPr/>
        </p:nvSpPr>
        <p:spPr>
          <a:xfrm>
            <a:off x="478440" y="1808653"/>
            <a:ext cx="5614416" cy="2400657"/>
          </a:xfrm>
          <a:prstGeom prst="rect">
            <a:avLst/>
          </a:prstGeom>
          <a:solidFill>
            <a:schemeClr val="bg1">
              <a:lumMod val="95000"/>
            </a:schemeClr>
          </a:solidFill>
        </p:spPr>
        <p:txBody>
          <a:bodyPr wrap="square">
            <a:spAutoFit/>
          </a:bodyPr>
          <a:lstStyle/>
          <a:p>
            <a:pPr>
              <a:lnSpc>
                <a:spcPct val="150000"/>
              </a:lnSpc>
            </a:pPr>
            <a:r>
              <a:rPr lang="zh-CN" altLang="en-US" sz="2000" dirty="0">
                <a:solidFill>
                  <a:srgbClr val="191919"/>
                </a:solidFill>
                <a:latin typeface="+mj-ea"/>
                <a:ea typeface="+mj-ea"/>
              </a:rPr>
              <a:t>苹果链（</a:t>
            </a:r>
            <a:r>
              <a:rPr lang="en-US" altLang="zh-CN" sz="2000" dirty="0">
                <a:solidFill>
                  <a:srgbClr val="191919"/>
                </a:solidFill>
                <a:latin typeface="+mj-ea"/>
                <a:ea typeface="+mj-ea"/>
              </a:rPr>
              <a:t>ACB</a:t>
            </a:r>
            <a:r>
              <a:rPr lang="zh-CN" altLang="en-US" sz="2000" dirty="0">
                <a:solidFill>
                  <a:srgbClr val="191919"/>
                </a:solidFill>
                <a:latin typeface="+mj-ea"/>
                <a:ea typeface="+mj-ea"/>
              </a:rPr>
              <a:t>）全球区块链数字货币</a:t>
            </a:r>
            <a:r>
              <a:rPr lang="en-US" altLang="zh-CN" sz="2000" dirty="0">
                <a:solidFill>
                  <a:srgbClr val="191919"/>
                </a:solidFill>
                <a:latin typeface="+mj-ea"/>
                <a:ea typeface="+mj-ea"/>
              </a:rPr>
              <a:t>2018</a:t>
            </a:r>
            <a:r>
              <a:rPr lang="zh-CN" altLang="en-US" sz="2000" dirty="0">
                <a:solidFill>
                  <a:srgbClr val="191919"/>
                </a:solidFill>
                <a:latin typeface="+mj-ea"/>
                <a:ea typeface="+mj-ea"/>
              </a:rPr>
              <a:t>年</a:t>
            </a:r>
            <a:r>
              <a:rPr lang="en-US" altLang="zh-CN" sz="2000" dirty="0">
                <a:solidFill>
                  <a:srgbClr val="191919"/>
                </a:solidFill>
                <a:latin typeface="+mj-ea"/>
                <a:ea typeface="+mj-ea"/>
              </a:rPr>
              <a:t>1</a:t>
            </a:r>
            <a:r>
              <a:rPr lang="zh-CN" altLang="en-US" sz="2000" dirty="0">
                <a:solidFill>
                  <a:srgbClr val="191919"/>
                </a:solidFill>
                <a:latin typeface="+mj-ea"/>
                <a:ea typeface="+mj-ea"/>
              </a:rPr>
              <a:t>月</a:t>
            </a:r>
            <a:r>
              <a:rPr lang="en-US" altLang="zh-CN" sz="2000" dirty="0">
                <a:solidFill>
                  <a:srgbClr val="191919"/>
                </a:solidFill>
                <a:latin typeface="+mj-ea"/>
                <a:ea typeface="+mj-ea"/>
              </a:rPr>
              <a:t>27</a:t>
            </a:r>
            <a:r>
              <a:rPr lang="zh-CN" altLang="en-US" sz="2000" dirty="0">
                <a:solidFill>
                  <a:srgbClr val="191919"/>
                </a:solidFill>
                <a:latin typeface="+mj-ea"/>
                <a:ea typeface="+mj-ea"/>
              </a:rPr>
              <a:t>日诞生，</a:t>
            </a:r>
            <a:r>
              <a:rPr lang="en-US" altLang="zh-CN" sz="2000" dirty="0">
                <a:solidFill>
                  <a:srgbClr val="191919"/>
                </a:solidFill>
                <a:latin typeface="+mj-ea"/>
                <a:ea typeface="+mj-ea"/>
              </a:rPr>
              <a:t>2018</a:t>
            </a:r>
            <a:r>
              <a:rPr lang="zh-CN" altLang="en-US" sz="2000" dirty="0">
                <a:solidFill>
                  <a:srgbClr val="191919"/>
                </a:solidFill>
                <a:latin typeface="+mj-ea"/>
                <a:ea typeface="+mj-ea"/>
              </a:rPr>
              <a:t>年</a:t>
            </a:r>
            <a:r>
              <a:rPr lang="en-US" altLang="zh-CN" sz="2000" dirty="0">
                <a:solidFill>
                  <a:srgbClr val="191919"/>
                </a:solidFill>
                <a:latin typeface="+mj-ea"/>
                <a:ea typeface="+mj-ea"/>
              </a:rPr>
              <a:t>2</a:t>
            </a:r>
            <a:r>
              <a:rPr lang="zh-CN" altLang="en-US" sz="2000" dirty="0">
                <a:solidFill>
                  <a:srgbClr val="191919"/>
                </a:solidFill>
                <a:latin typeface="+mj-ea"/>
                <a:ea typeface="+mj-ea"/>
              </a:rPr>
              <a:t>月运营。是运用密码学保证了数据的不可篡改和不可伪造。完全去中心化的设计，保证了发行数量， 比黄金更能抵御通货膨胀的压力。</a:t>
            </a:r>
            <a:endParaRPr lang="zh-CN" altLang="en-US" sz="2000" dirty="0">
              <a:latin typeface="+mj-ea"/>
              <a:ea typeface="+mj-ea"/>
            </a:endParaRPr>
          </a:p>
        </p:txBody>
      </p:sp>
      <p:sp>
        <p:nvSpPr>
          <p:cNvPr id="11" name="矩形 10">
            <a:extLst>
              <a:ext uri="{FF2B5EF4-FFF2-40B4-BE49-F238E27FC236}">
                <a16:creationId xmlns:a16="http://schemas.microsoft.com/office/drawing/2014/main" id="{DF040396-E29C-4ABE-AEBB-AED992CD5D5B}"/>
              </a:ext>
            </a:extLst>
          </p:cNvPr>
          <p:cNvSpPr/>
          <p:nvPr/>
        </p:nvSpPr>
        <p:spPr>
          <a:xfrm>
            <a:off x="6507665" y="1808653"/>
            <a:ext cx="5614416" cy="2448000"/>
          </a:xfrm>
          <a:prstGeom prst="rect">
            <a:avLst/>
          </a:prstGeom>
          <a:solidFill>
            <a:schemeClr val="bg1">
              <a:lumMod val="95000"/>
            </a:schemeClr>
          </a:solidFill>
        </p:spPr>
        <p:txBody>
          <a:bodyPr wrap="square">
            <a:spAutoFit/>
          </a:bodyPr>
          <a:lstStyle/>
          <a:p>
            <a:pPr>
              <a:lnSpc>
                <a:spcPct val="150000"/>
              </a:lnSpc>
            </a:pPr>
            <a:r>
              <a:rPr lang="zh-CN" altLang="en-US" sz="2000" dirty="0">
                <a:solidFill>
                  <a:srgbClr val="191919"/>
                </a:solidFill>
                <a:latin typeface="+mj-ea"/>
                <a:ea typeface="+mj-ea"/>
              </a:rPr>
              <a:t>苹果链格孢菌可侵染苹果叶片而引起落叶病的发生</a:t>
            </a:r>
            <a:r>
              <a:rPr lang="en-US" altLang="zh-CN" sz="2000" dirty="0">
                <a:solidFill>
                  <a:srgbClr val="191919"/>
                </a:solidFill>
                <a:latin typeface="+mj-ea"/>
                <a:ea typeface="+mj-ea"/>
              </a:rPr>
              <a:t>,</a:t>
            </a:r>
            <a:r>
              <a:rPr lang="zh-CN" altLang="en-US" sz="2000" dirty="0">
                <a:solidFill>
                  <a:srgbClr val="191919"/>
                </a:solidFill>
                <a:latin typeface="+mj-ea"/>
                <a:ea typeface="+mj-ea"/>
              </a:rPr>
              <a:t>是苹果产区主要病害之一。近年来</a:t>
            </a:r>
            <a:r>
              <a:rPr lang="en-US" altLang="zh-CN" sz="2000" dirty="0">
                <a:solidFill>
                  <a:srgbClr val="191919"/>
                </a:solidFill>
                <a:latin typeface="+mj-ea"/>
                <a:ea typeface="+mj-ea"/>
              </a:rPr>
              <a:t>,</a:t>
            </a:r>
            <a:r>
              <a:rPr lang="zh-CN" altLang="en-US" sz="2000" dirty="0">
                <a:solidFill>
                  <a:srgbClr val="191919"/>
                </a:solidFill>
                <a:latin typeface="+mj-ea"/>
                <a:ea typeface="+mj-ea"/>
              </a:rPr>
              <a:t>以提高树体自身抗性为目标的抗性育种研究日益受到重视。随着分子生物学理论和技术的发展</a:t>
            </a:r>
            <a:r>
              <a:rPr lang="en-US" altLang="zh-CN" sz="2000" dirty="0">
                <a:solidFill>
                  <a:srgbClr val="191919"/>
                </a:solidFill>
                <a:latin typeface="+mj-ea"/>
                <a:ea typeface="+mj-ea"/>
              </a:rPr>
              <a:t>,</a:t>
            </a:r>
            <a:r>
              <a:rPr lang="zh-CN" altLang="en-US" sz="2000" dirty="0">
                <a:solidFill>
                  <a:srgbClr val="191919"/>
                </a:solidFill>
                <a:latin typeface="+mj-ea"/>
                <a:ea typeface="+mj-ea"/>
              </a:rPr>
              <a:t>利用基因工程手段加快苹果抗病遗传改良育种进程成为现实。</a:t>
            </a:r>
          </a:p>
          <a:p>
            <a:pPr>
              <a:lnSpc>
                <a:spcPct val="150000"/>
              </a:lnSpc>
            </a:pPr>
            <a:endParaRPr lang="zh-CN" altLang="en-US" sz="2000" dirty="0">
              <a:solidFill>
                <a:srgbClr val="191919"/>
              </a:solidFill>
              <a:latin typeface="+mj-ea"/>
              <a:ea typeface="+mj-ea"/>
            </a:endParaRPr>
          </a:p>
        </p:txBody>
      </p:sp>
      <p:sp>
        <p:nvSpPr>
          <p:cNvPr id="12" name="矩形 11">
            <a:extLst>
              <a:ext uri="{FF2B5EF4-FFF2-40B4-BE49-F238E27FC236}">
                <a16:creationId xmlns:a16="http://schemas.microsoft.com/office/drawing/2014/main" id="{48F28941-F0B6-445D-90E2-9AEB4D272E8E}"/>
              </a:ext>
            </a:extLst>
          </p:cNvPr>
          <p:cNvSpPr/>
          <p:nvPr/>
        </p:nvSpPr>
        <p:spPr>
          <a:xfrm>
            <a:off x="1900308" y="5542225"/>
            <a:ext cx="3185487" cy="646331"/>
          </a:xfrm>
          <a:prstGeom prst="rect">
            <a:avLst/>
          </a:prstGeom>
        </p:spPr>
        <p:txBody>
          <a:bodyPr wrap="none">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自动识别出苹果链技术，将其</a:t>
            </a:r>
            <a:endParaRPr lang="en-US" altLang="zh-CN" dirty="0">
              <a:solidFill>
                <a:srgbClr val="FF0000"/>
              </a:solidFill>
              <a:latin typeface="microsoft yahei" panose="020B0503020204020204" pitchFamily="34" charset="-122"/>
              <a:ea typeface="microsoft yahei" panose="020B0503020204020204" pitchFamily="34" charset="-122"/>
            </a:endParaRPr>
          </a:p>
          <a:p>
            <a:r>
              <a:rPr lang="en-US" altLang="zh-CN" dirty="0">
                <a:solidFill>
                  <a:srgbClr val="FF0000"/>
                </a:solidFill>
                <a:latin typeface="microsoft yahei" panose="020B0503020204020204" pitchFamily="34" charset="-122"/>
                <a:ea typeface="microsoft yahei" panose="020B0503020204020204" pitchFamily="34" charset="-122"/>
              </a:rPr>
              <a:t>        </a:t>
            </a:r>
            <a:r>
              <a:rPr lang="zh-CN" altLang="en-US" dirty="0">
                <a:solidFill>
                  <a:srgbClr val="FF0000"/>
                </a:solidFill>
                <a:latin typeface="microsoft yahei" panose="020B0503020204020204" pitchFamily="34" charset="-122"/>
                <a:ea typeface="microsoft yahei" panose="020B0503020204020204" pitchFamily="34" charset="-122"/>
              </a:rPr>
              <a:t>与区块链进行关联</a:t>
            </a:r>
            <a:endParaRPr lang="zh-CN" altLang="en-US" b="0" i="0" dirty="0">
              <a:solidFill>
                <a:srgbClr val="FF0000"/>
              </a:solidFill>
              <a:effectLst/>
              <a:latin typeface="微软雅黑" panose="020B0503020204020204" pitchFamily="34" charset="-122"/>
            </a:endParaRPr>
          </a:p>
        </p:txBody>
      </p:sp>
      <p:pic>
        <p:nvPicPr>
          <p:cNvPr id="13" name="图形 12" descr="箭头: 直">
            <a:extLst>
              <a:ext uri="{FF2B5EF4-FFF2-40B4-BE49-F238E27FC236}">
                <a16:creationId xmlns:a16="http://schemas.microsoft.com/office/drawing/2014/main" id="{DD3A817E-16A2-48D6-8F74-8F3BF90B0B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8646837" y="4454562"/>
            <a:ext cx="1336071" cy="721949"/>
          </a:xfrm>
          <a:prstGeom prst="rect">
            <a:avLst/>
          </a:prstGeom>
        </p:spPr>
      </p:pic>
      <p:pic>
        <p:nvPicPr>
          <p:cNvPr id="14" name="图形 13" descr="箭头: 直">
            <a:extLst>
              <a:ext uri="{FF2B5EF4-FFF2-40B4-BE49-F238E27FC236}">
                <a16:creationId xmlns:a16="http://schemas.microsoft.com/office/drawing/2014/main" id="{A1ED3B19-C70B-40EA-A03B-EB53F7F3FF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2825017" y="4416685"/>
            <a:ext cx="1336071" cy="721949"/>
          </a:xfrm>
          <a:prstGeom prst="rect">
            <a:avLst/>
          </a:prstGeom>
        </p:spPr>
      </p:pic>
      <p:sp>
        <p:nvSpPr>
          <p:cNvPr id="15" name="矩形 14">
            <a:extLst>
              <a:ext uri="{FF2B5EF4-FFF2-40B4-BE49-F238E27FC236}">
                <a16:creationId xmlns:a16="http://schemas.microsoft.com/office/drawing/2014/main" id="{06D14D88-7B98-4B1F-BFA0-A6DAD9F3F76F}"/>
              </a:ext>
            </a:extLst>
          </p:cNvPr>
          <p:cNvSpPr/>
          <p:nvPr/>
        </p:nvSpPr>
        <p:spPr>
          <a:xfrm>
            <a:off x="6705014" y="5447554"/>
            <a:ext cx="5214889" cy="1477328"/>
          </a:xfrm>
          <a:prstGeom prst="rect">
            <a:avLst/>
          </a:prstGeom>
        </p:spPr>
        <p:txBody>
          <a:bodyPr wrap="none">
            <a:spAutoFit/>
          </a:bodyPr>
          <a:lstStyle/>
          <a:p>
            <a:r>
              <a:rPr lang="zh-CN" altLang="en-US" dirty="0">
                <a:solidFill>
                  <a:srgbClr val="FF0000"/>
                </a:solidFill>
                <a:latin typeface="microsoft yahei" panose="020B0503020204020204" pitchFamily="34" charset="-122"/>
                <a:ea typeface="microsoft yahei" panose="020B0503020204020204" pitchFamily="34" charset="-122"/>
              </a:rPr>
              <a:t>               自动识别出农业领域的专业名词</a:t>
            </a:r>
            <a:endParaRPr lang="en-US" altLang="zh-CN" dirty="0">
              <a:solidFill>
                <a:srgbClr val="FF0000"/>
              </a:solidFill>
              <a:latin typeface="microsoft yahei" panose="020B0503020204020204" pitchFamily="34" charset="-122"/>
              <a:ea typeface="microsoft yahei" panose="020B0503020204020204" pitchFamily="34" charset="-122"/>
            </a:endParaRPr>
          </a:p>
          <a:p>
            <a:r>
              <a:rPr lang="en-US" altLang="zh-CN" dirty="0">
                <a:solidFill>
                  <a:srgbClr val="FF0000"/>
                </a:solidFill>
                <a:latin typeface="microsoft yahei" panose="020B0503020204020204" pitchFamily="34" charset="-122"/>
                <a:ea typeface="microsoft yahei" panose="020B0503020204020204" pitchFamily="34" charset="-122"/>
              </a:rPr>
              <a:t>    </a:t>
            </a:r>
            <a:r>
              <a:rPr lang="zh-CN" altLang="en-US" dirty="0">
                <a:solidFill>
                  <a:srgbClr val="FF0000"/>
                </a:solidFill>
                <a:latin typeface="microsoft yahei" panose="020B0503020204020204" pitchFamily="34" charset="-122"/>
                <a:ea typeface="microsoft yahei" panose="020B0503020204020204" pitchFamily="34" charset="-122"/>
              </a:rPr>
              <a:t>“  苹果链格孢菌”，不会分为苹果链、格孢菌</a:t>
            </a:r>
            <a:endParaRPr lang="en-US" altLang="zh-CN" dirty="0">
              <a:solidFill>
                <a:srgbClr val="FF0000"/>
              </a:solidFill>
              <a:latin typeface="microsoft yahei" panose="020B0503020204020204" pitchFamily="34" charset="-122"/>
              <a:ea typeface="microsoft yahei" panose="020B0503020204020204" pitchFamily="34" charset="-122"/>
            </a:endParaRPr>
          </a:p>
          <a:p>
            <a:pPr algn="ctr"/>
            <a:r>
              <a:rPr lang="zh-CN" altLang="en-US" dirty="0">
                <a:solidFill>
                  <a:srgbClr val="FF0000"/>
                </a:solidFill>
                <a:latin typeface="microsoft yahei" panose="020B0503020204020204" pitchFamily="34" charset="-122"/>
                <a:ea typeface="microsoft yahei" panose="020B0503020204020204" pitchFamily="34" charset="-122"/>
              </a:rPr>
              <a:t>在区块链检索中不会出现该类信息，</a:t>
            </a:r>
            <a:endParaRPr lang="en-US" altLang="zh-CN" dirty="0">
              <a:solidFill>
                <a:srgbClr val="FF0000"/>
              </a:solidFill>
              <a:latin typeface="microsoft yahei" panose="020B0503020204020204" pitchFamily="34" charset="-122"/>
              <a:ea typeface="microsoft yahei" panose="020B0503020204020204" pitchFamily="34" charset="-122"/>
            </a:endParaRPr>
          </a:p>
          <a:p>
            <a:pPr algn="ctr"/>
            <a:r>
              <a:rPr lang="zh-CN" altLang="en-US" dirty="0">
                <a:solidFill>
                  <a:srgbClr val="FF0000"/>
                </a:solidFill>
                <a:latin typeface="microsoft yahei" panose="020B0503020204020204" pitchFamily="34" charset="-122"/>
                <a:ea typeface="microsoft yahei" panose="020B0503020204020204" pitchFamily="34" charset="-122"/>
              </a:rPr>
              <a:t>在苹果公司的检索中也不会出现该类信息</a:t>
            </a:r>
            <a:endParaRPr lang="en-US" altLang="zh-CN" dirty="0">
              <a:solidFill>
                <a:srgbClr val="FF0000"/>
              </a:solidFill>
              <a:latin typeface="microsoft yahei" panose="020B0503020204020204" pitchFamily="34" charset="-122"/>
              <a:ea typeface="microsoft yahei" panose="020B0503020204020204" pitchFamily="34" charset="-122"/>
            </a:endParaRPr>
          </a:p>
          <a:p>
            <a:endParaRPr lang="zh-CN" altLang="en-US" dirty="0">
              <a:solidFill>
                <a:srgbClr val="FF0000"/>
              </a:solidFill>
              <a:latin typeface="microsoft yahei" panose="020B0503020204020204" pitchFamily="34" charset="-122"/>
              <a:ea typeface="microsoft yahei" panose="020B0503020204020204" pitchFamily="34" charset="-122"/>
            </a:endParaRPr>
          </a:p>
        </p:txBody>
      </p:sp>
      <p:sp>
        <p:nvSpPr>
          <p:cNvPr id="10" name="矩形 1">
            <a:extLst>
              <a:ext uri="{FF2B5EF4-FFF2-40B4-BE49-F238E27FC236}">
                <a16:creationId xmlns:a16="http://schemas.microsoft.com/office/drawing/2014/main" id="{1502822F-66B8-44AA-BD3B-5DA1E4F44767}"/>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270259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a:extLst>
              <a:ext uri="{FF2B5EF4-FFF2-40B4-BE49-F238E27FC236}">
                <a16:creationId xmlns:a16="http://schemas.microsoft.com/office/drawing/2014/main" id="{2CC9DD54-A157-4253-B570-3464EB5A823A}"/>
              </a:ext>
            </a:extLst>
          </p:cNvPr>
          <p:cNvSpPr txBox="1"/>
          <p:nvPr/>
        </p:nvSpPr>
        <p:spPr>
          <a:xfrm>
            <a:off x="586497" y="419061"/>
            <a:ext cx="6275303" cy="443198"/>
          </a:xfrm>
          <a:prstGeom prst="rect">
            <a:avLst/>
          </a:prstGeom>
        </p:spPr>
        <p:txBody>
          <a:bodyPr vert="horz" wrap="square" lIns="0" tIns="0" rIns="0" bIns="0" rtlCol="0">
            <a:spAutoFit/>
          </a:bodyPr>
          <a:lstStyle/>
          <a:p>
            <a:pPr marL="12315"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企业渐成创新主体</a:t>
            </a:r>
            <a:r>
              <a:rPr kumimoji="0" lang="en-US" altLang="zh-CN"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VS</a:t>
            </a:r>
            <a:r>
              <a:rPr kumimoji="0" lang="zh-CN" altLang="en-US" sz="3200" b="1" i="0" u="none" strike="noStrike" kern="1200" cap="none" spc="0" normalizeH="0" baseline="0" noProof="0" dirty="0">
                <a:ln>
                  <a:noFill/>
                </a:ln>
                <a:solidFill>
                  <a:srgbClr val="3B3838"/>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创新能力不足</a:t>
            </a:r>
          </a:p>
        </p:txBody>
      </p:sp>
      <p:graphicFrame>
        <p:nvGraphicFramePr>
          <p:cNvPr id="5" name="表格 4">
            <a:extLst>
              <a:ext uri="{FF2B5EF4-FFF2-40B4-BE49-F238E27FC236}">
                <a16:creationId xmlns:a16="http://schemas.microsoft.com/office/drawing/2014/main" id="{21FA6FA9-A944-4733-BDC9-173CB7EF3E98}"/>
              </a:ext>
            </a:extLst>
          </p:cNvPr>
          <p:cNvGraphicFramePr>
            <a:graphicFrameLocks noGrp="1"/>
          </p:cNvGraphicFramePr>
          <p:nvPr>
            <p:extLst>
              <p:ext uri="{D42A27DB-BD31-4B8C-83A1-F6EECF244321}">
                <p14:modId xmlns:p14="http://schemas.microsoft.com/office/powerpoint/2010/main" val="2395724653"/>
              </p:ext>
            </p:extLst>
          </p:nvPr>
        </p:nvGraphicFramePr>
        <p:xfrm>
          <a:off x="8278367" y="2321180"/>
          <a:ext cx="3541485" cy="4079240"/>
        </p:xfrm>
        <a:graphic>
          <a:graphicData uri="http://schemas.openxmlformats.org/drawingml/2006/table">
            <a:tbl>
              <a:tblPr firstRow="1" bandRow="1">
                <a:tableStyleId>{93296810-A885-4BE3-A3E7-6D5BEEA58F35}</a:tableStyleId>
              </a:tblPr>
              <a:tblGrid>
                <a:gridCol w="650088">
                  <a:extLst>
                    <a:ext uri="{9D8B030D-6E8A-4147-A177-3AD203B41FA5}">
                      <a16:colId xmlns:a16="http://schemas.microsoft.com/office/drawing/2014/main" val="1454918785"/>
                    </a:ext>
                  </a:extLst>
                </a:gridCol>
                <a:gridCol w="1509486">
                  <a:extLst>
                    <a:ext uri="{9D8B030D-6E8A-4147-A177-3AD203B41FA5}">
                      <a16:colId xmlns:a16="http://schemas.microsoft.com/office/drawing/2014/main" val="3604551532"/>
                    </a:ext>
                  </a:extLst>
                </a:gridCol>
                <a:gridCol w="1381911">
                  <a:extLst>
                    <a:ext uri="{9D8B030D-6E8A-4147-A177-3AD203B41FA5}">
                      <a16:colId xmlns:a16="http://schemas.microsoft.com/office/drawing/2014/main" val="2539868294"/>
                    </a:ext>
                  </a:extLst>
                </a:gridCol>
              </a:tblGrid>
              <a:tr h="370840">
                <a:tc>
                  <a:txBody>
                    <a:bodyPr/>
                    <a:lstStyle/>
                    <a:p>
                      <a:pPr algn="ctr"/>
                      <a:r>
                        <a:rPr lang="zh-CN" altLang="en-US" dirty="0"/>
                        <a:t>序号</a:t>
                      </a:r>
                    </a:p>
                  </a:txBody>
                  <a:tcPr>
                    <a:solidFill>
                      <a:srgbClr val="71B900"/>
                    </a:solidFill>
                  </a:tcPr>
                </a:tc>
                <a:tc>
                  <a:txBody>
                    <a:bodyPr/>
                    <a:lstStyle/>
                    <a:p>
                      <a:pPr algn="ctr"/>
                      <a:r>
                        <a:rPr lang="zh-CN" altLang="en-US" dirty="0"/>
                        <a:t>公司</a:t>
                      </a:r>
                    </a:p>
                  </a:txBody>
                  <a:tcPr>
                    <a:solidFill>
                      <a:srgbClr val="71B900"/>
                    </a:solidFill>
                  </a:tcPr>
                </a:tc>
                <a:tc>
                  <a:txBody>
                    <a:bodyPr/>
                    <a:lstStyle/>
                    <a:p>
                      <a:pPr algn="ctr"/>
                      <a:r>
                        <a:rPr lang="zh-CN" altLang="en-US" dirty="0"/>
                        <a:t>国家</a:t>
                      </a:r>
                      <a:r>
                        <a:rPr lang="en-US" altLang="zh-CN" dirty="0"/>
                        <a:t>/</a:t>
                      </a:r>
                      <a:r>
                        <a:rPr lang="zh-CN" altLang="en-US" dirty="0"/>
                        <a:t>地区</a:t>
                      </a:r>
                    </a:p>
                  </a:txBody>
                  <a:tcPr>
                    <a:solidFill>
                      <a:srgbClr val="71B900"/>
                    </a:solidFill>
                  </a:tcPr>
                </a:tc>
                <a:extLst>
                  <a:ext uri="{0D108BD9-81ED-4DB2-BD59-A6C34878D82A}">
                    <a16:rowId xmlns:a16="http://schemas.microsoft.com/office/drawing/2014/main" val="1481426621"/>
                  </a:ext>
                </a:extLst>
              </a:tr>
              <a:tr h="370840">
                <a:tc>
                  <a:txBody>
                    <a:bodyPr/>
                    <a:lstStyle/>
                    <a:p>
                      <a:pPr algn="ctr"/>
                      <a:r>
                        <a:rPr lang="en-US" altLang="zh-CN" dirty="0"/>
                        <a:t>1</a:t>
                      </a:r>
                      <a:endParaRPr lang="zh-CN" altLang="en-US" dirty="0"/>
                    </a:p>
                  </a:txBody>
                  <a:tcPr/>
                </a:tc>
                <a:tc>
                  <a:txBody>
                    <a:bodyPr/>
                    <a:lstStyle/>
                    <a:p>
                      <a:r>
                        <a:rPr lang="zh-CN" altLang="en-US" dirty="0"/>
                        <a:t>微软</a:t>
                      </a:r>
                    </a:p>
                  </a:txBody>
                  <a:tcPr/>
                </a:tc>
                <a:tc>
                  <a:txBody>
                    <a:bodyPr/>
                    <a:lstStyle/>
                    <a:p>
                      <a:r>
                        <a:rPr lang="zh-CN" altLang="en-US" dirty="0"/>
                        <a:t>美国</a:t>
                      </a:r>
                    </a:p>
                  </a:txBody>
                  <a:tcPr/>
                </a:tc>
                <a:extLst>
                  <a:ext uri="{0D108BD9-81ED-4DB2-BD59-A6C34878D82A}">
                    <a16:rowId xmlns:a16="http://schemas.microsoft.com/office/drawing/2014/main" val="1845608060"/>
                  </a:ext>
                </a:extLst>
              </a:tr>
              <a:tr h="370840">
                <a:tc>
                  <a:txBody>
                    <a:bodyPr/>
                    <a:lstStyle/>
                    <a:p>
                      <a:pPr algn="ctr"/>
                      <a:r>
                        <a:rPr lang="en-US" altLang="zh-CN" dirty="0"/>
                        <a:t>2</a:t>
                      </a:r>
                      <a:endParaRPr lang="zh-CN" altLang="en-US" dirty="0"/>
                    </a:p>
                  </a:txBody>
                  <a:tcPr/>
                </a:tc>
                <a:tc>
                  <a:txBody>
                    <a:bodyPr/>
                    <a:lstStyle/>
                    <a:p>
                      <a:r>
                        <a:rPr lang="zh-CN" altLang="en-US" dirty="0"/>
                        <a:t>英特尔</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a:t>
                      </a:r>
                    </a:p>
                  </a:txBody>
                  <a:tcPr/>
                </a:tc>
                <a:extLst>
                  <a:ext uri="{0D108BD9-81ED-4DB2-BD59-A6C34878D82A}">
                    <a16:rowId xmlns:a16="http://schemas.microsoft.com/office/drawing/2014/main" val="836211239"/>
                  </a:ext>
                </a:extLst>
              </a:tr>
              <a:tr h="370840">
                <a:tc>
                  <a:txBody>
                    <a:bodyPr/>
                    <a:lstStyle/>
                    <a:p>
                      <a:pPr algn="ctr"/>
                      <a:r>
                        <a:rPr lang="en-US" altLang="zh-CN" dirty="0"/>
                        <a:t>3</a:t>
                      </a:r>
                      <a:endParaRPr lang="zh-CN" altLang="en-US" dirty="0"/>
                    </a:p>
                  </a:txBody>
                  <a:tcPr/>
                </a:tc>
                <a:tc>
                  <a:txBody>
                    <a:bodyPr/>
                    <a:lstStyle/>
                    <a:p>
                      <a:r>
                        <a:rPr lang="zh-CN" altLang="en-US" dirty="0"/>
                        <a:t>思科</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a:t>
                      </a:r>
                    </a:p>
                  </a:txBody>
                  <a:tcPr/>
                </a:tc>
                <a:extLst>
                  <a:ext uri="{0D108BD9-81ED-4DB2-BD59-A6C34878D82A}">
                    <a16:rowId xmlns:a16="http://schemas.microsoft.com/office/drawing/2014/main" val="138135330"/>
                  </a:ext>
                </a:extLst>
              </a:tr>
              <a:tr h="370840">
                <a:tc>
                  <a:txBody>
                    <a:bodyPr/>
                    <a:lstStyle/>
                    <a:p>
                      <a:pPr algn="ctr"/>
                      <a:r>
                        <a:rPr lang="en-US" altLang="zh-CN" dirty="0"/>
                        <a:t>4</a:t>
                      </a:r>
                      <a:endParaRPr lang="zh-CN" altLang="en-US" dirty="0"/>
                    </a:p>
                  </a:txBody>
                  <a:tcPr/>
                </a:tc>
                <a:tc>
                  <a:txBody>
                    <a:bodyPr/>
                    <a:lstStyle/>
                    <a:p>
                      <a:r>
                        <a:rPr lang="en-US" altLang="zh-CN" dirty="0"/>
                        <a:t>IBM</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a:t>
                      </a:r>
                    </a:p>
                  </a:txBody>
                  <a:tcPr/>
                </a:tc>
                <a:extLst>
                  <a:ext uri="{0D108BD9-81ED-4DB2-BD59-A6C34878D82A}">
                    <a16:rowId xmlns:a16="http://schemas.microsoft.com/office/drawing/2014/main" val="1890974928"/>
                  </a:ext>
                </a:extLst>
              </a:tr>
              <a:tr h="370840">
                <a:tc>
                  <a:txBody>
                    <a:bodyPr/>
                    <a:lstStyle/>
                    <a:p>
                      <a:pPr algn="ctr"/>
                      <a:r>
                        <a:rPr lang="en-US" altLang="zh-CN" dirty="0"/>
                        <a:t>5</a:t>
                      </a:r>
                      <a:endParaRPr lang="zh-CN" altLang="en-US" dirty="0"/>
                    </a:p>
                  </a:txBody>
                  <a:tcPr/>
                </a:tc>
                <a:tc>
                  <a:txBody>
                    <a:bodyPr/>
                    <a:lstStyle/>
                    <a:p>
                      <a:r>
                        <a:rPr lang="en-US" altLang="zh-CN" dirty="0"/>
                        <a:t>Alphabet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a:t>
                      </a:r>
                    </a:p>
                  </a:txBody>
                  <a:tcPr/>
                </a:tc>
                <a:extLst>
                  <a:ext uri="{0D108BD9-81ED-4DB2-BD59-A6C34878D82A}">
                    <a16:rowId xmlns:a16="http://schemas.microsoft.com/office/drawing/2014/main" val="1970633263"/>
                  </a:ext>
                </a:extLst>
              </a:tr>
              <a:tr h="370840">
                <a:tc>
                  <a:txBody>
                    <a:bodyPr/>
                    <a:lstStyle/>
                    <a:p>
                      <a:pPr algn="ctr"/>
                      <a:r>
                        <a:rPr lang="en-US" altLang="zh-CN" dirty="0"/>
                        <a:t>6</a:t>
                      </a:r>
                      <a:endParaRPr lang="zh-CN" altLang="en-US" dirty="0"/>
                    </a:p>
                  </a:txBody>
                  <a:tcPr/>
                </a:tc>
                <a:tc>
                  <a:txBody>
                    <a:bodyPr/>
                    <a:lstStyle/>
                    <a:p>
                      <a:r>
                        <a:rPr lang="zh-CN" altLang="en-US" dirty="0"/>
                        <a:t>苹果</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a:t>
                      </a:r>
                    </a:p>
                  </a:txBody>
                  <a:tcPr/>
                </a:tc>
                <a:extLst>
                  <a:ext uri="{0D108BD9-81ED-4DB2-BD59-A6C34878D82A}">
                    <a16:rowId xmlns:a16="http://schemas.microsoft.com/office/drawing/2014/main" val="1493078180"/>
                  </a:ext>
                </a:extLst>
              </a:tr>
              <a:tr h="370840">
                <a:tc>
                  <a:txBody>
                    <a:bodyPr/>
                    <a:lstStyle/>
                    <a:p>
                      <a:pPr algn="ctr"/>
                      <a:r>
                        <a:rPr lang="en-US" altLang="zh-CN" dirty="0"/>
                        <a:t>7</a:t>
                      </a:r>
                      <a:endParaRPr lang="zh-CN" altLang="en-US" dirty="0"/>
                    </a:p>
                  </a:txBody>
                  <a:tcPr/>
                </a:tc>
                <a:tc>
                  <a:txBody>
                    <a:bodyPr/>
                    <a:lstStyle/>
                    <a:p>
                      <a:r>
                        <a:rPr lang="zh-CN" altLang="en-US" dirty="0"/>
                        <a:t>台积电</a:t>
                      </a:r>
                    </a:p>
                  </a:txBody>
                  <a:tcPr/>
                </a:tc>
                <a:tc>
                  <a:txBody>
                    <a:bodyPr/>
                    <a:lstStyle/>
                    <a:p>
                      <a:r>
                        <a:rPr lang="zh-CN" altLang="en-US" dirty="0"/>
                        <a:t>台湾</a:t>
                      </a:r>
                    </a:p>
                  </a:txBody>
                  <a:tcPr/>
                </a:tc>
                <a:extLst>
                  <a:ext uri="{0D108BD9-81ED-4DB2-BD59-A6C34878D82A}">
                    <a16:rowId xmlns:a16="http://schemas.microsoft.com/office/drawing/2014/main" val="2430927140"/>
                  </a:ext>
                </a:extLst>
              </a:tr>
              <a:tr h="370840">
                <a:tc>
                  <a:txBody>
                    <a:bodyPr/>
                    <a:lstStyle/>
                    <a:p>
                      <a:pPr algn="ctr"/>
                      <a:r>
                        <a:rPr lang="en-US" altLang="zh-CN" dirty="0"/>
                        <a:t>8</a:t>
                      </a:r>
                      <a:endParaRPr lang="zh-CN" altLang="en-US" dirty="0"/>
                    </a:p>
                  </a:txBody>
                  <a:tcPr/>
                </a:tc>
                <a:tc>
                  <a:txBody>
                    <a:bodyPr/>
                    <a:lstStyle/>
                    <a:p>
                      <a:r>
                        <a:rPr lang="en-US" altLang="zh-CN" dirty="0"/>
                        <a:t>SAP</a:t>
                      </a:r>
                      <a:endParaRPr lang="zh-CN" altLang="en-US" dirty="0"/>
                    </a:p>
                  </a:txBody>
                  <a:tcPr/>
                </a:tc>
                <a:tc>
                  <a:txBody>
                    <a:bodyPr/>
                    <a:lstStyle/>
                    <a:p>
                      <a:r>
                        <a:rPr lang="zh-CN" altLang="en-US" dirty="0"/>
                        <a:t>德国</a:t>
                      </a:r>
                    </a:p>
                  </a:txBody>
                  <a:tcPr/>
                </a:tc>
                <a:extLst>
                  <a:ext uri="{0D108BD9-81ED-4DB2-BD59-A6C34878D82A}">
                    <a16:rowId xmlns:a16="http://schemas.microsoft.com/office/drawing/2014/main" val="1466155701"/>
                  </a:ext>
                </a:extLst>
              </a:tr>
              <a:tr h="370840">
                <a:tc>
                  <a:txBody>
                    <a:bodyPr/>
                    <a:lstStyle/>
                    <a:p>
                      <a:pPr algn="ctr"/>
                      <a:r>
                        <a:rPr lang="en-US" altLang="zh-CN" dirty="0"/>
                        <a:t>9</a:t>
                      </a:r>
                      <a:endParaRPr lang="zh-CN" altLang="en-US" dirty="0"/>
                    </a:p>
                  </a:txBody>
                  <a:tcPr/>
                </a:tc>
                <a:tc>
                  <a:txBody>
                    <a:bodyPr/>
                    <a:lstStyle/>
                    <a:p>
                      <a:r>
                        <a:rPr lang="zh-CN" altLang="en-US" dirty="0"/>
                        <a:t>德州仪器</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美国</a:t>
                      </a:r>
                    </a:p>
                  </a:txBody>
                  <a:tcPr/>
                </a:tc>
                <a:extLst>
                  <a:ext uri="{0D108BD9-81ED-4DB2-BD59-A6C34878D82A}">
                    <a16:rowId xmlns:a16="http://schemas.microsoft.com/office/drawing/2014/main" val="2251027740"/>
                  </a:ext>
                </a:extLst>
              </a:tr>
              <a:tr h="370840">
                <a:tc>
                  <a:txBody>
                    <a:bodyPr/>
                    <a:lstStyle/>
                    <a:p>
                      <a:pPr algn="ctr"/>
                      <a:r>
                        <a:rPr lang="en-US" altLang="zh-CN" dirty="0"/>
                        <a:t>10</a:t>
                      </a:r>
                      <a:endParaRPr lang="zh-CN" altLang="en-US" dirty="0"/>
                    </a:p>
                  </a:txBody>
                  <a:tcPr/>
                </a:tc>
                <a:tc>
                  <a:txBody>
                    <a:bodyPr/>
                    <a:lstStyle/>
                    <a:p>
                      <a:r>
                        <a:rPr lang="zh-CN" altLang="en-US" dirty="0"/>
                        <a:t>埃森哲</a:t>
                      </a:r>
                    </a:p>
                  </a:txBody>
                  <a:tcPr/>
                </a:tc>
                <a:tc>
                  <a:txBody>
                    <a:bodyPr/>
                    <a:lstStyle/>
                    <a:p>
                      <a:r>
                        <a:rPr lang="zh-CN" altLang="en-US" dirty="0"/>
                        <a:t>爱尔兰</a:t>
                      </a:r>
                    </a:p>
                  </a:txBody>
                  <a:tcPr/>
                </a:tc>
                <a:extLst>
                  <a:ext uri="{0D108BD9-81ED-4DB2-BD59-A6C34878D82A}">
                    <a16:rowId xmlns:a16="http://schemas.microsoft.com/office/drawing/2014/main" val="1198837286"/>
                  </a:ext>
                </a:extLst>
              </a:tr>
            </a:tbl>
          </a:graphicData>
        </a:graphic>
      </p:graphicFrame>
      <p:cxnSp>
        <p:nvCxnSpPr>
          <p:cNvPr id="6" name="直接连接符 5">
            <a:extLst>
              <a:ext uri="{FF2B5EF4-FFF2-40B4-BE49-F238E27FC236}">
                <a16:creationId xmlns:a16="http://schemas.microsoft.com/office/drawing/2014/main" id="{495431E2-D860-4481-8026-317FA098AD05}"/>
              </a:ext>
            </a:extLst>
          </p:cNvPr>
          <p:cNvCxnSpPr/>
          <p:nvPr/>
        </p:nvCxnSpPr>
        <p:spPr>
          <a:xfrm>
            <a:off x="408931" y="4991575"/>
            <a:ext cx="7348721" cy="0"/>
          </a:xfrm>
          <a:prstGeom prst="line">
            <a:avLst/>
          </a:prstGeom>
          <a:ln>
            <a:prstDash val="dash"/>
          </a:ln>
        </p:spPr>
        <p:style>
          <a:lnRef idx="1">
            <a:schemeClr val="accent5"/>
          </a:lnRef>
          <a:fillRef idx="0">
            <a:schemeClr val="accent5"/>
          </a:fillRef>
          <a:effectRef idx="0">
            <a:schemeClr val="accent5"/>
          </a:effectRef>
          <a:fontRef idx="minor">
            <a:schemeClr val="tx1"/>
          </a:fontRef>
        </p:style>
      </p:cxnSp>
      <p:sp>
        <p:nvSpPr>
          <p:cNvPr id="7" name="箭头: 右 6">
            <a:extLst>
              <a:ext uri="{FF2B5EF4-FFF2-40B4-BE49-F238E27FC236}">
                <a16:creationId xmlns:a16="http://schemas.microsoft.com/office/drawing/2014/main" id="{6EDB3123-1C08-405E-B919-5D82AF35F3FB}"/>
              </a:ext>
            </a:extLst>
          </p:cNvPr>
          <p:cNvSpPr/>
          <p:nvPr/>
        </p:nvSpPr>
        <p:spPr>
          <a:xfrm>
            <a:off x="3267200" y="3730394"/>
            <a:ext cx="1091381" cy="265471"/>
          </a:xfrm>
          <a:prstGeom prst="rightArrow">
            <a:avLst/>
          </a:prstGeom>
          <a:solidFill>
            <a:srgbClr val="00A5C3"/>
          </a:solidFill>
          <a:ln>
            <a:solidFill>
              <a:srgbClr val="2DB4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620715E-A90E-475E-A888-A04544B9ADF0}"/>
              </a:ext>
            </a:extLst>
          </p:cNvPr>
          <p:cNvSpPr/>
          <p:nvPr/>
        </p:nvSpPr>
        <p:spPr>
          <a:xfrm>
            <a:off x="516142" y="880221"/>
            <a:ext cx="11146480" cy="1338828"/>
          </a:xfrm>
          <a:prstGeom prst="rect">
            <a:avLst/>
          </a:prstGeom>
          <a:solidFill>
            <a:schemeClr val="bg1"/>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十多年来，中国的创新主体从高校、科研院所逐步演变为企业，企业成为新时代创新主体，尤其是科技型企业越来越受到重视，但是中国依然缺乏领先全球的科技领导企业，国家创新排名也屈居在</a:t>
            </a:r>
            <a:r>
              <a:rPr kumimoji="0" lang="en-US" altLang="zh-CN"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22</a:t>
            </a:r>
            <a:r>
              <a:rPr kumimoji="0" lang="zh-CN" altLang="en-US" sz="1800" b="1"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名，与发到国家存在差距。</a:t>
            </a:r>
          </a:p>
        </p:txBody>
      </p:sp>
      <p:sp>
        <p:nvSpPr>
          <p:cNvPr id="9" name="矩形 8">
            <a:extLst>
              <a:ext uri="{FF2B5EF4-FFF2-40B4-BE49-F238E27FC236}">
                <a16:creationId xmlns:a16="http://schemas.microsoft.com/office/drawing/2014/main" id="{2D1F4679-09B3-4E85-AB07-AE0B473F3702}"/>
              </a:ext>
            </a:extLst>
          </p:cNvPr>
          <p:cNvSpPr/>
          <p:nvPr/>
        </p:nvSpPr>
        <p:spPr>
          <a:xfrm>
            <a:off x="534911" y="6410412"/>
            <a:ext cx="10616878"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数据来源：</a:t>
            </a:r>
            <a:endPar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国家知识产权局专利业务工作及综合管理统计、汤森路透</a:t>
            </a:r>
            <a:r>
              <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-2017</a:t>
            </a: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年全球科技领导者</a:t>
            </a:r>
            <a:r>
              <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100</a:t>
            </a: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强、世界知识产权组织</a:t>
            </a:r>
            <a:r>
              <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《2017</a:t>
            </a:r>
            <a:r>
              <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全球创新指数</a:t>
            </a:r>
            <a:r>
              <a:rPr kumimoji="0" lang="en-US" altLang="zh-CN"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rPr>
              <a:t>》</a:t>
            </a:r>
            <a:endParaRPr kumimoji="0" lang="zh-CN" altLang="en-US" sz="11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endParaRPr>
          </a:p>
        </p:txBody>
      </p:sp>
      <p:graphicFrame>
        <p:nvGraphicFramePr>
          <p:cNvPr id="10" name="图表 9">
            <a:extLst>
              <a:ext uri="{FF2B5EF4-FFF2-40B4-BE49-F238E27FC236}">
                <a16:creationId xmlns:a16="http://schemas.microsoft.com/office/drawing/2014/main" id="{B1230B52-8059-47AB-9EA7-174C986B3FBE}"/>
              </a:ext>
            </a:extLst>
          </p:cNvPr>
          <p:cNvGraphicFramePr>
            <a:graphicFrameLocks/>
          </p:cNvGraphicFramePr>
          <p:nvPr>
            <p:extLst>
              <p:ext uri="{D42A27DB-BD31-4B8C-83A1-F6EECF244321}">
                <p14:modId xmlns:p14="http://schemas.microsoft.com/office/powerpoint/2010/main" val="1566318716"/>
              </p:ext>
            </p:extLst>
          </p:nvPr>
        </p:nvGraphicFramePr>
        <p:xfrm>
          <a:off x="103437" y="2553351"/>
          <a:ext cx="3385168" cy="24622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图表 10">
            <a:extLst>
              <a:ext uri="{FF2B5EF4-FFF2-40B4-BE49-F238E27FC236}">
                <a16:creationId xmlns:a16="http://schemas.microsoft.com/office/drawing/2014/main" id="{F7BB3581-C879-4E4C-812C-FCE26D41B19D}"/>
              </a:ext>
            </a:extLst>
          </p:cNvPr>
          <p:cNvGraphicFramePr>
            <a:graphicFrameLocks/>
          </p:cNvGraphicFramePr>
          <p:nvPr>
            <p:extLst>
              <p:ext uri="{D42A27DB-BD31-4B8C-83A1-F6EECF244321}">
                <p14:modId xmlns:p14="http://schemas.microsoft.com/office/powerpoint/2010/main" val="2683337496"/>
              </p:ext>
            </p:extLst>
          </p:nvPr>
        </p:nvGraphicFramePr>
        <p:xfrm>
          <a:off x="4004841" y="2311557"/>
          <a:ext cx="4157663" cy="2471738"/>
        </p:xfrm>
        <a:graphic>
          <a:graphicData uri="http://schemas.openxmlformats.org/drawingml/2006/chart">
            <c:chart xmlns:c="http://schemas.openxmlformats.org/drawingml/2006/chart" xmlns:r="http://schemas.openxmlformats.org/officeDocument/2006/relationships" r:id="rId4"/>
          </a:graphicData>
        </a:graphic>
      </p:graphicFrame>
      <p:sp>
        <p:nvSpPr>
          <p:cNvPr id="12" name="矩形 11">
            <a:extLst>
              <a:ext uri="{FF2B5EF4-FFF2-40B4-BE49-F238E27FC236}">
                <a16:creationId xmlns:a16="http://schemas.microsoft.com/office/drawing/2014/main" id="{0A81A5E3-632A-4E37-A6C3-9FF78F3052D4}"/>
              </a:ext>
            </a:extLst>
          </p:cNvPr>
          <p:cNvSpPr/>
          <p:nvPr/>
        </p:nvSpPr>
        <p:spPr>
          <a:xfrm>
            <a:off x="677298" y="2435026"/>
            <a:ext cx="265250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2011</a:t>
            </a: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国内有效发明量</a:t>
            </a:r>
            <a:endParaRPr kumimoji="0" lang="zh-CN" altLang="en-US" sz="1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E4ADFD7-D411-4C46-9268-81A7E4ED175D}"/>
              </a:ext>
            </a:extLst>
          </p:cNvPr>
          <p:cNvSpPr/>
          <p:nvPr/>
        </p:nvSpPr>
        <p:spPr>
          <a:xfrm>
            <a:off x="4924284" y="2438449"/>
            <a:ext cx="2652507"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2017</a:t>
            </a:r>
            <a:r>
              <a:rPr kumimoji="0" lang="zh-CN" altLang="en-US" sz="1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国内有效发明量</a:t>
            </a:r>
            <a:endParaRPr kumimoji="0" lang="zh-CN" altLang="en-US" sz="1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94117913-1DC4-4C65-B489-336A68FC984A}"/>
              </a:ext>
            </a:extLst>
          </p:cNvPr>
          <p:cNvSpPr/>
          <p:nvPr/>
        </p:nvSpPr>
        <p:spPr>
          <a:xfrm>
            <a:off x="544778" y="5039553"/>
            <a:ext cx="7300511" cy="138499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创新能力分布高度不均衡，绝大多数企业的创新成果数量较少；</a:t>
            </a:r>
            <a:endParaRPr kumimoji="0" lang="en-US" altLang="zh-CN"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创新成果质量较低，核心技术的对外依存度偏高；</a:t>
            </a:r>
            <a:endParaRPr kumimoji="0" lang="en-US" altLang="zh-CN"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技术前沿领域活跃度不高，创新能力仍落后。</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3413E66B-6126-4EAA-9F16-542DFDD9087B}"/>
              </a:ext>
            </a:extLst>
          </p:cNvPr>
          <p:cNvSpPr/>
          <p:nvPr/>
        </p:nvSpPr>
        <p:spPr>
          <a:xfrm>
            <a:off x="1480791" y="5902932"/>
            <a:ext cx="6096000" cy="338554"/>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中国人民大学</a:t>
            </a:r>
            <a:r>
              <a:rPr kumimoji="0" lang="en-US" altLang="zh-CN"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中国企业创新能力百千万排行榜（</a:t>
            </a:r>
            <a:r>
              <a:rPr kumimoji="0" lang="en-US" altLang="zh-CN"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2017</a:t>
            </a:r>
            <a:r>
              <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a:t>
            </a:r>
            <a:r>
              <a:rPr kumimoji="0" lang="en-US" altLang="zh-CN"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rPr>
              <a:t>》</a:t>
            </a:r>
            <a:endParaRPr kumimoji="0" lang="zh-CN" altLang="en-US" sz="1600" b="1" i="0" u="none" strike="noStrike" kern="1200" cap="none" spc="0" normalizeH="0" baseline="0" noProof="0" dirty="0">
              <a:ln>
                <a:noFill/>
              </a:ln>
              <a:solidFill>
                <a:srgbClr val="328765"/>
              </a:solidFill>
              <a:effectLst/>
              <a:uLnTx/>
              <a:uFillTx/>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90038D97-5C1F-43DC-AD2E-B160C7FAB72B}"/>
              </a:ext>
            </a:extLst>
          </p:cNvPr>
          <p:cNvSpPr/>
          <p:nvPr/>
        </p:nvSpPr>
        <p:spPr>
          <a:xfrm>
            <a:off x="8459489" y="1994762"/>
            <a:ext cx="318709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1B1B1B"/>
                </a:solidFill>
                <a:effectLst/>
                <a:uLnTx/>
                <a:uFillTx/>
                <a:latin typeface="微软雅黑" panose="020B0503020204020204" pitchFamily="34" charset="-122"/>
                <a:ea typeface="微软雅黑" panose="020B0503020204020204" pitchFamily="34" charset="-122"/>
              </a:rPr>
              <a:t>2017</a:t>
            </a:r>
            <a:r>
              <a:rPr kumimoji="0" lang="zh-CN" altLang="en-US" sz="1800" b="1" i="0" u="none" strike="noStrike" kern="1200" cap="none" spc="0" normalizeH="0" baseline="0" noProof="0" dirty="0">
                <a:ln>
                  <a:noFill/>
                </a:ln>
                <a:solidFill>
                  <a:srgbClr val="1B1B1B"/>
                </a:solidFill>
                <a:effectLst/>
                <a:uLnTx/>
                <a:uFillTx/>
                <a:latin typeface="微软雅黑" panose="020B0503020204020204" pitchFamily="34" charset="-122"/>
                <a:ea typeface="微软雅黑" panose="020B0503020204020204" pitchFamily="34" charset="-122"/>
              </a:rPr>
              <a:t>全球科技领导者前</a:t>
            </a:r>
            <a:r>
              <a:rPr kumimoji="0" lang="en-US" altLang="zh-CN" sz="1800" b="1" i="0" u="none" strike="noStrike" kern="1200" cap="none" spc="0" normalizeH="0" baseline="0" noProof="0" dirty="0">
                <a:ln>
                  <a:noFill/>
                </a:ln>
                <a:solidFill>
                  <a:srgbClr val="1B1B1B"/>
                </a:solidFill>
                <a:effectLst/>
                <a:uLnTx/>
                <a:uFillTx/>
                <a:latin typeface="微软雅黑" panose="020B0503020204020204" pitchFamily="34" charset="-122"/>
                <a:ea typeface="微软雅黑" panose="020B0503020204020204" pitchFamily="34" charset="-122"/>
              </a:rPr>
              <a:t>10</a:t>
            </a:r>
            <a:r>
              <a:rPr kumimoji="0" lang="zh-CN" altLang="en-US" sz="1800" b="1" i="0" u="none" strike="noStrike" kern="1200" cap="none" spc="0" normalizeH="0" baseline="0" noProof="0" dirty="0">
                <a:ln>
                  <a:noFill/>
                </a:ln>
                <a:solidFill>
                  <a:srgbClr val="1B1B1B"/>
                </a:solidFill>
                <a:effectLst/>
                <a:uLnTx/>
                <a:uFillTx/>
                <a:latin typeface="微软雅黑" panose="020B0503020204020204" pitchFamily="34" charset="-122"/>
                <a:ea typeface="微软雅黑" panose="020B0503020204020204" pitchFamily="34" charset="-122"/>
              </a:rPr>
              <a:t>强 </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335233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35CCAB1-4A33-4BE6-81FA-16252831AABA}"/>
              </a:ext>
            </a:extLst>
          </p:cNvPr>
          <p:cNvSpPr/>
          <p:nvPr/>
        </p:nvSpPr>
        <p:spPr>
          <a:xfrm>
            <a:off x="559817" y="2817314"/>
            <a:ext cx="5131535" cy="2308324"/>
          </a:xfrm>
          <a:prstGeom prst="rect">
            <a:avLst/>
          </a:prstGeom>
          <a:solidFill>
            <a:schemeClr val="bg1">
              <a:lumMod val="95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  "data": {    "text": "The objective of the present invention is to provide a cell pack, an electric vehicle, an electric power storage system, an electric tool, an electronic device, and a secondary cell with which it is possible to obtain exceptional cell properties. a negative electrode, and a nonaqueous electrolyte. }</a:t>
            </a:r>
          </a:p>
        </p:txBody>
      </p:sp>
      <p:sp>
        <p:nvSpPr>
          <p:cNvPr id="7" name="矩形 6">
            <a:extLst>
              <a:ext uri="{FF2B5EF4-FFF2-40B4-BE49-F238E27FC236}">
                <a16:creationId xmlns:a16="http://schemas.microsoft.com/office/drawing/2014/main" id="{0F165579-3EE2-4A2E-9F9B-DB45DE0249D3}"/>
              </a:ext>
            </a:extLst>
          </p:cNvPr>
          <p:cNvSpPr/>
          <p:nvPr/>
        </p:nvSpPr>
        <p:spPr>
          <a:xfrm>
            <a:off x="432308" y="6058423"/>
            <a:ext cx="5767324" cy="369332"/>
          </a:xfrm>
          <a:prstGeom prst="rect">
            <a:avLst/>
          </a:prstGeom>
          <a:solidFill>
            <a:schemeClr val="bg1">
              <a:lumMod val="95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    "lang": "en",    "score": 0.9996047616004944  }}</a:t>
            </a:r>
          </a:p>
        </p:txBody>
      </p:sp>
      <p:sp>
        <p:nvSpPr>
          <p:cNvPr id="8" name="矩形 7">
            <a:extLst>
              <a:ext uri="{FF2B5EF4-FFF2-40B4-BE49-F238E27FC236}">
                <a16:creationId xmlns:a16="http://schemas.microsoft.com/office/drawing/2014/main" id="{E95E8424-C486-4FC5-995B-88753899745D}"/>
              </a:ext>
            </a:extLst>
          </p:cNvPr>
          <p:cNvSpPr/>
          <p:nvPr/>
        </p:nvSpPr>
        <p:spPr>
          <a:xfrm>
            <a:off x="6957850" y="2841211"/>
            <a:ext cx="4824249" cy="2308324"/>
          </a:xfrm>
          <a:prstGeom prst="rect">
            <a:avLst/>
          </a:prstGeom>
          <a:solidFill>
            <a:schemeClr val="bg1">
              <a:lumMod val="95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  "data": {    "text": "Sí, sabes que ya llevo un rato mirándote ,Tengo que bailar contigo hoy (DY) ,Vi que tu mirada ya estaba llamándome ,Muéstrame el camino que yo voy (Oh),Tú, tú eres el imán y yo soy el metal ,Me voy acercando y voy armando el plan ,Solo con pensarlo se acelera van pidiendo más }</a:t>
            </a:r>
          </a:p>
        </p:txBody>
      </p:sp>
      <p:sp>
        <p:nvSpPr>
          <p:cNvPr id="9" name="矩形 8">
            <a:extLst>
              <a:ext uri="{FF2B5EF4-FFF2-40B4-BE49-F238E27FC236}">
                <a16:creationId xmlns:a16="http://schemas.microsoft.com/office/drawing/2014/main" id="{458E74B8-58EA-4A81-8C60-07CE21C3802E}"/>
              </a:ext>
            </a:extLst>
          </p:cNvPr>
          <p:cNvSpPr/>
          <p:nvPr/>
        </p:nvSpPr>
        <p:spPr>
          <a:xfrm>
            <a:off x="6957850" y="6058423"/>
            <a:ext cx="5108028" cy="369332"/>
          </a:xfrm>
          <a:prstGeom prst="rect">
            <a:avLst/>
          </a:prstGeom>
          <a:solidFill>
            <a:schemeClr val="bg1">
              <a:lumMod val="95000"/>
            </a:schemeClr>
          </a:solidFill>
        </p:spPr>
        <p:txBody>
          <a:bodyPr wrap="square">
            <a:spAutoFit/>
          </a:bodyPr>
          <a:lstStyle/>
          <a:p>
            <a:r>
              <a:rPr lang="zh-CN" altLang="en-US" dirty="0">
                <a:latin typeface="微软雅黑" panose="020B0503020204020204" pitchFamily="34" charset="-122"/>
                <a:ea typeface="微软雅黑" panose="020B0503020204020204" pitchFamily="34" charset="-122"/>
              </a:rPr>
              <a:t>"lang": "es",    "score": 0.998396098613739  }}</a:t>
            </a:r>
          </a:p>
        </p:txBody>
      </p:sp>
      <p:sp>
        <p:nvSpPr>
          <p:cNvPr id="11" name="矩形 10">
            <a:extLst>
              <a:ext uri="{FF2B5EF4-FFF2-40B4-BE49-F238E27FC236}">
                <a16:creationId xmlns:a16="http://schemas.microsoft.com/office/drawing/2014/main" id="{DF733CB0-3450-4792-9502-D0147428EEA8}"/>
              </a:ext>
            </a:extLst>
          </p:cNvPr>
          <p:cNvSpPr/>
          <p:nvPr/>
        </p:nvSpPr>
        <p:spPr>
          <a:xfrm>
            <a:off x="559817" y="1247388"/>
            <a:ext cx="11280086" cy="874407"/>
          </a:xfrm>
          <a:prstGeom prst="rect">
            <a:avLst/>
          </a:prstGeom>
        </p:spPr>
        <p:txBody>
          <a:bodyPr wrap="square">
            <a:spAutoFit/>
          </a:bodyPr>
          <a:lstStyle/>
          <a:p>
            <a:pPr>
              <a:lnSpc>
                <a:spcPct val="150000"/>
              </a:lnSpc>
            </a:pPr>
            <a:r>
              <a:rPr lang="zh-CN" altLang="en-US" b="1" dirty="0">
                <a:solidFill>
                  <a:srgbClr val="71B900"/>
                </a:solidFill>
                <a:latin typeface="微软雅黑" panose="020B0503020204020204" pitchFamily="34" charset="-122"/>
                <a:ea typeface="微软雅黑" panose="020B0503020204020204" pitchFamily="34" charset="-122"/>
              </a:rPr>
              <a:t>语种识别</a:t>
            </a:r>
            <a:r>
              <a:rPr lang="en-US" altLang="zh-CN" b="1" dirty="0">
                <a:solidFill>
                  <a:srgbClr val="71B900"/>
                </a:solidFill>
                <a:latin typeface="微软雅黑" panose="020B0503020204020204" pitchFamily="34" charset="-122"/>
                <a:ea typeface="微软雅黑" panose="020B0503020204020204" pitchFamily="34" charset="-122"/>
              </a:rPr>
              <a:t>(Language Identification)</a:t>
            </a:r>
            <a:r>
              <a:rPr lang="zh-CN" altLang="en-US" dirty="0">
                <a:latin typeface="微软雅黑" panose="020B0503020204020204" pitchFamily="34" charset="-122"/>
                <a:ea typeface="微软雅黑" panose="020B0503020204020204" pitchFamily="34" charset="-122"/>
              </a:rPr>
              <a:t>（简称</a:t>
            </a:r>
            <a:r>
              <a:rPr lang="en-US" altLang="zh-CN" dirty="0">
                <a:latin typeface="微软雅黑" panose="020B0503020204020204" pitchFamily="34" charset="-122"/>
                <a:ea typeface="微软雅黑" panose="020B0503020204020204" pitchFamily="34" charset="-122"/>
              </a:rPr>
              <a:t>LID</a:t>
            </a:r>
            <a:r>
              <a:rPr lang="zh-CN" altLang="en-US" dirty="0">
                <a:latin typeface="微软雅黑" panose="020B0503020204020204" pitchFamily="34" charset="-122"/>
                <a:ea typeface="微软雅黑" panose="020B0503020204020204" pitchFamily="34" charset="-122"/>
              </a:rPr>
              <a:t>），是指对说话人的语音信号进行自动识别判断，得出语音对应语言种类的技术。在多语言语音处理、语音自动翻译、安全监控等领域发挥着越来越重要的作用。</a:t>
            </a:r>
          </a:p>
        </p:txBody>
      </p:sp>
      <p:pic>
        <p:nvPicPr>
          <p:cNvPr id="12" name="图形 11" descr="箭头: 直">
            <a:extLst>
              <a:ext uri="{FF2B5EF4-FFF2-40B4-BE49-F238E27FC236}">
                <a16:creationId xmlns:a16="http://schemas.microsoft.com/office/drawing/2014/main" id="{8B1FE1AA-D43B-4453-9019-1E5125C668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2750697" y="5402234"/>
            <a:ext cx="912934" cy="546288"/>
          </a:xfrm>
          <a:prstGeom prst="rect">
            <a:avLst/>
          </a:prstGeom>
        </p:spPr>
      </p:pic>
      <p:pic>
        <p:nvPicPr>
          <p:cNvPr id="13" name="图形 12" descr="箭头: 直">
            <a:extLst>
              <a:ext uri="{FF2B5EF4-FFF2-40B4-BE49-F238E27FC236}">
                <a16:creationId xmlns:a16="http://schemas.microsoft.com/office/drawing/2014/main" id="{FE4FD480-4BC3-4B4F-B130-E68D8D152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a:off x="8925527" y="5402233"/>
            <a:ext cx="912934" cy="546288"/>
          </a:xfrm>
          <a:prstGeom prst="rect">
            <a:avLst/>
          </a:prstGeom>
        </p:spPr>
      </p:pic>
      <p:cxnSp>
        <p:nvCxnSpPr>
          <p:cNvPr id="14" name="直接连接符 13">
            <a:extLst>
              <a:ext uri="{FF2B5EF4-FFF2-40B4-BE49-F238E27FC236}">
                <a16:creationId xmlns:a16="http://schemas.microsoft.com/office/drawing/2014/main" id="{A7EA9459-4878-4F01-81A5-89568764E38B}"/>
              </a:ext>
            </a:extLst>
          </p:cNvPr>
          <p:cNvCxnSpPr>
            <a:cxnSpLocks/>
          </p:cNvCxnSpPr>
          <p:nvPr/>
        </p:nvCxnSpPr>
        <p:spPr>
          <a:xfrm>
            <a:off x="6373966" y="2698453"/>
            <a:ext cx="0" cy="3692726"/>
          </a:xfrm>
          <a:prstGeom prst="line">
            <a:avLst/>
          </a:prstGeom>
          <a:ln w="12700">
            <a:solidFill>
              <a:schemeClr val="tx1">
                <a:lumMod val="75000"/>
                <a:lumOff val="25000"/>
              </a:schemeClr>
            </a:solidFill>
            <a:prstDash val="dash"/>
          </a:ln>
        </p:spPr>
        <p:style>
          <a:lnRef idx="1">
            <a:schemeClr val="accent6"/>
          </a:lnRef>
          <a:fillRef idx="0">
            <a:schemeClr val="accent6"/>
          </a:fillRef>
          <a:effectRef idx="0">
            <a:schemeClr val="accent6"/>
          </a:effectRef>
          <a:fontRef idx="minor">
            <a:schemeClr val="tx1"/>
          </a:fontRef>
        </p:style>
      </p:cxnSp>
      <p:sp>
        <p:nvSpPr>
          <p:cNvPr id="15" name="矩形 1">
            <a:extLst>
              <a:ext uri="{FF2B5EF4-FFF2-40B4-BE49-F238E27FC236}">
                <a16:creationId xmlns:a16="http://schemas.microsoft.com/office/drawing/2014/main" id="{DB09737A-D6FC-4199-A283-826CEAF0D415}"/>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357841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41516AFE-975E-44C0-AE73-CD4316E87714}"/>
              </a:ext>
            </a:extLst>
          </p:cNvPr>
          <p:cNvSpPr/>
          <p:nvPr/>
        </p:nvSpPr>
        <p:spPr>
          <a:xfrm>
            <a:off x="7399650" y="2804704"/>
            <a:ext cx="3474720" cy="25968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2" name="矩形 1">
            <a:extLst>
              <a:ext uri="{FF2B5EF4-FFF2-40B4-BE49-F238E27FC236}">
                <a16:creationId xmlns:a16="http://schemas.microsoft.com/office/drawing/2014/main" id="{285ACA8D-BE4B-45C7-AACF-1DDDF7090530}"/>
              </a:ext>
            </a:extLst>
          </p:cNvPr>
          <p:cNvSpPr/>
          <p:nvPr/>
        </p:nvSpPr>
        <p:spPr>
          <a:xfrm>
            <a:off x="872358" y="2349917"/>
            <a:ext cx="5327273" cy="3269613"/>
          </a:xfrm>
          <a:prstGeom prst="rect">
            <a:avLst/>
          </a:prstGeom>
          <a:solidFill>
            <a:schemeClr val="bg1">
              <a:lumMod val="95000"/>
            </a:schemeClr>
          </a:solidFill>
        </p:spPr>
        <p:txBody>
          <a:bodyPr wrap="square">
            <a:spAutoFit/>
          </a:bodyPr>
          <a:lstStyle/>
          <a:p>
            <a:pPr>
              <a:lnSpc>
                <a:spcPct val="150000"/>
              </a:lnSpc>
            </a:pPr>
            <a:r>
              <a:rPr lang="en-US" altLang="zh-CN" sz="2000" dirty="0">
                <a:latin typeface="+mj-ea"/>
                <a:ea typeface="+mj-ea"/>
              </a:rPr>
              <a:t>3</a:t>
            </a:r>
            <a:r>
              <a:rPr lang="zh-CN" altLang="en-US" sz="2000" dirty="0">
                <a:latin typeface="+mj-ea"/>
                <a:ea typeface="+mj-ea"/>
              </a:rPr>
              <a:t>月</a:t>
            </a:r>
            <a:r>
              <a:rPr lang="en-US" altLang="zh-CN" sz="2000" dirty="0">
                <a:latin typeface="+mj-ea"/>
                <a:ea typeface="+mj-ea"/>
              </a:rPr>
              <a:t>27</a:t>
            </a:r>
            <a:r>
              <a:rPr lang="zh-CN" altLang="en-US" sz="2000" dirty="0">
                <a:latin typeface="+mj-ea"/>
                <a:ea typeface="+mj-ea"/>
              </a:rPr>
              <a:t>日，一直备受关注的网易区块链游戏</a:t>
            </a:r>
            <a:r>
              <a:rPr lang="en-US" altLang="zh-CN" sz="2000" dirty="0">
                <a:latin typeface="+mj-ea"/>
                <a:ea typeface="+mj-ea"/>
              </a:rPr>
              <a:t>《</a:t>
            </a:r>
            <a:r>
              <a:rPr lang="zh-CN" altLang="en-US" sz="2000" dirty="0">
                <a:latin typeface="+mj-ea"/>
                <a:ea typeface="+mj-ea"/>
              </a:rPr>
              <a:t>网易星球</a:t>
            </a:r>
            <a:r>
              <a:rPr lang="en-US" altLang="zh-CN" sz="2000" dirty="0">
                <a:latin typeface="+mj-ea"/>
                <a:ea typeface="+mj-ea"/>
              </a:rPr>
              <a:t>》</a:t>
            </a:r>
            <a:r>
              <a:rPr lang="zh-CN" altLang="en-US" sz="2000" dirty="0">
                <a:latin typeface="+mj-ea"/>
                <a:ea typeface="+mj-ea"/>
              </a:rPr>
              <a:t>宣布开启拍卖功能。截止目前，游戏内已进行了</a:t>
            </a:r>
            <a:r>
              <a:rPr lang="en-US" altLang="zh-CN" sz="2000" dirty="0">
                <a:latin typeface="+mj-ea"/>
                <a:ea typeface="+mj-ea"/>
              </a:rPr>
              <a:t>5</a:t>
            </a:r>
            <a:r>
              <a:rPr lang="zh-CN" altLang="en-US" sz="2000" dirty="0">
                <a:latin typeface="+mj-ea"/>
                <a:ea typeface="+mj-ea"/>
              </a:rPr>
              <a:t>轮产品拍卖。根据玩家网的数据显示，网易黑钻在</a:t>
            </a:r>
            <a:r>
              <a:rPr lang="en-US" altLang="zh-CN" sz="2000" dirty="0">
                <a:latin typeface="+mj-ea"/>
                <a:ea typeface="+mj-ea"/>
              </a:rPr>
              <a:t>27</a:t>
            </a:r>
            <a:r>
              <a:rPr lang="zh-CN" altLang="en-US" sz="2000" dirty="0">
                <a:latin typeface="+mj-ea"/>
                <a:ea typeface="+mj-ea"/>
              </a:rPr>
              <a:t>日当天的交易量高达</a:t>
            </a:r>
            <a:r>
              <a:rPr lang="en-US" altLang="zh-CN" sz="2000" dirty="0">
                <a:latin typeface="+mj-ea"/>
                <a:ea typeface="+mj-ea"/>
              </a:rPr>
              <a:t>58</a:t>
            </a:r>
            <a:r>
              <a:rPr lang="zh-CN" altLang="en-US" sz="2000" dirty="0">
                <a:latin typeface="+mj-ea"/>
                <a:ea typeface="+mj-ea"/>
              </a:rPr>
              <a:t>万，成为了交易量第一的区块链游戏货币。 </a:t>
            </a:r>
            <a:r>
              <a:rPr lang="en-US" altLang="zh-CN" sz="2000" dirty="0">
                <a:latin typeface="+mj-ea"/>
                <a:ea typeface="+mj-ea"/>
              </a:rPr>
              <a:t>《</a:t>
            </a:r>
            <a:r>
              <a:rPr lang="zh-CN" altLang="en-US" sz="2000" dirty="0">
                <a:latin typeface="+mj-ea"/>
                <a:ea typeface="+mj-ea"/>
              </a:rPr>
              <a:t>网易星球</a:t>
            </a:r>
            <a:r>
              <a:rPr lang="en-US" altLang="zh-CN" sz="2000" dirty="0">
                <a:latin typeface="+mj-ea"/>
                <a:ea typeface="+mj-ea"/>
              </a:rPr>
              <a:t>》</a:t>
            </a:r>
            <a:r>
              <a:rPr lang="zh-CN" altLang="en-US" sz="2000" dirty="0">
                <a:latin typeface="+mj-ea"/>
                <a:ea typeface="+mj-ea"/>
              </a:rPr>
              <a:t>目前参与竞拍的商品均出自网易严选、网易考拉等平台</a:t>
            </a:r>
          </a:p>
        </p:txBody>
      </p:sp>
      <p:sp>
        <p:nvSpPr>
          <p:cNvPr id="11" name="矩形 10">
            <a:extLst>
              <a:ext uri="{FF2B5EF4-FFF2-40B4-BE49-F238E27FC236}">
                <a16:creationId xmlns:a16="http://schemas.microsoft.com/office/drawing/2014/main" id="{CD548899-2B12-4C43-AD6C-DA8746DA58A1}"/>
              </a:ext>
            </a:extLst>
          </p:cNvPr>
          <p:cNvSpPr/>
          <p:nvPr/>
        </p:nvSpPr>
        <p:spPr>
          <a:xfrm>
            <a:off x="1811789" y="1547289"/>
            <a:ext cx="3262432" cy="461665"/>
          </a:xfrm>
          <a:prstGeom prst="rect">
            <a:avLst/>
          </a:prstGeom>
        </p:spPr>
        <p:txBody>
          <a:bodyPr wrap="none">
            <a:spAutoFit/>
          </a:bodyPr>
          <a:lstStyle/>
          <a:p>
            <a:r>
              <a:rPr lang="zh-CN" altLang="en-US" sz="2400" b="1" dirty="0">
                <a:solidFill>
                  <a:srgbClr val="71B900"/>
                </a:solidFill>
                <a:latin typeface="微软雅黑" panose="020B0503020204020204" pitchFamily="34" charset="-122"/>
                <a:ea typeface="微软雅黑" panose="020B0503020204020204" pitchFamily="34" charset="-122"/>
              </a:rPr>
              <a:t>新闻、文献主题词提取</a:t>
            </a:r>
          </a:p>
        </p:txBody>
      </p:sp>
      <p:pic>
        <p:nvPicPr>
          <p:cNvPr id="12" name="图形 11" descr="箭头: 直">
            <a:extLst>
              <a:ext uri="{FF2B5EF4-FFF2-40B4-BE49-F238E27FC236}">
                <a16:creationId xmlns:a16="http://schemas.microsoft.com/office/drawing/2014/main" id="{A70FFE94-2A19-4687-A531-1E0CE84FAB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6436745" y="3461231"/>
            <a:ext cx="904617" cy="721949"/>
          </a:xfrm>
          <a:prstGeom prst="rect">
            <a:avLst/>
          </a:prstGeom>
        </p:spPr>
      </p:pic>
      <p:sp>
        <p:nvSpPr>
          <p:cNvPr id="5" name="矩形 4">
            <a:extLst>
              <a:ext uri="{FF2B5EF4-FFF2-40B4-BE49-F238E27FC236}">
                <a16:creationId xmlns:a16="http://schemas.microsoft.com/office/drawing/2014/main" id="{4E44840C-231E-4ED3-A712-DECF490CBF92}"/>
              </a:ext>
            </a:extLst>
          </p:cNvPr>
          <p:cNvSpPr/>
          <p:nvPr/>
        </p:nvSpPr>
        <p:spPr>
          <a:xfrm>
            <a:off x="8029014" y="3401841"/>
            <a:ext cx="1107996"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网易星球</a:t>
            </a:r>
            <a:endParaRPr lang="zh-CN" altLang="en-US" dirty="0">
              <a:latin typeface="微软雅黑" panose="020B0503020204020204" pitchFamily="34" charset="-122"/>
            </a:endParaRPr>
          </a:p>
        </p:txBody>
      </p:sp>
      <p:sp>
        <p:nvSpPr>
          <p:cNvPr id="9" name="矩形 8">
            <a:extLst>
              <a:ext uri="{FF2B5EF4-FFF2-40B4-BE49-F238E27FC236}">
                <a16:creationId xmlns:a16="http://schemas.microsoft.com/office/drawing/2014/main" id="{197C1F3B-70D0-4763-86A6-85EFF73B5CFA}"/>
              </a:ext>
            </a:extLst>
          </p:cNvPr>
          <p:cNvSpPr/>
          <p:nvPr/>
        </p:nvSpPr>
        <p:spPr>
          <a:xfrm>
            <a:off x="9521718" y="3403900"/>
            <a:ext cx="646331"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拍卖</a:t>
            </a:r>
            <a:endParaRPr lang="zh-CN" altLang="en-US" dirty="0">
              <a:latin typeface="微软雅黑" panose="020B0503020204020204" pitchFamily="34" charset="-122"/>
            </a:endParaRPr>
          </a:p>
        </p:txBody>
      </p:sp>
      <p:sp>
        <p:nvSpPr>
          <p:cNvPr id="13" name="矩形 12">
            <a:extLst>
              <a:ext uri="{FF2B5EF4-FFF2-40B4-BE49-F238E27FC236}">
                <a16:creationId xmlns:a16="http://schemas.microsoft.com/office/drawing/2014/main" id="{A7A37B3B-D2AA-4AE5-9F1F-40D5E73C8876}"/>
              </a:ext>
            </a:extLst>
          </p:cNvPr>
          <p:cNvSpPr/>
          <p:nvPr/>
        </p:nvSpPr>
        <p:spPr>
          <a:xfrm>
            <a:off x="9400372" y="4103152"/>
            <a:ext cx="931665"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提</a:t>
            </a:r>
            <a:r>
              <a:rPr lang="en-US" altLang="zh-CN" b="1" dirty="0">
                <a:solidFill>
                  <a:srgbClr val="71B900"/>
                </a:solidFill>
                <a:latin typeface="微软雅黑" panose="020B0503020204020204" pitchFamily="34" charset="-122"/>
                <a:ea typeface="微软雅黑" panose="020B0503020204020204" pitchFamily="34" charset="-122"/>
              </a:rPr>
              <a:t>58</a:t>
            </a:r>
            <a:r>
              <a:rPr lang="zh-CN" altLang="en-US" b="1" dirty="0">
                <a:solidFill>
                  <a:srgbClr val="71B900"/>
                </a:solidFill>
                <a:latin typeface="微软雅黑" panose="020B0503020204020204" pitchFamily="34" charset="-122"/>
                <a:ea typeface="微软雅黑" panose="020B0503020204020204" pitchFamily="34" charset="-122"/>
              </a:rPr>
              <a:t>万</a:t>
            </a:r>
            <a:endParaRPr lang="zh-CN" altLang="en-US" dirty="0">
              <a:latin typeface="微软雅黑" panose="020B0503020204020204" pitchFamily="34" charset="-122"/>
            </a:endParaRPr>
          </a:p>
        </p:txBody>
      </p:sp>
      <p:sp>
        <p:nvSpPr>
          <p:cNvPr id="14" name="矩形 13">
            <a:extLst>
              <a:ext uri="{FF2B5EF4-FFF2-40B4-BE49-F238E27FC236}">
                <a16:creationId xmlns:a16="http://schemas.microsoft.com/office/drawing/2014/main" id="{A5FAA9CB-21E1-41DA-BAFD-D864F738354D}"/>
              </a:ext>
            </a:extLst>
          </p:cNvPr>
          <p:cNvSpPr/>
          <p:nvPr/>
        </p:nvSpPr>
        <p:spPr>
          <a:xfrm>
            <a:off x="8303929" y="4103152"/>
            <a:ext cx="558166" cy="369332"/>
          </a:xfrm>
          <a:prstGeom prst="rect">
            <a:avLst/>
          </a:prstGeom>
        </p:spPr>
        <p:txBody>
          <a:bodyPr wrap="none">
            <a:spAutoFit/>
          </a:bodyPr>
          <a:lstStyle/>
          <a:p>
            <a:r>
              <a:rPr lang="en-US" altLang="zh-CN" b="1" dirty="0">
                <a:solidFill>
                  <a:srgbClr val="71B900"/>
                </a:solidFill>
                <a:latin typeface="微软雅黑" panose="020B0503020204020204" pitchFamily="34" charset="-122"/>
                <a:ea typeface="微软雅黑" panose="020B0503020204020204" pitchFamily="34" charset="-122"/>
              </a:rPr>
              <a:t>5</a:t>
            </a:r>
            <a:r>
              <a:rPr lang="zh-CN" altLang="en-US" b="1" dirty="0">
                <a:solidFill>
                  <a:srgbClr val="71B900"/>
                </a:solidFill>
                <a:latin typeface="微软雅黑" panose="020B0503020204020204" pitchFamily="34" charset="-122"/>
                <a:ea typeface="微软雅黑" panose="020B0503020204020204" pitchFamily="34" charset="-122"/>
              </a:rPr>
              <a:t>轮</a:t>
            </a:r>
            <a:endParaRPr lang="zh-CN" altLang="en-US" dirty="0">
              <a:latin typeface="微软雅黑" panose="020B0503020204020204" pitchFamily="34" charset="-122"/>
            </a:endParaRPr>
          </a:p>
        </p:txBody>
      </p:sp>
      <p:sp>
        <p:nvSpPr>
          <p:cNvPr id="15" name="矩形 14">
            <a:extLst>
              <a:ext uri="{FF2B5EF4-FFF2-40B4-BE49-F238E27FC236}">
                <a16:creationId xmlns:a16="http://schemas.microsoft.com/office/drawing/2014/main" id="{96AA9AB6-461E-4AC0-B901-D50C9C4911DA}"/>
              </a:ext>
            </a:extLst>
          </p:cNvPr>
          <p:cNvSpPr/>
          <p:nvPr/>
        </p:nvSpPr>
        <p:spPr>
          <a:xfrm>
            <a:off x="8205345" y="4792390"/>
            <a:ext cx="646331"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严选</a:t>
            </a:r>
            <a:endParaRPr lang="zh-CN" altLang="en-US" dirty="0">
              <a:latin typeface="微软雅黑" panose="020B0503020204020204" pitchFamily="34" charset="-122"/>
            </a:endParaRPr>
          </a:p>
        </p:txBody>
      </p:sp>
      <p:sp>
        <p:nvSpPr>
          <p:cNvPr id="16" name="矩形 15">
            <a:extLst>
              <a:ext uri="{FF2B5EF4-FFF2-40B4-BE49-F238E27FC236}">
                <a16:creationId xmlns:a16="http://schemas.microsoft.com/office/drawing/2014/main" id="{5BEDB8AE-CF85-4612-BFEA-7C531DE18BFF}"/>
              </a:ext>
            </a:extLst>
          </p:cNvPr>
          <p:cNvSpPr/>
          <p:nvPr/>
        </p:nvSpPr>
        <p:spPr>
          <a:xfrm>
            <a:off x="9289962" y="4792390"/>
            <a:ext cx="646331" cy="369332"/>
          </a:xfrm>
          <a:prstGeom prst="rect">
            <a:avLst/>
          </a:prstGeom>
        </p:spPr>
        <p:txBody>
          <a:bodyPr wrap="none">
            <a:spAutoFit/>
          </a:bodyPr>
          <a:lstStyle/>
          <a:p>
            <a:r>
              <a:rPr lang="zh-CN" altLang="en-US" b="1" dirty="0">
                <a:solidFill>
                  <a:srgbClr val="71B900"/>
                </a:solidFill>
                <a:latin typeface="微软雅黑" panose="020B0503020204020204" pitchFamily="34" charset="-122"/>
                <a:ea typeface="微软雅黑" panose="020B0503020204020204" pitchFamily="34" charset="-122"/>
              </a:rPr>
              <a:t>考拉</a:t>
            </a:r>
            <a:endParaRPr lang="zh-CN" altLang="en-US" dirty="0">
              <a:latin typeface="微软雅黑" panose="020B0503020204020204" pitchFamily="34" charset="-122"/>
            </a:endParaRPr>
          </a:p>
        </p:txBody>
      </p:sp>
      <p:sp>
        <p:nvSpPr>
          <p:cNvPr id="17" name="矩形 1">
            <a:extLst>
              <a:ext uri="{FF2B5EF4-FFF2-40B4-BE49-F238E27FC236}">
                <a16:creationId xmlns:a16="http://schemas.microsoft.com/office/drawing/2014/main" id="{B6F5B632-B8B4-43A8-93BF-14946B9808BE}"/>
              </a:ext>
            </a:extLst>
          </p:cNvPr>
          <p:cNvSpPr/>
          <p:nvPr/>
        </p:nvSpPr>
        <p:spPr>
          <a:xfrm>
            <a:off x="527643" y="344179"/>
            <a:ext cx="6324126"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数据处理 </a:t>
            </a:r>
            <a:r>
              <a:rPr lang="en-US" altLang="zh-CN" sz="3200" b="1" dirty="0">
                <a:latin typeface="微软雅黑" panose="020B0503020204020204" pitchFamily="34" charset="-122"/>
                <a:ea typeface="微软雅黑" panose="020B0503020204020204" pitchFamily="34" charset="-122"/>
                <a:cs typeface="Arial" panose="020B0604020202020204" pitchFamily="34" charset="0"/>
              </a:rPr>
              <a:t>– </a:t>
            </a:r>
            <a:r>
              <a:rPr lang="zh-CN" altLang="en-US" sz="3200" b="1" dirty="0">
                <a:latin typeface="微软雅黑" panose="020B0503020204020204" pitchFamily="34" charset="-122"/>
                <a:ea typeface="微软雅黑" panose="020B0503020204020204" pitchFamily="34" charset="-122"/>
                <a:cs typeface="Arial" panose="020B0604020202020204" pitchFamily="34" charset="0"/>
              </a:rPr>
              <a:t>自然语义处理</a:t>
            </a:r>
          </a:p>
        </p:txBody>
      </p:sp>
    </p:spTree>
    <p:extLst>
      <p:ext uri="{BB962C8B-B14F-4D97-AF65-F5344CB8AC3E}">
        <p14:creationId xmlns:p14="http://schemas.microsoft.com/office/powerpoint/2010/main" val="2671423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十角星 1">
            <a:extLst>
              <a:ext uri="{FF2B5EF4-FFF2-40B4-BE49-F238E27FC236}">
                <a16:creationId xmlns:a16="http://schemas.microsoft.com/office/drawing/2014/main" id="{C79B1959-B10B-4CD9-97BA-0D7D669478C3}"/>
              </a:ext>
            </a:extLst>
          </p:cNvPr>
          <p:cNvSpPr/>
          <p:nvPr/>
        </p:nvSpPr>
        <p:spPr>
          <a:xfrm>
            <a:off x="1586196" y="2206717"/>
            <a:ext cx="2371241" cy="2371241"/>
          </a:xfrm>
          <a:prstGeom prst="star10">
            <a:avLst>
              <a:gd name="adj" fmla="val 45147"/>
              <a:gd name="hf" fmla="val 105146"/>
            </a:avLst>
          </a:prstGeom>
          <a:solidFill>
            <a:srgbClr val="9AC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数据整合</a:t>
            </a:r>
          </a:p>
        </p:txBody>
      </p:sp>
      <p:sp>
        <p:nvSpPr>
          <p:cNvPr id="31" name="十角星 2">
            <a:extLst>
              <a:ext uri="{FF2B5EF4-FFF2-40B4-BE49-F238E27FC236}">
                <a16:creationId xmlns:a16="http://schemas.microsoft.com/office/drawing/2014/main" id="{A0CBBE92-914A-41F9-9BEC-7486DF9878D7}"/>
              </a:ext>
            </a:extLst>
          </p:cNvPr>
          <p:cNvSpPr/>
          <p:nvPr/>
        </p:nvSpPr>
        <p:spPr>
          <a:xfrm>
            <a:off x="5070732" y="2206716"/>
            <a:ext cx="2371241" cy="2371241"/>
          </a:xfrm>
          <a:prstGeom prst="star10">
            <a:avLst>
              <a:gd name="adj" fmla="val 45147"/>
              <a:gd name="hf" fmla="val 105146"/>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数据处理</a:t>
            </a:r>
          </a:p>
        </p:txBody>
      </p:sp>
      <p:sp>
        <p:nvSpPr>
          <p:cNvPr id="32" name="十角星 3">
            <a:extLst>
              <a:ext uri="{FF2B5EF4-FFF2-40B4-BE49-F238E27FC236}">
                <a16:creationId xmlns:a16="http://schemas.microsoft.com/office/drawing/2014/main" id="{6810C572-6DD2-4592-8BCF-B7DEA4869D30}"/>
              </a:ext>
            </a:extLst>
          </p:cNvPr>
          <p:cNvSpPr/>
          <p:nvPr/>
        </p:nvSpPr>
        <p:spPr>
          <a:xfrm>
            <a:off x="8555268" y="2206716"/>
            <a:ext cx="2371241" cy="2371241"/>
          </a:xfrm>
          <a:prstGeom prst="star10">
            <a:avLst>
              <a:gd name="adj" fmla="val 45147"/>
              <a:gd name="hf" fmla="val 105146"/>
            </a:avLst>
          </a:prstGeom>
          <a:solidFill>
            <a:srgbClr val="E88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rPr>
              <a:t>数据利用</a:t>
            </a:r>
          </a:p>
        </p:txBody>
      </p:sp>
      <p:sp>
        <p:nvSpPr>
          <p:cNvPr id="35" name="矩形 34">
            <a:extLst>
              <a:ext uri="{FF2B5EF4-FFF2-40B4-BE49-F238E27FC236}">
                <a16:creationId xmlns:a16="http://schemas.microsoft.com/office/drawing/2014/main" id="{C2D4AF6C-6025-4C00-80E2-5B849B806EB5}"/>
              </a:ext>
            </a:extLst>
          </p:cNvPr>
          <p:cNvSpPr/>
          <p:nvPr/>
        </p:nvSpPr>
        <p:spPr>
          <a:xfrm>
            <a:off x="1901736" y="4876266"/>
            <a:ext cx="2612350"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数据获取</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数据清洗</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数据关联</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数据扩展</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4E1FB0C9-F2FB-4237-95F7-05AB72E87A4F}"/>
              </a:ext>
            </a:extLst>
          </p:cNvPr>
          <p:cNvSpPr/>
          <p:nvPr/>
        </p:nvSpPr>
        <p:spPr>
          <a:xfrm>
            <a:off x="5434969" y="4876266"/>
            <a:ext cx="2612350" cy="1738938"/>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机器翻译</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图像提取</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光学字符识别</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自然语言处理</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矩形 36">
            <a:extLst>
              <a:ext uri="{FF2B5EF4-FFF2-40B4-BE49-F238E27FC236}">
                <a16:creationId xmlns:a16="http://schemas.microsoft.com/office/drawing/2014/main" id="{0D11DB9A-97A3-4046-AC97-76F7A7F6D5DF}"/>
              </a:ext>
            </a:extLst>
          </p:cNvPr>
          <p:cNvSpPr/>
          <p:nvPr/>
        </p:nvSpPr>
        <p:spPr>
          <a:xfrm>
            <a:off x="8968202" y="4876266"/>
            <a:ext cx="2612350" cy="1917000"/>
          </a:xfrm>
          <a:prstGeom prst="rect">
            <a:avLst/>
          </a:prstGeom>
        </p:spPr>
        <p:txBody>
          <a:bodyPr wrap="square">
            <a:spAutoFit/>
          </a:bodyPr>
          <a:lstStyle/>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语义检索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扩展检索</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关系图谱</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专利地图</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智能分析</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ts val="2400"/>
              </a:lnSpc>
              <a:buFont typeface="Arial" panose="020B0604020202020204" pitchFamily="34" charset="0"/>
              <a:buChar char="•"/>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关键词联想</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10">
            <a:extLst>
              <a:ext uri="{FF2B5EF4-FFF2-40B4-BE49-F238E27FC236}">
                <a16:creationId xmlns:a16="http://schemas.microsoft.com/office/drawing/2014/main" id="{302B9C7C-03CE-4B62-9121-177946827413}"/>
              </a:ext>
            </a:extLst>
          </p:cNvPr>
          <p:cNvSpPr txBox="1"/>
          <p:nvPr/>
        </p:nvSpPr>
        <p:spPr>
          <a:xfrm>
            <a:off x="1307872" y="1323637"/>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帮助企业创新情报平台扩展</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9ACE44"/>
                </a:solidFill>
                <a:latin typeface="微软雅黑" panose="020B0503020204020204" pitchFamily="34" charset="-122"/>
                <a:ea typeface="微软雅黑" panose="020B0503020204020204" pitchFamily="34" charset="-122"/>
              </a:rPr>
              <a:t>高质量、互联互通的数据资源</a:t>
            </a:r>
          </a:p>
        </p:txBody>
      </p:sp>
      <p:sp>
        <p:nvSpPr>
          <p:cNvPr id="11" name="文本框 10">
            <a:extLst>
              <a:ext uri="{FF2B5EF4-FFF2-40B4-BE49-F238E27FC236}">
                <a16:creationId xmlns:a16="http://schemas.microsoft.com/office/drawing/2014/main" id="{773622BF-B496-4A16-B9D5-BAC1D8CA9C93}"/>
              </a:ext>
            </a:extLst>
          </p:cNvPr>
          <p:cNvSpPr txBox="1"/>
          <p:nvPr/>
        </p:nvSpPr>
        <p:spPr>
          <a:xfrm>
            <a:off x="4792408" y="1323636"/>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帮助企业创新情报平台提升</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60B5CC"/>
                </a:solidFill>
                <a:latin typeface="微软雅黑" panose="020B0503020204020204" pitchFamily="34" charset="-122"/>
                <a:ea typeface="微软雅黑" panose="020B0503020204020204" pitchFamily="34" charset="-122"/>
              </a:rPr>
              <a:t>数据资源的情报转化能力</a:t>
            </a:r>
          </a:p>
        </p:txBody>
      </p:sp>
      <p:sp>
        <p:nvSpPr>
          <p:cNvPr id="12" name="文本框 10">
            <a:extLst>
              <a:ext uri="{FF2B5EF4-FFF2-40B4-BE49-F238E27FC236}">
                <a16:creationId xmlns:a16="http://schemas.microsoft.com/office/drawing/2014/main" id="{1C672CC9-B03A-46E1-8C31-C84D221BF7F4}"/>
              </a:ext>
            </a:extLst>
          </p:cNvPr>
          <p:cNvSpPr txBox="1"/>
          <p:nvPr/>
        </p:nvSpPr>
        <p:spPr>
          <a:xfrm>
            <a:off x="8276944" y="1323635"/>
            <a:ext cx="2927890" cy="584775"/>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帮助企业创新情报平台建立</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solidFill>
                  <a:srgbClr val="E88565"/>
                </a:solidFill>
                <a:latin typeface="微软雅黑" panose="020B0503020204020204" pitchFamily="34" charset="-122"/>
                <a:ea typeface="微软雅黑" panose="020B0503020204020204" pitchFamily="34" charset="-122"/>
              </a:rPr>
              <a:t>创新情报的实用工具和可视化</a:t>
            </a:r>
          </a:p>
        </p:txBody>
      </p:sp>
      <p:sp>
        <p:nvSpPr>
          <p:cNvPr id="14" name="Rectangle: Rounded Corners 13">
            <a:extLst>
              <a:ext uri="{FF2B5EF4-FFF2-40B4-BE49-F238E27FC236}">
                <a16:creationId xmlns:a16="http://schemas.microsoft.com/office/drawing/2014/main" id="{0B1D7583-0731-4CFC-A52F-33B2DF7771F6}"/>
              </a:ext>
            </a:extLst>
          </p:cNvPr>
          <p:cNvSpPr/>
          <p:nvPr/>
        </p:nvSpPr>
        <p:spPr>
          <a:xfrm>
            <a:off x="931483" y="1056466"/>
            <a:ext cx="3513767" cy="5558738"/>
          </a:xfrm>
          <a:prstGeom prst="roundRect">
            <a:avLst>
              <a:gd name="adj" fmla="val 717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5328DEBB-578E-4E6F-BC91-D341C2F867D1}"/>
              </a:ext>
            </a:extLst>
          </p:cNvPr>
          <p:cNvSpPr/>
          <p:nvPr/>
        </p:nvSpPr>
        <p:spPr>
          <a:xfrm>
            <a:off x="4665665" y="710461"/>
            <a:ext cx="3513767" cy="5904743"/>
          </a:xfrm>
          <a:prstGeom prst="roundRect">
            <a:avLst>
              <a:gd name="adj" fmla="val 717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2">
            <a:extLst>
              <a:ext uri="{FF2B5EF4-FFF2-40B4-BE49-F238E27FC236}">
                <a16:creationId xmlns:a16="http://schemas.microsoft.com/office/drawing/2014/main" id="{4D02A19C-7E81-4302-BA4B-D310A5CC2BB0}"/>
              </a:ext>
            </a:extLst>
          </p:cNvPr>
          <p:cNvSpPr/>
          <p:nvPr/>
        </p:nvSpPr>
        <p:spPr>
          <a:xfrm>
            <a:off x="477066" y="297321"/>
            <a:ext cx="3925864"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强大的数据能力</a:t>
            </a:r>
          </a:p>
        </p:txBody>
      </p:sp>
    </p:spTree>
    <p:extLst>
      <p:ext uri="{BB962C8B-B14F-4D97-AF65-F5344CB8AC3E}">
        <p14:creationId xmlns:p14="http://schemas.microsoft.com/office/powerpoint/2010/main" val="133429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01FCD7C-E7E8-486F-B39F-0B11B5BBD701}"/>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
        <p:nvSpPr>
          <p:cNvPr id="5" name="文本框 4">
            <a:extLst>
              <a:ext uri="{FF2B5EF4-FFF2-40B4-BE49-F238E27FC236}">
                <a16:creationId xmlns:a16="http://schemas.microsoft.com/office/drawing/2014/main" id="{2D67BE86-C8FB-44BC-8D70-D8382320AE2E}"/>
              </a:ext>
            </a:extLst>
          </p:cNvPr>
          <p:cNvSpPr txBox="1"/>
          <p:nvPr/>
        </p:nvSpPr>
        <p:spPr>
          <a:xfrm>
            <a:off x="1564316" y="3628248"/>
            <a:ext cx="1828605" cy="358881"/>
          </a:xfrm>
          <a:prstGeom prst="rect">
            <a:avLst/>
          </a:prstGeom>
          <a:noFill/>
        </p:spPr>
        <p:txBody>
          <a:bodyPr wrap="square" rtlCol="0">
            <a:spAutoFit/>
          </a:bodyPr>
          <a:lstStyle/>
          <a:p>
            <a:pPr lvl="1" algn="ctr">
              <a:lnSpc>
                <a:spcPts val="22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智能分析</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Freeform 81">
            <a:extLst>
              <a:ext uri="{FF2B5EF4-FFF2-40B4-BE49-F238E27FC236}">
                <a16:creationId xmlns:a16="http://schemas.microsoft.com/office/drawing/2014/main" id="{3641E3EB-38F0-4E4E-B481-AB119D2792F3}"/>
              </a:ext>
            </a:extLst>
          </p:cNvPr>
          <p:cNvSpPr/>
          <p:nvPr/>
        </p:nvSpPr>
        <p:spPr>
          <a:xfrm rot="2539609">
            <a:off x="6724523" y="4539423"/>
            <a:ext cx="641147" cy="106866"/>
          </a:xfrm>
          <a:custGeom>
            <a:avLst/>
            <a:gdLst/>
            <a:ahLst/>
            <a:cxnLst/>
            <a:rect l="0" t="0" r="0" b="0"/>
            <a:pathLst>
              <a:path>
                <a:moveTo>
                  <a:pt x="0" y="32211"/>
                </a:moveTo>
                <a:lnTo>
                  <a:pt x="386650" y="32211"/>
                </a:lnTo>
              </a:path>
            </a:pathLst>
          </a:custGeom>
          <a:noFill/>
          <a:ln w="12700" cap="flat" cmpd="sng" algn="ctr">
            <a:solidFill>
              <a:srgbClr val="C64847"/>
            </a:solidFill>
            <a:prstDash val="solid"/>
            <a:headEnd type="oval"/>
            <a:tailEnd type="oval"/>
          </a:ln>
          <a:effectLst/>
        </p:spPr>
      </p:sp>
      <p:sp>
        <p:nvSpPr>
          <p:cNvPr id="8" name="Freeform 82">
            <a:extLst>
              <a:ext uri="{FF2B5EF4-FFF2-40B4-BE49-F238E27FC236}">
                <a16:creationId xmlns:a16="http://schemas.microsoft.com/office/drawing/2014/main" id="{65DA813F-DC69-407C-8182-6F52AA9ABE36}"/>
              </a:ext>
            </a:extLst>
          </p:cNvPr>
          <p:cNvSpPr/>
          <p:nvPr/>
        </p:nvSpPr>
        <p:spPr>
          <a:xfrm>
            <a:off x="6901820" y="3740618"/>
            <a:ext cx="701802" cy="106866"/>
          </a:xfrm>
          <a:custGeom>
            <a:avLst/>
            <a:gdLst/>
            <a:ahLst/>
            <a:cxnLst/>
            <a:rect l="0" t="0" r="0" b="0"/>
            <a:pathLst>
              <a:path>
                <a:moveTo>
                  <a:pt x="0" y="32211"/>
                </a:moveTo>
                <a:lnTo>
                  <a:pt x="423229" y="32211"/>
                </a:lnTo>
              </a:path>
            </a:pathLst>
          </a:custGeom>
          <a:noFill/>
          <a:ln w="12700" cap="flat" cmpd="sng" algn="ctr">
            <a:solidFill>
              <a:srgbClr val="E88651"/>
            </a:solidFill>
            <a:prstDash val="solid"/>
            <a:headEnd type="oval"/>
            <a:tailEnd type="oval"/>
          </a:ln>
          <a:effectLst/>
        </p:spPr>
      </p:sp>
      <p:sp>
        <p:nvSpPr>
          <p:cNvPr id="9" name="Freeform 83">
            <a:extLst>
              <a:ext uri="{FF2B5EF4-FFF2-40B4-BE49-F238E27FC236}">
                <a16:creationId xmlns:a16="http://schemas.microsoft.com/office/drawing/2014/main" id="{C701D0E1-1B6C-45B9-A599-43E3E48BD376}"/>
              </a:ext>
            </a:extLst>
          </p:cNvPr>
          <p:cNvSpPr/>
          <p:nvPr/>
        </p:nvSpPr>
        <p:spPr>
          <a:xfrm rot="19060391">
            <a:off x="6724523" y="2941813"/>
            <a:ext cx="641147" cy="106866"/>
          </a:xfrm>
          <a:custGeom>
            <a:avLst/>
            <a:gdLst/>
            <a:ahLst/>
            <a:cxnLst/>
            <a:rect l="0" t="0" r="0" b="0"/>
            <a:pathLst>
              <a:path>
                <a:moveTo>
                  <a:pt x="0" y="32211"/>
                </a:moveTo>
                <a:lnTo>
                  <a:pt x="386650" y="32211"/>
                </a:lnTo>
              </a:path>
            </a:pathLst>
          </a:custGeom>
          <a:noFill/>
          <a:ln w="12700" cap="flat" cmpd="sng" algn="ctr">
            <a:solidFill>
              <a:srgbClr val="6BB76D"/>
            </a:solidFill>
            <a:prstDash val="solid"/>
            <a:headEnd type="oval"/>
            <a:tailEnd type="oval"/>
          </a:ln>
          <a:effectLst/>
        </p:spPr>
      </p:sp>
      <p:sp>
        <p:nvSpPr>
          <p:cNvPr id="10" name="Freeform 85">
            <a:extLst>
              <a:ext uri="{FF2B5EF4-FFF2-40B4-BE49-F238E27FC236}">
                <a16:creationId xmlns:a16="http://schemas.microsoft.com/office/drawing/2014/main" id="{A0E6DBFA-5F23-4D68-A635-16359D41F11D}"/>
              </a:ext>
            </a:extLst>
          </p:cNvPr>
          <p:cNvSpPr/>
          <p:nvPr/>
        </p:nvSpPr>
        <p:spPr>
          <a:xfrm>
            <a:off x="7125895" y="1861409"/>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BB76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1" name="Freeform 87">
            <a:extLst>
              <a:ext uri="{FF2B5EF4-FFF2-40B4-BE49-F238E27FC236}">
                <a16:creationId xmlns:a16="http://schemas.microsoft.com/office/drawing/2014/main" id="{83CDE4A2-4D25-4CD4-9A37-81B08A42B8D3}"/>
              </a:ext>
            </a:extLst>
          </p:cNvPr>
          <p:cNvSpPr/>
          <p:nvPr/>
        </p:nvSpPr>
        <p:spPr>
          <a:xfrm>
            <a:off x="7535289" y="324551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88651"/>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2" name="Freeform 89">
            <a:extLst>
              <a:ext uri="{FF2B5EF4-FFF2-40B4-BE49-F238E27FC236}">
                <a16:creationId xmlns:a16="http://schemas.microsoft.com/office/drawing/2014/main" id="{6F1FD71C-6478-42C6-A475-A711C060E2F5}"/>
              </a:ext>
            </a:extLst>
          </p:cNvPr>
          <p:cNvSpPr/>
          <p:nvPr/>
        </p:nvSpPr>
        <p:spPr>
          <a:xfrm>
            <a:off x="7125895" y="465320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C64847"/>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3" name="Freeform 109">
            <a:extLst>
              <a:ext uri="{FF2B5EF4-FFF2-40B4-BE49-F238E27FC236}">
                <a16:creationId xmlns:a16="http://schemas.microsoft.com/office/drawing/2014/main" id="{C204489B-27DC-42DA-AC61-60334D413656}"/>
              </a:ext>
            </a:extLst>
          </p:cNvPr>
          <p:cNvSpPr/>
          <p:nvPr/>
        </p:nvSpPr>
        <p:spPr>
          <a:xfrm>
            <a:off x="5121014" y="2940445"/>
            <a:ext cx="1716950" cy="1717564"/>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ysClr val="window" lastClr="FFFFFF">
              <a:lumMod val="85000"/>
            </a:sysClr>
          </a:solidFill>
          <a:ln w="25400" cap="flat" cmpd="sng" algn="ctr">
            <a:no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48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4" name="Freeform 28">
            <a:extLst>
              <a:ext uri="{FF2B5EF4-FFF2-40B4-BE49-F238E27FC236}">
                <a16:creationId xmlns:a16="http://schemas.microsoft.com/office/drawing/2014/main" id="{29FE5EF9-C46B-4B22-A5BA-0364912D9DEB}"/>
              </a:ext>
            </a:extLst>
          </p:cNvPr>
          <p:cNvSpPr/>
          <p:nvPr/>
        </p:nvSpPr>
        <p:spPr>
          <a:xfrm rot="19060391" flipH="1">
            <a:off x="4535568" y="4539423"/>
            <a:ext cx="641147" cy="106866"/>
          </a:xfrm>
          <a:custGeom>
            <a:avLst/>
            <a:gdLst/>
            <a:ahLst/>
            <a:cxnLst/>
            <a:rect l="0" t="0" r="0" b="0"/>
            <a:pathLst>
              <a:path>
                <a:moveTo>
                  <a:pt x="0" y="32211"/>
                </a:moveTo>
                <a:lnTo>
                  <a:pt x="386650" y="32211"/>
                </a:lnTo>
              </a:path>
            </a:pathLst>
          </a:custGeom>
          <a:noFill/>
          <a:ln w="12700" cap="flat" cmpd="sng" algn="ctr">
            <a:solidFill>
              <a:srgbClr val="E66C7D"/>
            </a:solidFill>
            <a:prstDash val="solid"/>
            <a:headEnd type="oval"/>
            <a:tailEnd type="oval"/>
          </a:ln>
          <a:effectLst/>
        </p:spPr>
      </p:sp>
      <p:sp>
        <p:nvSpPr>
          <p:cNvPr id="15" name="Freeform 29">
            <a:extLst>
              <a:ext uri="{FF2B5EF4-FFF2-40B4-BE49-F238E27FC236}">
                <a16:creationId xmlns:a16="http://schemas.microsoft.com/office/drawing/2014/main" id="{02643CF6-BDC4-4DC8-B019-6EFCDDDCC05C}"/>
              </a:ext>
            </a:extLst>
          </p:cNvPr>
          <p:cNvSpPr/>
          <p:nvPr/>
        </p:nvSpPr>
        <p:spPr>
          <a:xfrm flipH="1">
            <a:off x="4340545" y="3740618"/>
            <a:ext cx="701802" cy="106866"/>
          </a:xfrm>
          <a:custGeom>
            <a:avLst/>
            <a:gdLst/>
            <a:ahLst/>
            <a:cxnLst/>
            <a:rect l="0" t="0" r="0" b="0"/>
            <a:pathLst>
              <a:path>
                <a:moveTo>
                  <a:pt x="0" y="32211"/>
                </a:moveTo>
                <a:lnTo>
                  <a:pt x="423229" y="32211"/>
                </a:lnTo>
              </a:path>
            </a:pathLst>
          </a:custGeom>
          <a:noFill/>
          <a:ln w="12700" cap="flat" cmpd="sng" algn="ctr">
            <a:solidFill>
              <a:srgbClr val="60B5CC"/>
            </a:solidFill>
            <a:prstDash val="solid"/>
            <a:headEnd type="oval"/>
            <a:tailEnd type="oval"/>
          </a:ln>
          <a:effectLst/>
        </p:spPr>
      </p:sp>
      <p:sp>
        <p:nvSpPr>
          <p:cNvPr id="16" name="Freeform 30">
            <a:extLst>
              <a:ext uri="{FF2B5EF4-FFF2-40B4-BE49-F238E27FC236}">
                <a16:creationId xmlns:a16="http://schemas.microsoft.com/office/drawing/2014/main" id="{44B025FF-5426-4E3E-AD8D-68B45CEFEED3}"/>
              </a:ext>
            </a:extLst>
          </p:cNvPr>
          <p:cNvSpPr/>
          <p:nvPr/>
        </p:nvSpPr>
        <p:spPr>
          <a:xfrm rot="2539609" flipH="1">
            <a:off x="4535568" y="2941813"/>
            <a:ext cx="641147" cy="106866"/>
          </a:xfrm>
          <a:custGeom>
            <a:avLst/>
            <a:gdLst/>
            <a:ahLst/>
            <a:cxnLst/>
            <a:rect l="0" t="0" r="0" b="0"/>
            <a:pathLst>
              <a:path>
                <a:moveTo>
                  <a:pt x="0" y="32211"/>
                </a:moveTo>
                <a:lnTo>
                  <a:pt x="386650" y="32211"/>
                </a:lnTo>
              </a:path>
            </a:pathLst>
          </a:custGeom>
          <a:noFill/>
          <a:ln w="12700" cap="flat" cmpd="sng" algn="ctr">
            <a:solidFill>
              <a:srgbClr val="F0AD00"/>
            </a:solidFill>
            <a:prstDash val="solid"/>
            <a:headEnd type="oval"/>
            <a:tailEnd type="oval"/>
          </a:ln>
          <a:effectLst/>
        </p:spPr>
      </p:sp>
      <p:sp>
        <p:nvSpPr>
          <p:cNvPr id="17" name="Freeform 31">
            <a:extLst>
              <a:ext uri="{FF2B5EF4-FFF2-40B4-BE49-F238E27FC236}">
                <a16:creationId xmlns:a16="http://schemas.microsoft.com/office/drawing/2014/main" id="{996AE4FB-735E-4B27-9FAE-5126B3C7D7C4}"/>
              </a:ext>
            </a:extLst>
          </p:cNvPr>
          <p:cNvSpPr/>
          <p:nvPr/>
        </p:nvSpPr>
        <p:spPr>
          <a:xfrm>
            <a:off x="3648441" y="1861409"/>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9ACE44"/>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32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8" name="Freeform 32">
            <a:extLst>
              <a:ext uri="{FF2B5EF4-FFF2-40B4-BE49-F238E27FC236}">
                <a16:creationId xmlns:a16="http://schemas.microsoft.com/office/drawing/2014/main" id="{7C486B01-0BAB-4F94-8074-5BCDC774B087}"/>
              </a:ext>
            </a:extLst>
          </p:cNvPr>
          <p:cNvSpPr/>
          <p:nvPr/>
        </p:nvSpPr>
        <p:spPr>
          <a:xfrm>
            <a:off x="3285929" y="324551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60B5CC"/>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53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19" name="Freeform 33">
            <a:extLst>
              <a:ext uri="{FF2B5EF4-FFF2-40B4-BE49-F238E27FC236}">
                <a16:creationId xmlns:a16="http://schemas.microsoft.com/office/drawing/2014/main" id="{D9357F16-46D0-4463-B280-9741D81887A8}"/>
              </a:ext>
            </a:extLst>
          </p:cNvPr>
          <p:cNvSpPr/>
          <p:nvPr/>
        </p:nvSpPr>
        <p:spPr>
          <a:xfrm>
            <a:off x="3669925" y="4653205"/>
            <a:ext cx="1096675" cy="1097071"/>
          </a:xfrm>
          <a:custGeom>
            <a:avLst/>
            <a:gdLst>
              <a:gd name="connsiteX0" fmla="*/ 0 w 661361"/>
              <a:gd name="connsiteY0" fmla="*/ 330681 h 661361"/>
              <a:gd name="connsiteX1" fmla="*/ 96855 w 661361"/>
              <a:gd name="connsiteY1" fmla="*/ 96854 h 661361"/>
              <a:gd name="connsiteX2" fmla="*/ 330682 w 661361"/>
              <a:gd name="connsiteY2" fmla="*/ 0 h 661361"/>
              <a:gd name="connsiteX3" fmla="*/ 564509 w 661361"/>
              <a:gd name="connsiteY3" fmla="*/ 96855 h 661361"/>
              <a:gd name="connsiteX4" fmla="*/ 661363 w 661361"/>
              <a:gd name="connsiteY4" fmla="*/ 330682 h 661361"/>
              <a:gd name="connsiteX5" fmla="*/ 564509 w 661361"/>
              <a:gd name="connsiteY5" fmla="*/ 564509 h 661361"/>
              <a:gd name="connsiteX6" fmla="*/ 330682 w 661361"/>
              <a:gd name="connsiteY6" fmla="*/ 661363 h 661361"/>
              <a:gd name="connsiteX7" fmla="*/ 96855 w 661361"/>
              <a:gd name="connsiteY7" fmla="*/ 564509 h 661361"/>
              <a:gd name="connsiteX8" fmla="*/ 1 w 661361"/>
              <a:gd name="connsiteY8" fmla="*/ 330682 h 661361"/>
              <a:gd name="connsiteX9" fmla="*/ 0 w 661361"/>
              <a:gd name="connsiteY9" fmla="*/ 330681 h 66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E66C7D"/>
          </a:solidFill>
          <a:ln w="12700" cap="flat" cmpd="sng" algn="ctr">
            <a:solidFill>
              <a:sysClr val="window" lastClr="FFFFFF">
                <a:hueOff val="0"/>
                <a:satOff val="0"/>
                <a:lumOff val="0"/>
                <a:alphaOff val="0"/>
              </a:sysClr>
            </a:solidFill>
            <a:prstDash val="solid"/>
          </a:ln>
          <a:effectLst/>
        </p:spPr>
        <p:txBody>
          <a:bodyPr spcFirstLastPara="0" vert="horz" wrap="square" lIns="141835" tIns="141835" rIns="141835" bIns="141835" numCol="1" spcCol="1693" anchor="ctr" anchorCtr="0">
            <a:noAutofit/>
          </a:bodyPr>
          <a:lstStyle/>
          <a:p>
            <a:pPr marL="0" marR="0" lvl="0" indent="0" algn="ctr" defTabSz="888978" eaLnBrk="1" fontAlgn="auto" latinLnBrk="0" hangingPunct="1">
              <a:lnSpc>
                <a:spcPct val="90000"/>
              </a:lnSpc>
              <a:spcBef>
                <a:spcPct val="0"/>
              </a:spcBef>
              <a:spcAft>
                <a:spcPct val="35000"/>
              </a:spcAft>
              <a:buClrTx/>
              <a:buSzTx/>
              <a:buFontTx/>
              <a:buNone/>
              <a:tabLst/>
              <a:defRPr/>
            </a:pPr>
            <a:endParaRPr kumimoji="0" lang="en-US" sz="2700" b="0" i="0" u="none" strike="noStrike" kern="0" cap="none" spc="0" normalizeH="0" baseline="0" noProof="0" dirty="0">
              <a:ln>
                <a:noFill/>
              </a:ln>
              <a:solidFill>
                <a:prstClr val="white"/>
              </a:solidFill>
              <a:effectLst/>
              <a:uLnTx/>
              <a:uFillTx/>
              <a:latin typeface="微软雅黑" panose="020B0503020204020204" pitchFamily="34" charset="-122"/>
              <a:ea typeface="+mn-ea"/>
            </a:endParaRPr>
          </a:p>
        </p:txBody>
      </p:sp>
      <p:sp>
        <p:nvSpPr>
          <p:cNvPr id="24" name="Freeform 131">
            <a:extLst>
              <a:ext uri="{FF2B5EF4-FFF2-40B4-BE49-F238E27FC236}">
                <a16:creationId xmlns:a16="http://schemas.microsoft.com/office/drawing/2014/main" id="{FD9A3D08-F026-4FA5-BFF6-50912A7A640E}"/>
              </a:ext>
            </a:extLst>
          </p:cNvPr>
          <p:cNvSpPr>
            <a:spLocks/>
          </p:cNvSpPr>
          <p:nvPr/>
        </p:nvSpPr>
        <p:spPr bwMode="auto">
          <a:xfrm>
            <a:off x="7851334" y="3593356"/>
            <a:ext cx="428399" cy="435047"/>
          </a:xfrm>
          <a:custGeom>
            <a:avLst/>
            <a:gdLst/>
            <a:ahLst/>
            <a:cxnLst>
              <a:cxn ang="0">
                <a:pos x="61" y="49"/>
              </a:cxn>
              <a:cxn ang="0">
                <a:pos x="49" y="62"/>
              </a:cxn>
              <a:cxn ang="0">
                <a:pos x="36" y="49"/>
              </a:cxn>
              <a:cxn ang="0">
                <a:pos x="36" y="48"/>
              </a:cxn>
              <a:cxn ang="0">
                <a:pos x="21" y="41"/>
              </a:cxn>
              <a:cxn ang="0">
                <a:pos x="13" y="44"/>
              </a:cxn>
              <a:cxn ang="0">
                <a:pos x="0" y="31"/>
              </a:cxn>
              <a:cxn ang="0">
                <a:pos x="13" y="18"/>
              </a:cxn>
              <a:cxn ang="0">
                <a:pos x="21" y="22"/>
              </a:cxn>
              <a:cxn ang="0">
                <a:pos x="36" y="15"/>
              </a:cxn>
              <a:cxn ang="0">
                <a:pos x="36" y="13"/>
              </a:cxn>
              <a:cxn ang="0">
                <a:pos x="49" y="0"/>
              </a:cxn>
              <a:cxn ang="0">
                <a:pos x="61" y="13"/>
              </a:cxn>
              <a:cxn ang="0">
                <a:pos x="49" y="26"/>
              </a:cxn>
              <a:cxn ang="0">
                <a:pos x="40" y="23"/>
              </a:cxn>
              <a:cxn ang="0">
                <a:pos x="25" y="30"/>
              </a:cxn>
              <a:cxn ang="0">
                <a:pos x="25" y="31"/>
              </a:cxn>
              <a:cxn ang="0">
                <a:pos x="25" y="33"/>
              </a:cxn>
              <a:cxn ang="0">
                <a:pos x="40" y="40"/>
              </a:cxn>
              <a:cxn ang="0">
                <a:pos x="49" y="36"/>
              </a:cxn>
              <a:cxn ang="0">
                <a:pos x="61" y="49"/>
              </a:cxn>
            </a:cxnLst>
            <a:rect l="0" t="0" r="r" b="b"/>
            <a:pathLst>
              <a:path w="61" h="62">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ysClr val="window" lastClr="FFFFFF"/>
          </a:solidFill>
          <a:ln w="9525">
            <a:noFill/>
            <a:round/>
            <a:headEnd/>
            <a:tailEnd/>
          </a:ln>
        </p:spPr>
        <p:txBody>
          <a:bodyPr vert="horz" wrap="square" lIns="121917" tIns="60958" rIns="121917" bIns="60958" numCol="1" anchor="t" anchorCtr="0" compatLnSpc="1">
            <a:prstTxWarp prst="textNoShape">
              <a:avLst/>
            </a:prstTxWarp>
          </a:bodyPr>
          <a:lstStyle/>
          <a:p>
            <a:pPr marL="0" marR="0" lvl="0" indent="0" defTabSz="1375467"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prstClr val="black"/>
              </a:solidFill>
              <a:effectLst/>
              <a:uLnTx/>
              <a:uFillTx/>
              <a:latin typeface="微软雅黑" panose="020B0503020204020204" pitchFamily="34" charset="-122"/>
            </a:endParaRPr>
          </a:p>
        </p:txBody>
      </p:sp>
      <p:sp>
        <p:nvSpPr>
          <p:cNvPr id="6" name="文本框 5">
            <a:extLst>
              <a:ext uri="{FF2B5EF4-FFF2-40B4-BE49-F238E27FC236}">
                <a16:creationId xmlns:a16="http://schemas.microsoft.com/office/drawing/2014/main" id="{C78FB617-A4AF-4B73-ABC4-D413E82DCBEB}"/>
              </a:ext>
            </a:extLst>
          </p:cNvPr>
          <p:cNvSpPr txBox="1"/>
          <p:nvPr/>
        </p:nvSpPr>
        <p:spPr>
          <a:xfrm>
            <a:off x="8444229" y="3647659"/>
            <a:ext cx="1787061" cy="374461"/>
          </a:xfrm>
          <a:prstGeom prst="rect">
            <a:avLst/>
          </a:prstGeom>
          <a:noFill/>
        </p:spPr>
        <p:txBody>
          <a:bodyPr wrap="square" rtlCol="0">
            <a:spAutoFit/>
          </a:bodyPr>
          <a:lstStyle/>
          <a:p>
            <a:pPr algn="ctr">
              <a:lnSpc>
                <a:spcPts val="22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关键词联想</a:t>
            </a:r>
          </a:p>
        </p:txBody>
      </p:sp>
      <p:pic>
        <p:nvPicPr>
          <p:cNvPr id="32" name="图形 31" descr="网络">
            <a:extLst>
              <a:ext uri="{FF2B5EF4-FFF2-40B4-BE49-F238E27FC236}">
                <a16:creationId xmlns:a16="http://schemas.microsoft.com/office/drawing/2014/main" id="{2FE5F22E-19AE-41E7-BDEF-E7DC066F5D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9955" y="4794858"/>
            <a:ext cx="843041" cy="843041"/>
          </a:xfrm>
          <a:prstGeom prst="rect">
            <a:avLst/>
          </a:prstGeom>
        </p:spPr>
      </p:pic>
      <p:pic>
        <p:nvPicPr>
          <p:cNvPr id="38" name="图形 37" descr="放大镜">
            <a:extLst>
              <a:ext uri="{FF2B5EF4-FFF2-40B4-BE49-F238E27FC236}">
                <a16:creationId xmlns:a16="http://schemas.microsoft.com/office/drawing/2014/main" id="{BE4D5FDE-941B-43C6-8AA1-9F53768728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5791" y="2082691"/>
            <a:ext cx="654504" cy="654504"/>
          </a:xfrm>
          <a:prstGeom prst="rect">
            <a:avLst/>
          </a:prstGeom>
        </p:spPr>
      </p:pic>
      <p:sp>
        <p:nvSpPr>
          <p:cNvPr id="39" name="矩形 38">
            <a:extLst>
              <a:ext uri="{FF2B5EF4-FFF2-40B4-BE49-F238E27FC236}">
                <a16:creationId xmlns:a16="http://schemas.microsoft.com/office/drawing/2014/main" id="{BD146DED-5983-4D27-9EC6-E0D290337C4B}"/>
              </a:ext>
            </a:extLst>
          </p:cNvPr>
          <p:cNvSpPr/>
          <p:nvPr/>
        </p:nvSpPr>
        <p:spPr>
          <a:xfrm>
            <a:off x="2560229" y="2181918"/>
            <a:ext cx="1107996" cy="358881"/>
          </a:xfrm>
          <a:prstGeom prst="rect">
            <a:avLst/>
          </a:prstGeom>
        </p:spPr>
        <p:txBody>
          <a:bodyPr wrap="none">
            <a:spAutoFit/>
          </a:bodyPr>
          <a:lstStyle/>
          <a:p>
            <a:pPr algn="ctr">
              <a:lnSpc>
                <a:spcPts val="22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语义检索</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32A02F75-C3BC-4EF8-9B70-86FC699443FC}"/>
              </a:ext>
            </a:extLst>
          </p:cNvPr>
          <p:cNvSpPr/>
          <p:nvPr/>
        </p:nvSpPr>
        <p:spPr>
          <a:xfrm>
            <a:off x="8265800" y="2222713"/>
            <a:ext cx="1107996" cy="374461"/>
          </a:xfrm>
          <a:prstGeom prst="rect">
            <a:avLst/>
          </a:prstGeom>
        </p:spPr>
        <p:txBody>
          <a:bodyPr wrap="none">
            <a:spAutoFit/>
          </a:bodyPr>
          <a:lstStyle/>
          <a:p>
            <a:pPr algn="ctr">
              <a:lnSpc>
                <a:spcPts val="22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扩展检索</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2AE66B74-ED66-4511-8F6B-2006EC3C07C7}"/>
              </a:ext>
            </a:extLst>
          </p:cNvPr>
          <p:cNvSpPr/>
          <p:nvPr/>
        </p:nvSpPr>
        <p:spPr>
          <a:xfrm>
            <a:off x="7834176" y="5057025"/>
            <a:ext cx="1595575" cy="358881"/>
          </a:xfrm>
          <a:prstGeom prst="rect">
            <a:avLst/>
          </a:prstGeom>
        </p:spPr>
        <p:txBody>
          <a:bodyPr wrap="square">
            <a:spAutoFit/>
          </a:bodyPr>
          <a:lstStyle/>
          <a:p>
            <a:pPr lvl="1">
              <a:lnSpc>
                <a:spcPts val="22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关系图谱 </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1A3D54E4-6C33-4AF2-A731-96DD48D089A7}"/>
              </a:ext>
            </a:extLst>
          </p:cNvPr>
          <p:cNvSpPr/>
          <p:nvPr/>
        </p:nvSpPr>
        <p:spPr>
          <a:xfrm>
            <a:off x="2101148" y="5072487"/>
            <a:ext cx="1569660" cy="358881"/>
          </a:xfrm>
          <a:prstGeom prst="rect">
            <a:avLst/>
          </a:prstGeom>
        </p:spPr>
        <p:txBody>
          <a:bodyPr wrap="none">
            <a:spAutoFit/>
          </a:bodyPr>
          <a:lstStyle/>
          <a:p>
            <a:pPr lvl="1" algn="ctr">
              <a:lnSpc>
                <a:spcPts val="22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专利地图</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Freeform 155">
            <a:extLst>
              <a:ext uri="{FF2B5EF4-FFF2-40B4-BE49-F238E27FC236}">
                <a16:creationId xmlns:a16="http://schemas.microsoft.com/office/drawing/2014/main" id="{307EFF61-DA98-4D10-81B5-5EFE29E5A706}"/>
              </a:ext>
            </a:extLst>
          </p:cNvPr>
          <p:cNvSpPr>
            <a:spLocks noEditPoints="1"/>
          </p:cNvSpPr>
          <p:nvPr/>
        </p:nvSpPr>
        <p:spPr bwMode="auto">
          <a:xfrm>
            <a:off x="3964002" y="4887286"/>
            <a:ext cx="603111" cy="527577"/>
          </a:xfrm>
          <a:custGeom>
            <a:avLst/>
            <a:gdLst>
              <a:gd name="T0" fmla="*/ 156 w 342"/>
              <a:gd name="T1" fmla="*/ 187 h 290"/>
              <a:gd name="T2" fmla="*/ 165 w 342"/>
              <a:gd name="T3" fmla="*/ 216 h 290"/>
              <a:gd name="T4" fmla="*/ 184 w 342"/>
              <a:gd name="T5" fmla="*/ 220 h 290"/>
              <a:gd name="T6" fmla="*/ 200 w 342"/>
              <a:gd name="T7" fmla="*/ 183 h 290"/>
              <a:gd name="T8" fmla="*/ 184 w 342"/>
              <a:gd name="T9" fmla="*/ 164 h 290"/>
              <a:gd name="T10" fmla="*/ 204 w 342"/>
              <a:gd name="T11" fmla="*/ 161 h 290"/>
              <a:gd name="T12" fmla="*/ 208 w 342"/>
              <a:gd name="T13" fmla="*/ 160 h 290"/>
              <a:gd name="T14" fmla="*/ 229 w 342"/>
              <a:gd name="T15" fmla="*/ 165 h 290"/>
              <a:gd name="T16" fmla="*/ 242 w 342"/>
              <a:gd name="T17" fmla="*/ 164 h 290"/>
              <a:gd name="T18" fmla="*/ 250 w 342"/>
              <a:gd name="T19" fmla="*/ 171 h 290"/>
              <a:gd name="T20" fmla="*/ 259 w 342"/>
              <a:gd name="T21" fmla="*/ 145 h 290"/>
              <a:gd name="T22" fmla="*/ 264 w 342"/>
              <a:gd name="T23" fmla="*/ 134 h 290"/>
              <a:gd name="T24" fmla="*/ 276 w 342"/>
              <a:gd name="T25" fmla="*/ 133 h 290"/>
              <a:gd name="T26" fmla="*/ 245 w 342"/>
              <a:gd name="T27" fmla="*/ 112 h 290"/>
              <a:gd name="T28" fmla="*/ 215 w 342"/>
              <a:gd name="T29" fmla="*/ 110 h 290"/>
              <a:gd name="T30" fmla="*/ 186 w 342"/>
              <a:gd name="T31" fmla="*/ 124 h 290"/>
              <a:gd name="T32" fmla="*/ 174 w 342"/>
              <a:gd name="T33" fmla="*/ 124 h 290"/>
              <a:gd name="T34" fmla="*/ 168 w 342"/>
              <a:gd name="T35" fmla="*/ 136 h 290"/>
              <a:gd name="T36" fmla="*/ 165 w 342"/>
              <a:gd name="T37" fmla="*/ 142 h 290"/>
              <a:gd name="T38" fmla="*/ 153 w 342"/>
              <a:gd name="T39" fmla="*/ 148 h 290"/>
              <a:gd name="T40" fmla="*/ 162 w 342"/>
              <a:gd name="T41" fmla="*/ 151 h 290"/>
              <a:gd name="T42" fmla="*/ 172 w 342"/>
              <a:gd name="T43" fmla="*/ 156 h 290"/>
              <a:gd name="T44" fmla="*/ 177 w 342"/>
              <a:gd name="T45" fmla="*/ 156 h 290"/>
              <a:gd name="T46" fmla="*/ 171 w 342"/>
              <a:gd name="T47" fmla="*/ 164 h 290"/>
              <a:gd name="T48" fmla="*/ 149 w 342"/>
              <a:gd name="T49" fmla="*/ 156 h 290"/>
              <a:gd name="T50" fmla="*/ 141 w 342"/>
              <a:gd name="T51" fmla="*/ 183 h 290"/>
              <a:gd name="T52" fmla="*/ 267 w 342"/>
              <a:gd name="T53" fmla="*/ 189 h 290"/>
              <a:gd name="T54" fmla="*/ 150 w 342"/>
              <a:gd name="T55" fmla="*/ 134 h 290"/>
              <a:gd name="T56" fmla="*/ 246 w 342"/>
              <a:gd name="T57" fmla="*/ 181 h 290"/>
              <a:gd name="T58" fmla="*/ 197 w 342"/>
              <a:gd name="T59" fmla="*/ 114 h 290"/>
              <a:gd name="T60" fmla="*/ 298 w 342"/>
              <a:gd name="T61" fmla="*/ 204 h 290"/>
              <a:gd name="T62" fmla="*/ 165 w 342"/>
              <a:gd name="T63" fmla="*/ 123 h 290"/>
              <a:gd name="T64" fmla="*/ 165 w 342"/>
              <a:gd name="T65" fmla="*/ 119 h 290"/>
              <a:gd name="T66" fmla="*/ 144 w 342"/>
              <a:gd name="T67" fmla="*/ 128 h 290"/>
              <a:gd name="T68" fmla="*/ 187 w 342"/>
              <a:gd name="T69" fmla="*/ 247 h 290"/>
              <a:gd name="T70" fmla="*/ 103 w 342"/>
              <a:gd name="T71" fmla="*/ 237 h 290"/>
              <a:gd name="T72" fmla="*/ 44 w 342"/>
              <a:gd name="T73" fmla="*/ 260 h 290"/>
              <a:gd name="T74" fmla="*/ 270 w 342"/>
              <a:gd name="T75" fmla="*/ 250 h 290"/>
              <a:gd name="T76" fmla="*/ 273 w 342"/>
              <a:gd name="T77" fmla="*/ 182 h 290"/>
              <a:gd name="T78" fmla="*/ 279 w 342"/>
              <a:gd name="T79" fmla="*/ 200 h 290"/>
              <a:gd name="T80" fmla="*/ 264 w 342"/>
              <a:gd name="T81" fmla="*/ 218 h 290"/>
              <a:gd name="T82" fmla="*/ 342 w 342"/>
              <a:gd name="T83" fmla="*/ 290 h 290"/>
              <a:gd name="T84" fmla="*/ 13 w 342"/>
              <a:gd name="T85" fmla="*/ 56 h 290"/>
              <a:gd name="T86" fmla="*/ 342 w 342"/>
              <a:gd name="T87" fmla="*/ 290 h 290"/>
              <a:gd name="T88" fmla="*/ 302 w 342"/>
              <a:gd name="T89" fmla="*/ 110 h 290"/>
              <a:gd name="T90" fmla="*/ 145 w 342"/>
              <a:gd name="T91" fmla="*/ 113 h 290"/>
              <a:gd name="T92" fmla="*/ 116 w 342"/>
              <a:gd name="T93" fmla="*/ 110 h 290"/>
              <a:gd name="T94" fmla="*/ 106 w 342"/>
              <a:gd name="T95" fmla="*/ 118 h 290"/>
              <a:gd name="T96" fmla="*/ 88 w 342"/>
              <a:gd name="T97" fmla="*/ 125 h 290"/>
              <a:gd name="T98" fmla="*/ 109 w 342"/>
              <a:gd name="T99" fmla="*/ 137 h 290"/>
              <a:gd name="T100" fmla="*/ 69 w 342"/>
              <a:gd name="T101" fmla="*/ 166 h 290"/>
              <a:gd name="T102" fmla="*/ 50 w 342"/>
              <a:gd name="T103" fmla="*/ 131 h 290"/>
              <a:gd name="T104" fmla="*/ 171 w 342"/>
              <a:gd name="T105" fmla="*/ 276 h 290"/>
              <a:gd name="T106" fmla="*/ 298 w 342"/>
              <a:gd name="T107" fmla="*/ 242 h 290"/>
              <a:gd name="T108" fmla="*/ 92 w 342"/>
              <a:gd name="T109" fmla="*/ 231 h 290"/>
              <a:gd name="T110" fmla="*/ 119 w 342"/>
              <a:gd name="T111" fmla="*/ 189 h 290"/>
              <a:gd name="T112" fmla="*/ 76 w 342"/>
              <a:gd name="T113" fmla="*/ 195 h 290"/>
              <a:gd name="T114" fmla="*/ 264 w 342"/>
              <a:gd name="T115" fmla="*/ 133 h 290"/>
              <a:gd name="T116" fmla="*/ 276 w 342"/>
              <a:gd name="T117" fmla="*/ 147 h 290"/>
              <a:gd name="T118" fmla="*/ 274 w 342"/>
              <a:gd name="T119" fmla="*/ 155 h 290"/>
              <a:gd name="T120" fmla="*/ 69 w 342"/>
              <a:gd name="T121" fmla="*/ 11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2" h="290">
                <a:moveTo>
                  <a:pt x="150" y="138"/>
                </a:moveTo>
                <a:cubicBezTo>
                  <a:pt x="151" y="140"/>
                  <a:pt x="148" y="141"/>
                  <a:pt x="147" y="140"/>
                </a:cubicBezTo>
                <a:cubicBezTo>
                  <a:pt x="145" y="139"/>
                  <a:pt x="148" y="135"/>
                  <a:pt x="150" y="138"/>
                </a:cubicBezTo>
                <a:close/>
                <a:moveTo>
                  <a:pt x="141" y="183"/>
                </a:moveTo>
                <a:cubicBezTo>
                  <a:pt x="143" y="186"/>
                  <a:pt x="145" y="186"/>
                  <a:pt x="148" y="186"/>
                </a:cubicBezTo>
                <a:cubicBezTo>
                  <a:pt x="150" y="187"/>
                  <a:pt x="151" y="187"/>
                  <a:pt x="153" y="187"/>
                </a:cubicBezTo>
                <a:cubicBezTo>
                  <a:pt x="154" y="187"/>
                  <a:pt x="155" y="186"/>
                  <a:pt x="156" y="187"/>
                </a:cubicBezTo>
                <a:cubicBezTo>
                  <a:pt x="158" y="188"/>
                  <a:pt x="160" y="187"/>
                  <a:pt x="161" y="192"/>
                </a:cubicBezTo>
                <a:cubicBezTo>
                  <a:pt x="161" y="193"/>
                  <a:pt x="160" y="201"/>
                  <a:pt x="165" y="206"/>
                </a:cubicBezTo>
                <a:cubicBezTo>
                  <a:pt x="165" y="206"/>
                  <a:pt x="165" y="206"/>
                  <a:pt x="165" y="206"/>
                </a:cubicBezTo>
                <a:cubicBezTo>
                  <a:pt x="165" y="207"/>
                  <a:pt x="165" y="208"/>
                  <a:pt x="165" y="208"/>
                </a:cubicBezTo>
                <a:cubicBezTo>
                  <a:pt x="165" y="209"/>
                  <a:pt x="165" y="209"/>
                  <a:pt x="165" y="210"/>
                </a:cubicBezTo>
                <a:cubicBezTo>
                  <a:pt x="164" y="210"/>
                  <a:pt x="164" y="212"/>
                  <a:pt x="164" y="213"/>
                </a:cubicBezTo>
                <a:cubicBezTo>
                  <a:pt x="164" y="214"/>
                  <a:pt x="165" y="215"/>
                  <a:pt x="165" y="216"/>
                </a:cubicBezTo>
                <a:cubicBezTo>
                  <a:pt x="166" y="217"/>
                  <a:pt x="166" y="217"/>
                  <a:pt x="166" y="218"/>
                </a:cubicBezTo>
                <a:cubicBezTo>
                  <a:pt x="167" y="219"/>
                  <a:pt x="167" y="220"/>
                  <a:pt x="167" y="221"/>
                </a:cubicBezTo>
                <a:cubicBezTo>
                  <a:pt x="167" y="222"/>
                  <a:pt x="168" y="223"/>
                  <a:pt x="169" y="224"/>
                </a:cubicBezTo>
                <a:cubicBezTo>
                  <a:pt x="170" y="224"/>
                  <a:pt x="170" y="225"/>
                  <a:pt x="170" y="226"/>
                </a:cubicBezTo>
                <a:cubicBezTo>
                  <a:pt x="170" y="228"/>
                  <a:pt x="172" y="229"/>
                  <a:pt x="174" y="228"/>
                </a:cubicBezTo>
                <a:cubicBezTo>
                  <a:pt x="177" y="227"/>
                  <a:pt x="179" y="226"/>
                  <a:pt x="181" y="223"/>
                </a:cubicBezTo>
                <a:cubicBezTo>
                  <a:pt x="183" y="222"/>
                  <a:pt x="183" y="221"/>
                  <a:pt x="184" y="220"/>
                </a:cubicBezTo>
                <a:cubicBezTo>
                  <a:pt x="184" y="218"/>
                  <a:pt x="185" y="217"/>
                  <a:pt x="186" y="216"/>
                </a:cubicBezTo>
                <a:cubicBezTo>
                  <a:pt x="187" y="215"/>
                  <a:pt x="187" y="214"/>
                  <a:pt x="187" y="213"/>
                </a:cubicBezTo>
                <a:cubicBezTo>
                  <a:pt x="187" y="212"/>
                  <a:pt x="187" y="211"/>
                  <a:pt x="188" y="210"/>
                </a:cubicBezTo>
                <a:cubicBezTo>
                  <a:pt x="190" y="208"/>
                  <a:pt x="192" y="207"/>
                  <a:pt x="192" y="204"/>
                </a:cubicBezTo>
                <a:cubicBezTo>
                  <a:pt x="192" y="201"/>
                  <a:pt x="192" y="199"/>
                  <a:pt x="191" y="197"/>
                </a:cubicBezTo>
                <a:cubicBezTo>
                  <a:pt x="190" y="195"/>
                  <a:pt x="193" y="191"/>
                  <a:pt x="195" y="189"/>
                </a:cubicBezTo>
                <a:cubicBezTo>
                  <a:pt x="196" y="187"/>
                  <a:pt x="199" y="185"/>
                  <a:pt x="200" y="183"/>
                </a:cubicBezTo>
                <a:cubicBezTo>
                  <a:pt x="200" y="181"/>
                  <a:pt x="200" y="180"/>
                  <a:pt x="201" y="178"/>
                </a:cubicBezTo>
                <a:cubicBezTo>
                  <a:pt x="202" y="177"/>
                  <a:pt x="202" y="176"/>
                  <a:pt x="202" y="175"/>
                </a:cubicBezTo>
                <a:cubicBezTo>
                  <a:pt x="201" y="175"/>
                  <a:pt x="199" y="176"/>
                  <a:pt x="198" y="177"/>
                </a:cubicBezTo>
                <a:cubicBezTo>
                  <a:pt x="196" y="178"/>
                  <a:pt x="195" y="178"/>
                  <a:pt x="193" y="177"/>
                </a:cubicBezTo>
                <a:cubicBezTo>
                  <a:pt x="192" y="175"/>
                  <a:pt x="190" y="174"/>
                  <a:pt x="189" y="173"/>
                </a:cubicBezTo>
                <a:cubicBezTo>
                  <a:pt x="188" y="171"/>
                  <a:pt x="187" y="168"/>
                  <a:pt x="185" y="166"/>
                </a:cubicBezTo>
                <a:cubicBezTo>
                  <a:pt x="184" y="165"/>
                  <a:pt x="184" y="165"/>
                  <a:pt x="184" y="164"/>
                </a:cubicBezTo>
                <a:cubicBezTo>
                  <a:pt x="184" y="163"/>
                  <a:pt x="185" y="163"/>
                  <a:pt x="185" y="163"/>
                </a:cubicBezTo>
                <a:cubicBezTo>
                  <a:pt x="188" y="164"/>
                  <a:pt x="188" y="168"/>
                  <a:pt x="190" y="169"/>
                </a:cubicBezTo>
                <a:cubicBezTo>
                  <a:pt x="192" y="171"/>
                  <a:pt x="194" y="172"/>
                  <a:pt x="194" y="175"/>
                </a:cubicBezTo>
                <a:cubicBezTo>
                  <a:pt x="195" y="176"/>
                  <a:pt x="197" y="175"/>
                  <a:pt x="198" y="174"/>
                </a:cubicBezTo>
                <a:cubicBezTo>
                  <a:pt x="201" y="172"/>
                  <a:pt x="204" y="169"/>
                  <a:pt x="206" y="167"/>
                </a:cubicBezTo>
                <a:cubicBezTo>
                  <a:pt x="207" y="166"/>
                  <a:pt x="208" y="164"/>
                  <a:pt x="208" y="163"/>
                </a:cubicBezTo>
                <a:cubicBezTo>
                  <a:pt x="208" y="162"/>
                  <a:pt x="205" y="161"/>
                  <a:pt x="204" y="161"/>
                </a:cubicBezTo>
                <a:cubicBezTo>
                  <a:pt x="203" y="162"/>
                  <a:pt x="202" y="163"/>
                  <a:pt x="201" y="162"/>
                </a:cubicBezTo>
                <a:cubicBezTo>
                  <a:pt x="200" y="162"/>
                  <a:pt x="200" y="162"/>
                  <a:pt x="199" y="161"/>
                </a:cubicBezTo>
                <a:cubicBezTo>
                  <a:pt x="199" y="161"/>
                  <a:pt x="196" y="159"/>
                  <a:pt x="197" y="158"/>
                </a:cubicBezTo>
                <a:cubicBezTo>
                  <a:pt x="197" y="157"/>
                  <a:pt x="200" y="159"/>
                  <a:pt x="201" y="159"/>
                </a:cubicBezTo>
                <a:cubicBezTo>
                  <a:pt x="202" y="159"/>
                  <a:pt x="202" y="159"/>
                  <a:pt x="203" y="160"/>
                </a:cubicBezTo>
                <a:cubicBezTo>
                  <a:pt x="204" y="160"/>
                  <a:pt x="204" y="159"/>
                  <a:pt x="205" y="160"/>
                </a:cubicBezTo>
                <a:cubicBezTo>
                  <a:pt x="206" y="161"/>
                  <a:pt x="206" y="160"/>
                  <a:pt x="208" y="160"/>
                </a:cubicBezTo>
                <a:cubicBezTo>
                  <a:pt x="209" y="160"/>
                  <a:pt x="210" y="160"/>
                  <a:pt x="211" y="159"/>
                </a:cubicBezTo>
                <a:cubicBezTo>
                  <a:pt x="213" y="159"/>
                  <a:pt x="217" y="158"/>
                  <a:pt x="217" y="161"/>
                </a:cubicBezTo>
                <a:cubicBezTo>
                  <a:pt x="216" y="162"/>
                  <a:pt x="218" y="162"/>
                  <a:pt x="219" y="162"/>
                </a:cubicBezTo>
                <a:cubicBezTo>
                  <a:pt x="220" y="162"/>
                  <a:pt x="220" y="164"/>
                  <a:pt x="221" y="165"/>
                </a:cubicBezTo>
                <a:cubicBezTo>
                  <a:pt x="221" y="167"/>
                  <a:pt x="223" y="168"/>
                  <a:pt x="224" y="170"/>
                </a:cubicBezTo>
                <a:cubicBezTo>
                  <a:pt x="225" y="170"/>
                  <a:pt x="228" y="174"/>
                  <a:pt x="229" y="174"/>
                </a:cubicBezTo>
                <a:cubicBezTo>
                  <a:pt x="234" y="174"/>
                  <a:pt x="229" y="167"/>
                  <a:pt x="229" y="165"/>
                </a:cubicBezTo>
                <a:cubicBezTo>
                  <a:pt x="230" y="164"/>
                  <a:pt x="231" y="163"/>
                  <a:pt x="232" y="161"/>
                </a:cubicBezTo>
                <a:cubicBezTo>
                  <a:pt x="233" y="160"/>
                  <a:pt x="233" y="159"/>
                  <a:pt x="234" y="158"/>
                </a:cubicBezTo>
                <a:cubicBezTo>
                  <a:pt x="235" y="157"/>
                  <a:pt x="235" y="157"/>
                  <a:pt x="235" y="157"/>
                </a:cubicBezTo>
                <a:cubicBezTo>
                  <a:pt x="235" y="157"/>
                  <a:pt x="236" y="157"/>
                  <a:pt x="237" y="158"/>
                </a:cubicBezTo>
                <a:cubicBezTo>
                  <a:pt x="238" y="158"/>
                  <a:pt x="238" y="160"/>
                  <a:pt x="239" y="160"/>
                </a:cubicBezTo>
                <a:cubicBezTo>
                  <a:pt x="240" y="161"/>
                  <a:pt x="240" y="162"/>
                  <a:pt x="241" y="163"/>
                </a:cubicBezTo>
                <a:cubicBezTo>
                  <a:pt x="241" y="163"/>
                  <a:pt x="241" y="164"/>
                  <a:pt x="242" y="164"/>
                </a:cubicBezTo>
                <a:cubicBezTo>
                  <a:pt x="243" y="165"/>
                  <a:pt x="244" y="165"/>
                  <a:pt x="244" y="167"/>
                </a:cubicBezTo>
                <a:cubicBezTo>
                  <a:pt x="246" y="169"/>
                  <a:pt x="245" y="172"/>
                  <a:pt x="247" y="174"/>
                </a:cubicBezTo>
                <a:cubicBezTo>
                  <a:pt x="249" y="176"/>
                  <a:pt x="250" y="179"/>
                  <a:pt x="252" y="181"/>
                </a:cubicBezTo>
                <a:cubicBezTo>
                  <a:pt x="253" y="182"/>
                  <a:pt x="253" y="181"/>
                  <a:pt x="253" y="180"/>
                </a:cubicBezTo>
                <a:cubicBezTo>
                  <a:pt x="253" y="179"/>
                  <a:pt x="252" y="178"/>
                  <a:pt x="251" y="177"/>
                </a:cubicBezTo>
                <a:cubicBezTo>
                  <a:pt x="250" y="175"/>
                  <a:pt x="247" y="173"/>
                  <a:pt x="247" y="171"/>
                </a:cubicBezTo>
                <a:cubicBezTo>
                  <a:pt x="247" y="169"/>
                  <a:pt x="249" y="170"/>
                  <a:pt x="250" y="171"/>
                </a:cubicBezTo>
                <a:cubicBezTo>
                  <a:pt x="251" y="172"/>
                  <a:pt x="253" y="173"/>
                  <a:pt x="254" y="173"/>
                </a:cubicBezTo>
                <a:cubicBezTo>
                  <a:pt x="255" y="173"/>
                  <a:pt x="256" y="173"/>
                  <a:pt x="256" y="172"/>
                </a:cubicBezTo>
                <a:cubicBezTo>
                  <a:pt x="257" y="171"/>
                  <a:pt x="256" y="162"/>
                  <a:pt x="257" y="162"/>
                </a:cubicBezTo>
                <a:cubicBezTo>
                  <a:pt x="259" y="162"/>
                  <a:pt x="259" y="163"/>
                  <a:pt x="260" y="162"/>
                </a:cubicBezTo>
                <a:cubicBezTo>
                  <a:pt x="262" y="161"/>
                  <a:pt x="264" y="158"/>
                  <a:pt x="263" y="155"/>
                </a:cubicBezTo>
                <a:cubicBezTo>
                  <a:pt x="260" y="150"/>
                  <a:pt x="257" y="151"/>
                  <a:pt x="255" y="146"/>
                </a:cubicBezTo>
                <a:cubicBezTo>
                  <a:pt x="255" y="145"/>
                  <a:pt x="257" y="143"/>
                  <a:pt x="259" y="145"/>
                </a:cubicBezTo>
                <a:cubicBezTo>
                  <a:pt x="260" y="146"/>
                  <a:pt x="261" y="146"/>
                  <a:pt x="261" y="147"/>
                </a:cubicBezTo>
                <a:cubicBezTo>
                  <a:pt x="261" y="148"/>
                  <a:pt x="264" y="151"/>
                  <a:pt x="265" y="152"/>
                </a:cubicBezTo>
                <a:cubicBezTo>
                  <a:pt x="266" y="152"/>
                  <a:pt x="267" y="152"/>
                  <a:pt x="267" y="151"/>
                </a:cubicBezTo>
                <a:cubicBezTo>
                  <a:pt x="267" y="150"/>
                  <a:pt x="264" y="148"/>
                  <a:pt x="264" y="147"/>
                </a:cubicBezTo>
                <a:cubicBezTo>
                  <a:pt x="263" y="145"/>
                  <a:pt x="264" y="144"/>
                  <a:pt x="265" y="144"/>
                </a:cubicBezTo>
                <a:cubicBezTo>
                  <a:pt x="267" y="144"/>
                  <a:pt x="267" y="142"/>
                  <a:pt x="267" y="140"/>
                </a:cubicBezTo>
                <a:cubicBezTo>
                  <a:pt x="267" y="138"/>
                  <a:pt x="266" y="135"/>
                  <a:pt x="264" y="134"/>
                </a:cubicBezTo>
                <a:cubicBezTo>
                  <a:pt x="263" y="133"/>
                  <a:pt x="262" y="132"/>
                  <a:pt x="261" y="132"/>
                </a:cubicBezTo>
                <a:cubicBezTo>
                  <a:pt x="260" y="131"/>
                  <a:pt x="259" y="132"/>
                  <a:pt x="259" y="131"/>
                </a:cubicBezTo>
                <a:cubicBezTo>
                  <a:pt x="257" y="129"/>
                  <a:pt x="260" y="127"/>
                  <a:pt x="262" y="128"/>
                </a:cubicBezTo>
                <a:cubicBezTo>
                  <a:pt x="269" y="129"/>
                  <a:pt x="270" y="127"/>
                  <a:pt x="272" y="128"/>
                </a:cubicBezTo>
                <a:cubicBezTo>
                  <a:pt x="274" y="129"/>
                  <a:pt x="272" y="131"/>
                  <a:pt x="272" y="132"/>
                </a:cubicBezTo>
                <a:cubicBezTo>
                  <a:pt x="272" y="134"/>
                  <a:pt x="275" y="137"/>
                  <a:pt x="277" y="138"/>
                </a:cubicBezTo>
                <a:cubicBezTo>
                  <a:pt x="280" y="141"/>
                  <a:pt x="279" y="134"/>
                  <a:pt x="276" y="133"/>
                </a:cubicBezTo>
                <a:cubicBezTo>
                  <a:pt x="274" y="131"/>
                  <a:pt x="275" y="130"/>
                  <a:pt x="277" y="131"/>
                </a:cubicBezTo>
                <a:cubicBezTo>
                  <a:pt x="278" y="131"/>
                  <a:pt x="279" y="131"/>
                  <a:pt x="280" y="130"/>
                </a:cubicBezTo>
                <a:cubicBezTo>
                  <a:pt x="280" y="130"/>
                  <a:pt x="284" y="129"/>
                  <a:pt x="285" y="128"/>
                </a:cubicBezTo>
                <a:cubicBezTo>
                  <a:pt x="285" y="126"/>
                  <a:pt x="279" y="125"/>
                  <a:pt x="277" y="124"/>
                </a:cubicBezTo>
                <a:cubicBezTo>
                  <a:pt x="274" y="123"/>
                  <a:pt x="267" y="119"/>
                  <a:pt x="260" y="118"/>
                </a:cubicBezTo>
                <a:cubicBezTo>
                  <a:pt x="259" y="118"/>
                  <a:pt x="254" y="116"/>
                  <a:pt x="253" y="115"/>
                </a:cubicBezTo>
                <a:cubicBezTo>
                  <a:pt x="251" y="113"/>
                  <a:pt x="247" y="112"/>
                  <a:pt x="245" y="112"/>
                </a:cubicBezTo>
                <a:cubicBezTo>
                  <a:pt x="243" y="112"/>
                  <a:pt x="240" y="112"/>
                  <a:pt x="237" y="110"/>
                </a:cubicBezTo>
                <a:cubicBezTo>
                  <a:pt x="236" y="110"/>
                  <a:pt x="235" y="109"/>
                  <a:pt x="234" y="109"/>
                </a:cubicBezTo>
                <a:cubicBezTo>
                  <a:pt x="233" y="108"/>
                  <a:pt x="232" y="108"/>
                  <a:pt x="231" y="108"/>
                </a:cubicBezTo>
                <a:cubicBezTo>
                  <a:pt x="230" y="108"/>
                  <a:pt x="230" y="108"/>
                  <a:pt x="230" y="108"/>
                </a:cubicBezTo>
                <a:cubicBezTo>
                  <a:pt x="229" y="109"/>
                  <a:pt x="227" y="109"/>
                  <a:pt x="226" y="109"/>
                </a:cubicBezTo>
                <a:cubicBezTo>
                  <a:pt x="225" y="109"/>
                  <a:pt x="224" y="108"/>
                  <a:pt x="223" y="108"/>
                </a:cubicBezTo>
                <a:cubicBezTo>
                  <a:pt x="221" y="108"/>
                  <a:pt x="217" y="109"/>
                  <a:pt x="215" y="110"/>
                </a:cubicBezTo>
                <a:cubicBezTo>
                  <a:pt x="214" y="110"/>
                  <a:pt x="210" y="111"/>
                  <a:pt x="209" y="112"/>
                </a:cubicBezTo>
                <a:cubicBezTo>
                  <a:pt x="208" y="113"/>
                  <a:pt x="209" y="113"/>
                  <a:pt x="208" y="114"/>
                </a:cubicBezTo>
                <a:cubicBezTo>
                  <a:pt x="207" y="114"/>
                  <a:pt x="199" y="115"/>
                  <a:pt x="199" y="117"/>
                </a:cubicBezTo>
                <a:cubicBezTo>
                  <a:pt x="198" y="119"/>
                  <a:pt x="200" y="119"/>
                  <a:pt x="201" y="119"/>
                </a:cubicBezTo>
                <a:cubicBezTo>
                  <a:pt x="201" y="121"/>
                  <a:pt x="196" y="120"/>
                  <a:pt x="195" y="120"/>
                </a:cubicBezTo>
                <a:cubicBezTo>
                  <a:pt x="194" y="120"/>
                  <a:pt x="193" y="121"/>
                  <a:pt x="192" y="122"/>
                </a:cubicBezTo>
                <a:cubicBezTo>
                  <a:pt x="191" y="122"/>
                  <a:pt x="188" y="125"/>
                  <a:pt x="186" y="124"/>
                </a:cubicBezTo>
                <a:cubicBezTo>
                  <a:pt x="186" y="123"/>
                  <a:pt x="185" y="124"/>
                  <a:pt x="185" y="124"/>
                </a:cubicBezTo>
                <a:cubicBezTo>
                  <a:pt x="185" y="126"/>
                  <a:pt x="185" y="126"/>
                  <a:pt x="184" y="127"/>
                </a:cubicBezTo>
                <a:cubicBezTo>
                  <a:pt x="183" y="127"/>
                  <a:pt x="183" y="128"/>
                  <a:pt x="182" y="129"/>
                </a:cubicBezTo>
                <a:cubicBezTo>
                  <a:pt x="180" y="129"/>
                  <a:pt x="177" y="127"/>
                  <a:pt x="181" y="127"/>
                </a:cubicBezTo>
                <a:cubicBezTo>
                  <a:pt x="181" y="127"/>
                  <a:pt x="183" y="126"/>
                  <a:pt x="183" y="126"/>
                </a:cubicBezTo>
                <a:cubicBezTo>
                  <a:pt x="183" y="124"/>
                  <a:pt x="179" y="124"/>
                  <a:pt x="178" y="124"/>
                </a:cubicBezTo>
                <a:cubicBezTo>
                  <a:pt x="176" y="124"/>
                  <a:pt x="175" y="123"/>
                  <a:pt x="174" y="124"/>
                </a:cubicBezTo>
                <a:cubicBezTo>
                  <a:pt x="168" y="124"/>
                  <a:pt x="166" y="129"/>
                  <a:pt x="165" y="130"/>
                </a:cubicBezTo>
                <a:cubicBezTo>
                  <a:pt x="165" y="130"/>
                  <a:pt x="164" y="131"/>
                  <a:pt x="164" y="131"/>
                </a:cubicBezTo>
                <a:cubicBezTo>
                  <a:pt x="163" y="132"/>
                  <a:pt x="162" y="132"/>
                  <a:pt x="161" y="133"/>
                </a:cubicBezTo>
                <a:cubicBezTo>
                  <a:pt x="159" y="133"/>
                  <a:pt x="158" y="134"/>
                  <a:pt x="159" y="137"/>
                </a:cubicBezTo>
                <a:cubicBezTo>
                  <a:pt x="161" y="138"/>
                  <a:pt x="162" y="136"/>
                  <a:pt x="164" y="137"/>
                </a:cubicBezTo>
                <a:cubicBezTo>
                  <a:pt x="164" y="138"/>
                  <a:pt x="165" y="139"/>
                  <a:pt x="165" y="140"/>
                </a:cubicBezTo>
                <a:cubicBezTo>
                  <a:pt x="167" y="139"/>
                  <a:pt x="168" y="137"/>
                  <a:pt x="168" y="136"/>
                </a:cubicBezTo>
                <a:cubicBezTo>
                  <a:pt x="169" y="136"/>
                  <a:pt x="168" y="135"/>
                  <a:pt x="168" y="135"/>
                </a:cubicBezTo>
                <a:cubicBezTo>
                  <a:pt x="167" y="134"/>
                  <a:pt x="170" y="131"/>
                  <a:pt x="171" y="130"/>
                </a:cubicBezTo>
                <a:cubicBezTo>
                  <a:pt x="172" y="130"/>
                  <a:pt x="173" y="130"/>
                  <a:pt x="172" y="131"/>
                </a:cubicBezTo>
                <a:cubicBezTo>
                  <a:pt x="170" y="134"/>
                  <a:pt x="174" y="134"/>
                  <a:pt x="172" y="136"/>
                </a:cubicBezTo>
                <a:cubicBezTo>
                  <a:pt x="172" y="137"/>
                  <a:pt x="171" y="139"/>
                  <a:pt x="170" y="140"/>
                </a:cubicBezTo>
                <a:cubicBezTo>
                  <a:pt x="169" y="141"/>
                  <a:pt x="167" y="141"/>
                  <a:pt x="166" y="141"/>
                </a:cubicBezTo>
                <a:cubicBezTo>
                  <a:pt x="166" y="142"/>
                  <a:pt x="166" y="142"/>
                  <a:pt x="165" y="142"/>
                </a:cubicBezTo>
                <a:cubicBezTo>
                  <a:pt x="164" y="142"/>
                  <a:pt x="164" y="142"/>
                  <a:pt x="163" y="141"/>
                </a:cubicBezTo>
                <a:cubicBezTo>
                  <a:pt x="163" y="140"/>
                  <a:pt x="163" y="139"/>
                  <a:pt x="162" y="139"/>
                </a:cubicBezTo>
                <a:cubicBezTo>
                  <a:pt x="161" y="139"/>
                  <a:pt x="162" y="141"/>
                  <a:pt x="162" y="141"/>
                </a:cubicBezTo>
                <a:cubicBezTo>
                  <a:pt x="161" y="142"/>
                  <a:pt x="160" y="141"/>
                  <a:pt x="159" y="141"/>
                </a:cubicBezTo>
                <a:cubicBezTo>
                  <a:pt x="158" y="141"/>
                  <a:pt x="157" y="142"/>
                  <a:pt x="156" y="143"/>
                </a:cubicBezTo>
                <a:cubicBezTo>
                  <a:pt x="155" y="143"/>
                  <a:pt x="152" y="143"/>
                  <a:pt x="152" y="145"/>
                </a:cubicBezTo>
                <a:cubicBezTo>
                  <a:pt x="152" y="146"/>
                  <a:pt x="153" y="147"/>
                  <a:pt x="153" y="148"/>
                </a:cubicBezTo>
                <a:cubicBezTo>
                  <a:pt x="153" y="149"/>
                  <a:pt x="153" y="150"/>
                  <a:pt x="151" y="149"/>
                </a:cubicBezTo>
                <a:cubicBezTo>
                  <a:pt x="150" y="149"/>
                  <a:pt x="149" y="148"/>
                  <a:pt x="147" y="148"/>
                </a:cubicBezTo>
                <a:cubicBezTo>
                  <a:pt x="146" y="147"/>
                  <a:pt x="146" y="149"/>
                  <a:pt x="146" y="150"/>
                </a:cubicBezTo>
                <a:cubicBezTo>
                  <a:pt x="146" y="151"/>
                  <a:pt x="145" y="153"/>
                  <a:pt x="146" y="154"/>
                </a:cubicBezTo>
                <a:cubicBezTo>
                  <a:pt x="148" y="155"/>
                  <a:pt x="149" y="156"/>
                  <a:pt x="151" y="156"/>
                </a:cubicBezTo>
                <a:cubicBezTo>
                  <a:pt x="157" y="155"/>
                  <a:pt x="157" y="151"/>
                  <a:pt x="158" y="151"/>
                </a:cubicBezTo>
                <a:cubicBezTo>
                  <a:pt x="160" y="151"/>
                  <a:pt x="161" y="150"/>
                  <a:pt x="162" y="151"/>
                </a:cubicBezTo>
                <a:cubicBezTo>
                  <a:pt x="163" y="152"/>
                  <a:pt x="163" y="153"/>
                  <a:pt x="164" y="154"/>
                </a:cubicBezTo>
                <a:cubicBezTo>
                  <a:pt x="165" y="156"/>
                  <a:pt x="165" y="152"/>
                  <a:pt x="165" y="152"/>
                </a:cubicBezTo>
                <a:cubicBezTo>
                  <a:pt x="164" y="151"/>
                  <a:pt x="164" y="150"/>
                  <a:pt x="165" y="150"/>
                </a:cubicBezTo>
                <a:cubicBezTo>
                  <a:pt x="165" y="151"/>
                  <a:pt x="165" y="151"/>
                  <a:pt x="165" y="151"/>
                </a:cubicBezTo>
                <a:cubicBezTo>
                  <a:pt x="166" y="151"/>
                  <a:pt x="166" y="151"/>
                  <a:pt x="167" y="152"/>
                </a:cubicBezTo>
                <a:cubicBezTo>
                  <a:pt x="168" y="153"/>
                  <a:pt x="170" y="152"/>
                  <a:pt x="170" y="154"/>
                </a:cubicBezTo>
                <a:cubicBezTo>
                  <a:pt x="170" y="155"/>
                  <a:pt x="172" y="156"/>
                  <a:pt x="172" y="156"/>
                </a:cubicBezTo>
                <a:cubicBezTo>
                  <a:pt x="173" y="156"/>
                  <a:pt x="172" y="157"/>
                  <a:pt x="173" y="157"/>
                </a:cubicBezTo>
                <a:cubicBezTo>
                  <a:pt x="173" y="158"/>
                  <a:pt x="174" y="157"/>
                  <a:pt x="174" y="157"/>
                </a:cubicBezTo>
                <a:cubicBezTo>
                  <a:pt x="174" y="156"/>
                  <a:pt x="175" y="155"/>
                  <a:pt x="174" y="155"/>
                </a:cubicBezTo>
                <a:cubicBezTo>
                  <a:pt x="174" y="155"/>
                  <a:pt x="173" y="154"/>
                  <a:pt x="173" y="153"/>
                </a:cubicBezTo>
                <a:cubicBezTo>
                  <a:pt x="174" y="153"/>
                  <a:pt x="175" y="153"/>
                  <a:pt x="176" y="152"/>
                </a:cubicBezTo>
                <a:cubicBezTo>
                  <a:pt x="177" y="152"/>
                  <a:pt x="177" y="153"/>
                  <a:pt x="176" y="154"/>
                </a:cubicBezTo>
                <a:cubicBezTo>
                  <a:pt x="176" y="154"/>
                  <a:pt x="177" y="155"/>
                  <a:pt x="177" y="156"/>
                </a:cubicBezTo>
                <a:cubicBezTo>
                  <a:pt x="178" y="156"/>
                  <a:pt x="178" y="157"/>
                  <a:pt x="179" y="156"/>
                </a:cubicBezTo>
                <a:cubicBezTo>
                  <a:pt x="180" y="156"/>
                  <a:pt x="184" y="153"/>
                  <a:pt x="185" y="155"/>
                </a:cubicBezTo>
                <a:cubicBezTo>
                  <a:pt x="185" y="156"/>
                  <a:pt x="185" y="157"/>
                  <a:pt x="185" y="158"/>
                </a:cubicBezTo>
                <a:cubicBezTo>
                  <a:pt x="185" y="161"/>
                  <a:pt x="182" y="159"/>
                  <a:pt x="181" y="160"/>
                </a:cubicBezTo>
                <a:cubicBezTo>
                  <a:pt x="179" y="162"/>
                  <a:pt x="177" y="161"/>
                  <a:pt x="175" y="161"/>
                </a:cubicBezTo>
                <a:cubicBezTo>
                  <a:pt x="174" y="161"/>
                  <a:pt x="173" y="161"/>
                  <a:pt x="172" y="162"/>
                </a:cubicBezTo>
                <a:cubicBezTo>
                  <a:pt x="171" y="162"/>
                  <a:pt x="172" y="163"/>
                  <a:pt x="171" y="164"/>
                </a:cubicBezTo>
                <a:cubicBezTo>
                  <a:pt x="169" y="166"/>
                  <a:pt x="167" y="163"/>
                  <a:pt x="166" y="163"/>
                </a:cubicBezTo>
                <a:cubicBezTo>
                  <a:pt x="165" y="163"/>
                  <a:pt x="165" y="163"/>
                  <a:pt x="165" y="163"/>
                </a:cubicBezTo>
                <a:cubicBezTo>
                  <a:pt x="164" y="163"/>
                  <a:pt x="163" y="162"/>
                  <a:pt x="163" y="162"/>
                </a:cubicBezTo>
                <a:cubicBezTo>
                  <a:pt x="162" y="161"/>
                  <a:pt x="163" y="160"/>
                  <a:pt x="163" y="160"/>
                </a:cubicBezTo>
                <a:cubicBezTo>
                  <a:pt x="164" y="157"/>
                  <a:pt x="159" y="157"/>
                  <a:pt x="158" y="157"/>
                </a:cubicBezTo>
                <a:cubicBezTo>
                  <a:pt x="156" y="157"/>
                  <a:pt x="154" y="157"/>
                  <a:pt x="153" y="157"/>
                </a:cubicBezTo>
                <a:cubicBezTo>
                  <a:pt x="152" y="157"/>
                  <a:pt x="150" y="157"/>
                  <a:pt x="149" y="156"/>
                </a:cubicBezTo>
                <a:cubicBezTo>
                  <a:pt x="148" y="156"/>
                  <a:pt x="148" y="156"/>
                  <a:pt x="148" y="157"/>
                </a:cubicBezTo>
                <a:cubicBezTo>
                  <a:pt x="147" y="158"/>
                  <a:pt x="146" y="158"/>
                  <a:pt x="145" y="158"/>
                </a:cubicBezTo>
                <a:cubicBezTo>
                  <a:pt x="144" y="159"/>
                  <a:pt x="145" y="161"/>
                  <a:pt x="144" y="162"/>
                </a:cubicBezTo>
                <a:cubicBezTo>
                  <a:pt x="143" y="162"/>
                  <a:pt x="142" y="162"/>
                  <a:pt x="141" y="163"/>
                </a:cubicBezTo>
                <a:cubicBezTo>
                  <a:pt x="139" y="165"/>
                  <a:pt x="138" y="167"/>
                  <a:pt x="137" y="169"/>
                </a:cubicBezTo>
                <a:cubicBezTo>
                  <a:pt x="136" y="172"/>
                  <a:pt x="136" y="174"/>
                  <a:pt x="137" y="177"/>
                </a:cubicBezTo>
                <a:cubicBezTo>
                  <a:pt x="138" y="179"/>
                  <a:pt x="140" y="181"/>
                  <a:pt x="141" y="183"/>
                </a:cubicBezTo>
                <a:close/>
                <a:moveTo>
                  <a:pt x="267" y="189"/>
                </a:moveTo>
                <a:cubicBezTo>
                  <a:pt x="268" y="188"/>
                  <a:pt x="268" y="184"/>
                  <a:pt x="269" y="182"/>
                </a:cubicBezTo>
                <a:cubicBezTo>
                  <a:pt x="269" y="181"/>
                  <a:pt x="265" y="178"/>
                  <a:pt x="264" y="179"/>
                </a:cubicBezTo>
                <a:cubicBezTo>
                  <a:pt x="263" y="180"/>
                  <a:pt x="262" y="181"/>
                  <a:pt x="261" y="181"/>
                </a:cubicBezTo>
                <a:cubicBezTo>
                  <a:pt x="260" y="182"/>
                  <a:pt x="258" y="180"/>
                  <a:pt x="257" y="182"/>
                </a:cubicBezTo>
                <a:cubicBezTo>
                  <a:pt x="257" y="183"/>
                  <a:pt x="258" y="184"/>
                  <a:pt x="259" y="185"/>
                </a:cubicBezTo>
                <a:cubicBezTo>
                  <a:pt x="260" y="187"/>
                  <a:pt x="265" y="191"/>
                  <a:pt x="267" y="189"/>
                </a:cubicBezTo>
                <a:close/>
                <a:moveTo>
                  <a:pt x="152" y="138"/>
                </a:moveTo>
                <a:cubicBezTo>
                  <a:pt x="152" y="139"/>
                  <a:pt x="151" y="140"/>
                  <a:pt x="151" y="140"/>
                </a:cubicBezTo>
                <a:cubicBezTo>
                  <a:pt x="150" y="142"/>
                  <a:pt x="152" y="142"/>
                  <a:pt x="154" y="142"/>
                </a:cubicBezTo>
                <a:cubicBezTo>
                  <a:pt x="155" y="142"/>
                  <a:pt x="156" y="142"/>
                  <a:pt x="156" y="141"/>
                </a:cubicBezTo>
                <a:cubicBezTo>
                  <a:pt x="155" y="140"/>
                  <a:pt x="154" y="139"/>
                  <a:pt x="154" y="138"/>
                </a:cubicBezTo>
                <a:cubicBezTo>
                  <a:pt x="153" y="137"/>
                  <a:pt x="154" y="135"/>
                  <a:pt x="153" y="134"/>
                </a:cubicBezTo>
                <a:cubicBezTo>
                  <a:pt x="152" y="133"/>
                  <a:pt x="151" y="133"/>
                  <a:pt x="150" y="134"/>
                </a:cubicBezTo>
                <a:cubicBezTo>
                  <a:pt x="149" y="134"/>
                  <a:pt x="150" y="136"/>
                  <a:pt x="151" y="137"/>
                </a:cubicBezTo>
                <a:cubicBezTo>
                  <a:pt x="151" y="138"/>
                  <a:pt x="151" y="138"/>
                  <a:pt x="152" y="138"/>
                </a:cubicBezTo>
                <a:close/>
                <a:moveTo>
                  <a:pt x="250" y="181"/>
                </a:moveTo>
                <a:cubicBezTo>
                  <a:pt x="249" y="180"/>
                  <a:pt x="247" y="178"/>
                  <a:pt x="246" y="177"/>
                </a:cubicBezTo>
                <a:cubicBezTo>
                  <a:pt x="245" y="176"/>
                  <a:pt x="243" y="174"/>
                  <a:pt x="242" y="175"/>
                </a:cubicBezTo>
                <a:cubicBezTo>
                  <a:pt x="242" y="175"/>
                  <a:pt x="242" y="177"/>
                  <a:pt x="243" y="178"/>
                </a:cubicBezTo>
                <a:cubicBezTo>
                  <a:pt x="244" y="179"/>
                  <a:pt x="245" y="180"/>
                  <a:pt x="246" y="181"/>
                </a:cubicBezTo>
                <a:cubicBezTo>
                  <a:pt x="247" y="183"/>
                  <a:pt x="248" y="184"/>
                  <a:pt x="249" y="186"/>
                </a:cubicBezTo>
                <a:cubicBezTo>
                  <a:pt x="250" y="187"/>
                  <a:pt x="255" y="193"/>
                  <a:pt x="263" y="195"/>
                </a:cubicBezTo>
                <a:cubicBezTo>
                  <a:pt x="265" y="196"/>
                  <a:pt x="266" y="195"/>
                  <a:pt x="265" y="194"/>
                </a:cubicBezTo>
                <a:cubicBezTo>
                  <a:pt x="256" y="190"/>
                  <a:pt x="252" y="182"/>
                  <a:pt x="250" y="181"/>
                </a:cubicBezTo>
                <a:close/>
                <a:moveTo>
                  <a:pt x="193" y="120"/>
                </a:moveTo>
                <a:cubicBezTo>
                  <a:pt x="194" y="119"/>
                  <a:pt x="189" y="119"/>
                  <a:pt x="193" y="117"/>
                </a:cubicBezTo>
                <a:cubicBezTo>
                  <a:pt x="193" y="117"/>
                  <a:pt x="198" y="114"/>
                  <a:pt x="197" y="114"/>
                </a:cubicBezTo>
                <a:cubicBezTo>
                  <a:pt x="195" y="113"/>
                  <a:pt x="189" y="117"/>
                  <a:pt x="189" y="120"/>
                </a:cubicBezTo>
                <a:cubicBezTo>
                  <a:pt x="189" y="121"/>
                  <a:pt x="192" y="121"/>
                  <a:pt x="193" y="120"/>
                </a:cubicBezTo>
                <a:close/>
                <a:moveTo>
                  <a:pt x="279" y="189"/>
                </a:moveTo>
                <a:cubicBezTo>
                  <a:pt x="279" y="190"/>
                  <a:pt x="282" y="193"/>
                  <a:pt x="283" y="194"/>
                </a:cubicBezTo>
                <a:cubicBezTo>
                  <a:pt x="284" y="195"/>
                  <a:pt x="285" y="195"/>
                  <a:pt x="286" y="196"/>
                </a:cubicBezTo>
                <a:cubicBezTo>
                  <a:pt x="288" y="198"/>
                  <a:pt x="290" y="201"/>
                  <a:pt x="292" y="201"/>
                </a:cubicBezTo>
                <a:cubicBezTo>
                  <a:pt x="293" y="201"/>
                  <a:pt x="297" y="203"/>
                  <a:pt x="298" y="204"/>
                </a:cubicBezTo>
                <a:cubicBezTo>
                  <a:pt x="299" y="204"/>
                  <a:pt x="301" y="205"/>
                  <a:pt x="301" y="204"/>
                </a:cubicBezTo>
                <a:cubicBezTo>
                  <a:pt x="302" y="203"/>
                  <a:pt x="300" y="202"/>
                  <a:pt x="299" y="202"/>
                </a:cubicBezTo>
                <a:cubicBezTo>
                  <a:pt x="298" y="201"/>
                  <a:pt x="293" y="193"/>
                  <a:pt x="289" y="193"/>
                </a:cubicBezTo>
                <a:cubicBezTo>
                  <a:pt x="286" y="193"/>
                  <a:pt x="284" y="192"/>
                  <a:pt x="283" y="191"/>
                </a:cubicBezTo>
                <a:cubicBezTo>
                  <a:pt x="283" y="190"/>
                  <a:pt x="281" y="188"/>
                  <a:pt x="279" y="189"/>
                </a:cubicBezTo>
                <a:close/>
                <a:moveTo>
                  <a:pt x="165" y="123"/>
                </a:moveTo>
                <a:cubicBezTo>
                  <a:pt x="165" y="123"/>
                  <a:pt x="165" y="123"/>
                  <a:pt x="165" y="123"/>
                </a:cubicBezTo>
                <a:cubicBezTo>
                  <a:pt x="167" y="123"/>
                  <a:pt x="167" y="121"/>
                  <a:pt x="168" y="121"/>
                </a:cubicBezTo>
                <a:cubicBezTo>
                  <a:pt x="169" y="121"/>
                  <a:pt x="170" y="122"/>
                  <a:pt x="171" y="121"/>
                </a:cubicBezTo>
                <a:cubicBezTo>
                  <a:pt x="171" y="120"/>
                  <a:pt x="170" y="120"/>
                  <a:pt x="171" y="119"/>
                </a:cubicBezTo>
                <a:cubicBezTo>
                  <a:pt x="171" y="119"/>
                  <a:pt x="172" y="118"/>
                  <a:pt x="172" y="118"/>
                </a:cubicBezTo>
                <a:cubicBezTo>
                  <a:pt x="172" y="117"/>
                  <a:pt x="170" y="117"/>
                  <a:pt x="169" y="118"/>
                </a:cubicBezTo>
                <a:cubicBezTo>
                  <a:pt x="168" y="118"/>
                  <a:pt x="167" y="118"/>
                  <a:pt x="165" y="119"/>
                </a:cubicBezTo>
                <a:cubicBezTo>
                  <a:pt x="165" y="119"/>
                  <a:pt x="165" y="119"/>
                  <a:pt x="165" y="119"/>
                </a:cubicBezTo>
                <a:cubicBezTo>
                  <a:pt x="164" y="119"/>
                  <a:pt x="163" y="119"/>
                  <a:pt x="162" y="120"/>
                </a:cubicBezTo>
                <a:cubicBezTo>
                  <a:pt x="162" y="120"/>
                  <a:pt x="165" y="122"/>
                  <a:pt x="165" y="123"/>
                </a:cubicBezTo>
                <a:close/>
                <a:moveTo>
                  <a:pt x="144" y="128"/>
                </a:moveTo>
                <a:cubicBezTo>
                  <a:pt x="145" y="127"/>
                  <a:pt x="147" y="127"/>
                  <a:pt x="146" y="126"/>
                </a:cubicBezTo>
                <a:cubicBezTo>
                  <a:pt x="144" y="124"/>
                  <a:pt x="143" y="125"/>
                  <a:pt x="141" y="125"/>
                </a:cubicBezTo>
                <a:cubicBezTo>
                  <a:pt x="140" y="124"/>
                  <a:pt x="138" y="125"/>
                  <a:pt x="140" y="126"/>
                </a:cubicBezTo>
                <a:cubicBezTo>
                  <a:pt x="141" y="128"/>
                  <a:pt x="143" y="128"/>
                  <a:pt x="144" y="128"/>
                </a:cubicBezTo>
                <a:close/>
                <a:moveTo>
                  <a:pt x="270" y="250"/>
                </a:moveTo>
                <a:cubicBezTo>
                  <a:pt x="267" y="249"/>
                  <a:pt x="263" y="250"/>
                  <a:pt x="260" y="248"/>
                </a:cubicBezTo>
                <a:cubicBezTo>
                  <a:pt x="255" y="245"/>
                  <a:pt x="274" y="246"/>
                  <a:pt x="269" y="244"/>
                </a:cubicBezTo>
                <a:cubicBezTo>
                  <a:pt x="260" y="239"/>
                  <a:pt x="250" y="236"/>
                  <a:pt x="241" y="234"/>
                </a:cubicBezTo>
                <a:cubicBezTo>
                  <a:pt x="238" y="234"/>
                  <a:pt x="235" y="235"/>
                  <a:pt x="232" y="236"/>
                </a:cubicBezTo>
                <a:cubicBezTo>
                  <a:pt x="221" y="238"/>
                  <a:pt x="209" y="244"/>
                  <a:pt x="197" y="245"/>
                </a:cubicBezTo>
                <a:cubicBezTo>
                  <a:pt x="194" y="245"/>
                  <a:pt x="190" y="245"/>
                  <a:pt x="187" y="247"/>
                </a:cubicBezTo>
                <a:cubicBezTo>
                  <a:pt x="186" y="247"/>
                  <a:pt x="185" y="249"/>
                  <a:pt x="183" y="250"/>
                </a:cubicBezTo>
                <a:cubicBezTo>
                  <a:pt x="179" y="253"/>
                  <a:pt x="171" y="253"/>
                  <a:pt x="166" y="254"/>
                </a:cubicBezTo>
                <a:cubicBezTo>
                  <a:pt x="165" y="254"/>
                  <a:pt x="165" y="254"/>
                  <a:pt x="165" y="254"/>
                </a:cubicBezTo>
                <a:cubicBezTo>
                  <a:pt x="159" y="253"/>
                  <a:pt x="152" y="252"/>
                  <a:pt x="146" y="251"/>
                </a:cubicBezTo>
                <a:cubicBezTo>
                  <a:pt x="141" y="249"/>
                  <a:pt x="137" y="251"/>
                  <a:pt x="133" y="252"/>
                </a:cubicBezTo>
                <a:cubicBezTo>
                  <a:pt x="126" y="252"/>
                  <a:pt x="110" y="249"/>
                  <a:pt x="106" y="242"/>
                </a:cubicBezTo>
                <a:cubicBezTo>
                  <a:pt x="105" y="240"/>
                  <a:pt x="104" y="240"/>
                  <a:pt x="103" y="237"/>
                </a:cubicBezTo>
                <a:cubicBezTo>
                  <a:pt x="102" y="236"/>
                  <a:pt x="99" y="238"/>
                  <a:pt x="101" y="242"/>
                </a:cubicBezTo>
                <a:cubicBezTo>
                  <a:pt x="102" y="245"/>
                  <a:pt x="94" y="242"/>
                  <a:pt x="89" y="241"/>
                </a:cubicBezTo>
                <a:cubicBezTo>
                  <a:pt x="86" y="241"/>
                  <a:pt x="83" y="241"/>
                  <a:pt x="81" y="241"/>
                </a:cubicBezTo>
                <a:cubicBezTo>
                  <a:pt x="73" y="243"/>
                  <a:pt x="65" y="246"/>
                  <a:pt x="57" y="247"/>
                </a:cubicBezTo>
                <a:cubicBezTo>
                  <a:pt x="54" y="248"/>
                  <a:pt x="50" y="253"/>
                  <a:pt x="47" y="254"/>
                </a:cubicBezTo>
                <a:cubicBezTo>
                  <a:pt x="42" y="255"/>
                  <a:pt x="39" y="259"/>
                  <a:pt x="35" y="262"/>
                </a:cubicBezTo>
                <a:cubicBezTo>
                  <a:pt x="38" y="261"/>
                  <a:pt x="41" y="261"/>
                  <a:pt x="44" y="260"/>
                </a:cubicBezTo>
                <a:cubicBezTo>
                  <a:pt x="59" y="257"/>
                  <a:pt x="74" y="254"/>
                  <a:pt x="88" y="251"/>
                </a:cubicBezTo>
                <a:cubicBezTo>
                  <a:pt x="88" y="251"/>
                  <a:pt x="88" y="251"/>
                  <a:pt x="88" y="251"/>
                </a:cubicBezTo>
                <a:cubicBezTo>
                  <a:pt x="118" y="257"/>
                  <a:pt x="134" y="261"/>
                  <a:pt x="165" y="268"/>
                </a:cubicBezTo>
                <a:cubicBezTo>
                  <a:pt x="165" y="268"/>
                  <a:pt x="165" y="268"/>
                  <a:pt x="165" y="268"/>
                </a:cubicBezTo>
                <a:cubicBezTo>
                  <a:pt x="191" y="262"/>
                  <a:pt x="217" y="256"/>
                  <a:pt x="243" y="251"/>
                </a:cubicBezTo>
                <a:cubicBezTo>
                  <a:pt x="255" y="253"/>
                  <a:pt x="268" y="256"/>
                  <a:pt x="281" y="259"/>
                </a:cubicBezTo>
                <a:cubicBezTo>
                  <a:pt x="280" y="256"/>
                  <a:pt x="273" y="251"/>
                  <a:pt x="270" y="250"/>
                </a:cubicBezTo>
                <a:close/>
                <a:moveTo>
                  <a:pt x="273" y="182"/>
                </a:moveTo>
                <a:cubicBezTo>
                  <a:pt x="274" y="182"/>
                  <a:pt x="277" y="179"/>
                  <a:pt x="277" y="178"/>
                </a:cubicBezTo>
                <a:cubicBezTo>
                  <a:pt x="276" y="177"/>
                  <a:pt x="271" y="174"/>
                  <a:pt x="270" y="173"/>
                </a:cubicBezTo>
                <a:cubicBezTo>
                  <a:pt x="270" y="173"/>
                  <a:pt x="269" y="173"/>
                  <a:pt x="268" y="172"/>
                </a:cubicBezTo>
                <a:cubicBezTo>
                  <a:pt x="267" y="170"/>
                  <a:pt x="269" y="169"/>
                  <a:pt x="267" y="167"/>
                </a:cubicBezTo>
                <a:cubicBezTo>
                  <a:pt x="266" y="167"/>
                  <a:pt x="266" y="170"/>
                  <a:pt x="266" y="173"/>
                </a:cubicBezTo>
                <a:cubicBezTo>
                  <a:pt x="267" y="177"/>
                  <a:pt x="272" y="182"/>
                  <a:pt x="273" y="182"/>
                </a:cubicBezTo>
                <a:close/>
                <a:moveTo>
                  <a:pt x="293" y="223"/>
                </a:moveTo>
                <a:cubicBezTo>
                  <a:pt x="295" y="222"/>
                  <a:pt x="297" y="220"/>
                  <a:pt x="296" y="216"/>
                </a:cubicBezTo>
                <a:cubicBezTo>
                  <a:pt x="295" y="214"/>
                  <a:pt x="292" y="211"/>
                  <a:pt x="291" y="209"/>
                </a:cubicBezTo>
                <a:cubicBezTo>
                  <a:pt x="290" y="208"/>
                  <a:pt x="291" y="205"/>
                  <a:pt x="287" y="201"/>
                </a:cubicBezTo>
                <a:cubicBezTo>
                  <a:pt x="286" y="198"/>
                  <a:pt x="286" y="203"/>
                  <a:pt x="286" y="203"/>
                </a:cubicBezTo>
                <a:cubicBezTo>
                  <a:pt x="286" y="205"/>
                  <a:pt x="286" y="208"/>
                  <a:pt x="283" y="206"/>
                </a:cubicBezTo>
                <a:cubicBezTo>
                  <a:pt x="282" y="205"/>
                  <a:pt x="281" y="201"/>
                  <a:pt x="279" y="200"/>
                </a:cubicBezTo>
                <a:cubicBezTo>
                  <a:pt x="278" y="199"/>
                  <a:pt x="276" y="198"/>
                  <a:pt x="275" y="199"/>
                </a:cubicBezTo>
                <a:cubicBezTo>
                  <a:pt x="275" y="200"/>
                  <a:pt x="275" y="202"/>
                  <a:pt x="273" y="201"/>
                </a:cubicBezTo>
                <a:cubicBezTo>
                  <a:pt x="272" y="201"/>
                  <a:pt x="272" y="200"/>
                  <a:pt x="270" y="200"/>
                </a:cubicBezTo>
                <a:cubicBezTo>
                  <a:pt x="269" y="200"/>
                  <a:pt x="263" y="202"/>
                  <a:pt x="259" y="207"/>
                </a:cubicBezTo>
                <a:cubicBezTo>
                  <a:pt x="256" y="210"/>
                  <a:pt x="256" y="216"/>
                  <a:pt x="257" y="217"/>
                </a:cubicBezTo>
                <a:cubicBezTo>
                  <a:pt x="257" y="218"/>
                  <a:pt x="259" y="218"/>
                  <a:pt x="259" y="218"/>
                </a:cubicBezTo>
                <a:cubicBezTo>
                  <a:pt x="261" y="218"/>
                  <a:pt x="262" y="218"/>
                  <a:pt x="264" y="218"/>
                </a:cubicBezTo>
                <a:cubicBezTo>
                  <a:pt x="266" y="218"/>
                  <a:pt x="267" y="216"/>
                  <a:pt x="270" y="217"/>
                </a:cubicBezTo>
                <a:cubicBezTo>
                  <a:pt x="272" y="217"/>
                  <a:pt x="273" y="218"/>
                  <a:pt x="274" y="218"/>
                </a:cubicBezTo>
                <a:cubicBezTo>
                  <a:pt x="276" y="219"/>
                  <a:pt x="282" y="227"/>
                  <a:pt x="283" y="227"/>
                </a:cubicBezTo>
                <a:cubicBezTo>
                  <a:pt x="284" y="226"/>
                  <a:pt x="285" y="228"/>
                  <a:pt x="286" y="228"/>
                </a:cubicBezTo>
                <a:cubicBezTo>
                  <a:pt x="288" y="227"/>
                  <a:pt x="289" y="228"/>
                  <a:pt x="290" y="227"/>
                </a:cubicBezTo>
                <a:cubicBezTo>
                  <a:pt x="291" y="225"/>
                  <a:pt x="291" y="224"/>
                  <a:pt x="293" y="223"/>
                </a:cubicBezTo>
                <a:close/>
                <a:moveTo>
                  <a:pt x="342" y="290"/>
                </a:moveTo>
                <a:cubicBezTo>
                  <a:pt x="342" y="290"/>
                  <a:pt x="277" y="277"/>
                  <a:pt x="248" y="270"/>
                </a:cubicBezTo>
                <a:cubicBezTo>
                  <a:pt x="220" y="277"/>
                  <a:pt x="171" y="287"/>
                  <a:pt x="171" y="287"/>
                </a:cubicBezTo>
                <a:cubicBezTo>
                  <a:pt x="171" y="287"/>
                  <a:pt x="122" y="277"/>
                  <a:pt x="93" y="270"/>
                </a:cubicBezTo>
                <a:cubicBezTo>
                  <a:pt x="64" y="277"/>
                  <a:pt x="0" y="290"/>
                  <a:pt x="0" y="290"/>
                </a:cubicBezTo>
                <a:cubicBezTo>
                  <a:pt x="29" y="101"/>
                  <a:pt x="29" y="101"/>
                  <a:pt x="29" y="101"/>
                </a:cubicBezTo>
                <a:cubicBezTo>
                  <a:pt x="30" y="100"/>
                  <a:pt x="30" y="100"/>
                  <a:pt x="30" y="100"/>
                </a:cubicBezTo>
                <a:cubicBezTo>
                  <a:pt x="18" y="85"/>
                  <a:pt x="13" y="72"/>
                  <a:pt x="13" y="56"/>
                </a:cubicBezTo>
                <a:cubicBezTo>
                  <a:pt x="13" y="25"/>
                  <a:pt x="38" y="0"/>
                  <a:pt x="69" y="0"/>
                </a:cubicBezTo>
                <a:cubicBezTo>
                  <a:pt x="100" y="0"/>
                  <a:pt x="125" y="25"/>
                  <a:pt x="125" y="56"/>
                </a:cubicBezTo>
                <a:cubicBezTo>
                  <a:pt x="125" y="66"/>
                  <a:pt x="123" y="75"/>
                  <a:pt x="118" y="84"/>
                </a:cubicBezTo>
                <a:cubicBezTo>
                  <a:pt x="132" y="88"/>
                  <a:pt x="155" y="94"/>
                  <a:pt x="171" y="98"/>
                </a:cubicBezTo>
                <a:cubicBezTo>
                  <a:pt x="195" y="92"/>
                  <a:pt x="235" y="81"/>
                  <a:pt x="235" y="81"/>
                </a:cubicBezTo>
                <a:cubicBezTo>
                  <a:pt x="312" y="101"/>
                  <a:pt x="312" y="101"/>
                  <a:pt x="312" y="101"/>
                </a:cubicBezTo>
                <a:lnTo>
                  <a:pt x="342" y="290"/>
                </a:lnTo>
                <a:close/>
                <a:moveTo>
                  <a:pt x="69" y="127"/>
                </a:moveTo>
                <a:cubicBezTo>
                  <a:pt x="101" y="93"/>
                  <a:pt x="114" y="78"/>
                  <a:pt x="114" y="56"/>
                </a:cubicBezTo>
                <a:cubicBezTo>
                  <a:pt x="114" y="32"/>
                  <a:pt x="94" y="11"/>
                  <a:pt x="69" y="11"/>
                </a:cubicBezTo>
                <a:cubicBezTo>
                  <a:pt x="44" y="11"/>
                  <a:pt x="24" y="32"/>
                  <a:pt x="24" y="56"/>
                </a:cubicBezTo>
                <a:cubicBezTo>
                  <a:pt x="24" y="78"/>
                  <a:pt x="37" y="93"/>
                  <a:pt x="69" y="127"/>
                </a:cubicBezTo>
                <a:close/>
                <a:moveTo>
                  <a:pt x="328" y="276"/>
                </a:moveTo>
                <a:cubicBezTo>
                  <a:pt x="319" y="220"/>
                  <a:pt x="311" y="165"/>
                  <a:pt x="302" y="110"/>
                </a:cubicBezTo>
                <a:cubicBezTo>
                  <a:pt x="275" y="103"/>
                  <a:pt x="261" y="100"/>
                  <a:pt x="235" y="93"/>
                </a:cubicBezTo>
                <a:cubicBezTo>
                  <a:pt x="210" y="100"/>
                  <a:pt x="197" y="103"/>
                  <a:pt x="171" y="110"/>
                </a:cubicBezTo>
                <a:cubicBezTo>
                  <a:pt x="147" y="103"/>
                  <a:pt x="134" y="100"/>
                  <a:pt x="112" y="94"/>
                </a:cubicBezTo>
                <a:cubicBezTo>
                  <a:pt x="110" y="97"/>
                  <a:pt x="108" y="99"/>
                  <a:pt x="106" y="102"/>
                </a:cubicBezTo>
                <a:cubicBezTo>
                  <a:pt x="107" y="102"/>
                  <a:pt x="107" y="102"/>
                  <a:pt x="108" y="102"/>
                </a:cubicBezTo>
                <a:cubicBezTo>
                  <a:pt x="112" y="102"/>
                  <a:pt x="114" y="105"/>
                  <a:pt x="117" y="106"/>
                </a:cubicBezTo>
                <a:cubicBezTo>
                  <a:pt x="128" y="109"/>
                  <a:pt x="134" y="105"/>
                  <a:pt x="145" y="113"/>
                </a:cubicBezTo>
                <a:cubicBezTo>
                  <a:pt x="147" y="114"/>
                  <a:pt x="147" y="116"/>
                  <a:pt x="147" y="116"/>
                </a:cubicBezTo>
                <a:cubicBezTo>
                  <a:pt x="144" y="118"/>
                  <a:pt x="142" y="122"/>
                  <a:pt x="138" y="123"/>
                </a:cubicBezTo>
                <a:cubicBezTo>
                  <a:pt x="134" y="123"/>
                  <a:pt x="128" y="128"/>
                  <a:pt x="125" y="130"/>
                </a:cubicBezTo>
                <a:cubicBezTo>
                  <a:pt x="123" y="131"/>
                  <a:pt x="122" y="132"/>
                  <a:pt x="120" y="130"/>
                </a:cubicBezTo>
                <a:cubicBezTo>
                  <a:pt x="119" y="128"/>
                  <a:pt x="120" y="120"/>
                  <a:pt x="120" y="118"/>
                </a:cubicBezTo>
                <a:cubicBezTo>
                  <a:pt x="121" y="116"/>
                  <a:pt x="123" y="113"/>
                  <a:pt x="120" y="112"/>
                </a:cubicBezTo>
                <a:cubicBezTo>
                  <a:pt x="119" y="111"/>
                  <a:pt x="117" y="111"/>
                  <a:pt x="116" y="110"/>
                </a:cubicBezTo>
                <a:cubicBezTo>
                  <a:pt x="115" y="109"/>
                  <a:pt x="113" y="108"/>
                  <a:pt x="113" y="108"/>
                </a:cubicBezTo>
                <a:cubicBezTo>
                  <a:pt x="112" y="108"/>
                  <a:pt x="108" y="109"/>
                  <a:pt x="109" y="111"/>
                </a:cubicBezTo>
                <a:cubicBezTo>
                  <a:pt x="109" y="112"/>
                  <a:pt x="113" y="113"/>
                  <a:pt x="112" y="115"/>
                </a:cubicBezTo>
                <a:cubicBezTo>
                  <a:pt x="112" y="117"/>
                  <a:pt x="115" y="117"/>
                  <a:pt x="114" y="118"/>
                </a:cubicBezTo>
                <a:cubicBezTo>
                  <a:pt x="113" y="121"/>
                  <a:pt x="112" y="117"/>
                  <a:pt x="111" y="119"/>
                </a:cubicBezTo>
                <a:cubicBezTo>
                  <a:pt x="111" y="120"/>
                  <a:pt x="110" y="120"/>
                  <a:pt x="110" y="120"/>
                </a:cubicBezTo>
                <a:cubicBezTo>
                  <a:pt x="108" y="121"/>
                  <a:pt x="107" y="119"/>
                  <a:pt x="106" y="118"/>
                </a:cubicBezTo>
                <a:cubicBezTo>
                  <a:pt x="106" y="118"/>
                  <a:pt x="103" y="116"/>
                  <a:pt x="104" y="116"/>
                </a:cubicBezTo>
                <a:cubicBezTo>
                  <a:pt x="105" y="116"/>
                  <a:pt x="106" y="116"/>
                  <a:pt x="106" y="114"/>
                </a:cubicBezTo>
                <a:cubicBezTo>
                  <a:pt x="104" y="109"/>
                  <a:pt x="100" y="117"/>
                  <a:pt x="99" y="117"/>
                </a:cubicBezTo>
                <a:cubicBezTo>
                  <a:pt x="99" y="117"/>
                  <a:pt x="91" y="120"/>
                  <a:pt x="90" y="121"/>
                </a:cubicBezTo>
                <a:cubicBezTo>
                  <a:pt x="90" y="121"/>
                  <a:pt x="90" y="121"/>
                  <a:pt x="90" y="121"/>
                </a:cubicBezTo>
                <a:cubicBezTo>
                  <a:pt x="89" y="122"/>
                  <a:pt x="88" y="123"/>
                  <a:pt x="87" y="124"/>
                </a:cubicBezTo>
                <a:cubicBezTo>
                  <a:pt x="87" y="124"/>
                  <a:pt x="88" y="125"/>
                  <a:pt x="88" y="125"/>
                </a:cubicBezTo>
                <a:cubicBezTo>
                  <a:pt x="92" y="127"/>
                  <a:pt x="99" y="120"/>
                  <a:pt x="99" y="120"/>
                </a:cubicBezTo>
                <a:cubicBezTo>
                  <a:pt x="99" y="119"/>
                  <a:pt x="100" y="119"/>
                  <a:pt x="100" y="118"/>
                </a:cubicBezTo>
                <a:cubicBezTo>
                  <a:pt x="101" y="117"/>
                  <a:pt x="103" y="118"/>
                  <a:pt x="104" y="119"/>
                </a:cubicBezTo>
                <a:cubicBezTo>
                  <a:pt x="105" y="120"/>
                  <a:pt x="105" y="120"/>
                  <a:pt x="105" y="122"/>
                </a:cubicBezTo>
                <a:cubicBezTo>
                  <a:pt x="105" y="123"/>
                  <a:pt x="107" y="121"/>
                  <a:pt x="108" y="121"/>
                </a:cubicBezTo>
                <a:cubicBezTo>
                  <a:pt x="114" y="126"/>
                  <a:pt x="111" y="134"/>
                  <a:pt x="112" y="136"/>
                </a:cubicBezTo>
                <a:cubicBezTo>
                  <a:pt x="112" y="138"/>
                  <a:pt x="111" y="138"/>
                  <a:pt x="109" y="137"/>
                </a:cubicBezTo>
                <a:cubicBezTo>
                  <a:pt x="104" y="134"/>
                  <a:pt x="92" y="134"/>
                  <a:pt x="82" y="151"/>
                </a:cubicBezTo>
                <a:cubicBezTo>
                  <a:pt x="80" y="153"/>
                  <a:pt x="81" y="154"/>
                  <a:pt x="81" y="156"/>
                </a:cubicBezTo>
                <a:cubicBezTo>
                  <a:pt x="81" y="157"/>
                  <a:pt x="79" y="159"/>
                  <a:pt x="78" y="157"/>
                </a:cubicBezTo>
                <a:cubicBezTo>
                  <a:pt x="77" y="156"/>
                  <a:pt x="78" y="154"/>
                  <a:pt x="75" y="155"/>
                </a:cubicBezTo>
                <a:cubicBezTo>
                  <a:pt x="74" y="155"/>
                  <a:pt x="72" y="155"/>
                  <a:pt x="70" y="156"/>
                </a:cubicBezTo>
                <a:cubicBezTo>
                  <a:pt x="67" y="157"/>
                  <a:pt x="65" y="159"/>
                  <a:pt x="64" y="162"/>
                </a:cubicBezTo>
                <a:cubicBezTo>
                  <a:pt x="64" y="163"/>
                  <a:pt x="67" y="166"/>
                  <a:pt x="69" y="166"/>
                </a:cubicBezTo>
                <a:cubicBezTo>
                  <a:pt x="75" y="166"/>
                  <a:pt x="75" y="171"/>
                  <a:pt x="75" y="173"/>
                </a:cubicBezTo>
                <a:cubicBezTo>
                  <a:pt x="76" y="179"/>
                  <a:pt x="73" y="181"/>
                  <a:pt x="70" y="176"/>
                </a:cubicBezTo>
                <a:cubicBezTo>
                  <a:pt x="69" y="174"/>
                  <a:pt x="66" y="174"/>
                  <a:pt x="64" y="173"/>
                </a:cubicBezTo>
                <a:cubicBezTo>
                  <a:pt x="62" y="172"/>
                  <a:pt x="46" y="168"/>
                  <a:pt x="46" y="156"/>
                </a:cubicBezTo>
                <a:cubicBezTo>
                  <a:pt x="46" y="152"/>
                  <a:pt x="49" y="147"/>
                  <a:pt x="51" y="145"/>
                </a:cubicBezTo>
                <a:cubicBezTo>
                  <a:pt x="54" y="142"/>
                  <a:pt x="54" y="135"/>
                  <a:pt x="54" y="134"/>
                </a:cubicBezTo>
                <a:cubicBezTo>
                  <a:pt x="53" y="132"/>
                  <a:pt x="52" y="131"/>
                  <a:pt x="50" y="131"/>
                </a:cubicBezTo>
                <a:cubicBezTo>
                  <a:pt x="47" y="132"/>
                  <a:pt x="44" y="134"/>
                  <a:pt x="40" y="135"/>
                </a:cubicBezTo>
                <a:cubicBezTo>
                  <a:pt x="39" y="135"/>
                  <a:pt x="35" y="136"/>
                  <a:pt x="36" y="134"/>
                </a:cubicBezTo>
                <a:cubicBezTo>
                  <a:pt x="36" y="133"/>
                  <a:pt x="38" y="127"/>
                  <a:pt x="48" y="122"/>
                </a:cubicBezTo>
                <a:cubicBezTo>
                  <a:pt x="45" y="118"/>
                  <a:pt x="42" y="115"/>
                  <a:pt x="39" y="111"/>
                </a:cubicBezTo>
                <a:cubicBezTo>
                  <a:pt x="31" y="166"/>
                  <a:pt x="22" y="221"/>
                  <a:pt x="13" y="276"/>
                </a:cubicBezTo>
                <a:cubicBezTo>
                  <a:pt x="46" y="269"/>
                  <a:pt x="62" y="265"/>
                  <a:pt x="93" y="259"/>
                </a:cubicBezTo>
                <a:cubicBezTo>
                  <a:pt x="124" y="265"/>
                  <a:pt x="139" y="269"/>
                  <a:pt x="171" y="276"/>
                </a:cubicBezTo>
                <a:cubicBezTo>
                  <a:pt x="202" y="269"/>
                  <a:pt x="218" y="265"/>
                  <a:pt x="248" y="259"/>
                </a:cubicBezTo>
                <a:cubicBezTo>
                  <a:pt x="280" y="265"/>
                  <a:pt x="296" y="269"/>
                  <a:pt x="328" y="276"/>
                </a:cubicBezTo>
                <a:close/>
                <a:moveTo>
                  <a:pt x="304" y="230"/>
                </a:moveTo>
                <a:cubicBezTo>
                  <a:pt x="301" y="231"/>
                  <a:pt x="297" y="240"/>
                  <a:pt x="293" y="240"/>
                </a:cubicBezTo>
                <a:cubicBezTo>
                  <a:pt x="292" y="241"/>
                  <a:pt x="290" y="241"/>
                  <a:pt x="290" y="242"/>
                </a:cubicBezTo>
                <a:cubicBezTo>
                  <a:pt x="289" y="243"/>
                  <a:pt x="291" y="243"/>
                  <a:pt x="292" y="243"/>
                </a:cubicBezTo>
                <a:cubicBezTo>
                  <a:pt x="295" y="244"/>
                  <a:pt x="296" y="243"/>
                  <a:pt x="298" y="242"/>
                </a:cubicBezTo>
                <a:cubicBezTo>
                  <a:pt x="299" y="242"/>
                  <a:pt x="301" y="241"/>
                  <a:pt x="301" y="240"/>
                </a:cubicBezTo>
                <a:cubicBezTo>
                  <a:pt x="309" y="235"/>
                  <a:pt x="306" y="230"/>
                  <a:pt x="304" y="230"/>
                </a:cubicBezTo>
                <a:close/>
                <a:moveTo>
                  <a:pt x="81" y="199"/>
                </a:moveTo>
                <a:cubicBezTo>
                  <a:pt x="84" y="200"/>
                  <a:pt x="85" y="201"/>
                  <a:pt x="85" y="203"/>
                </a:cubicBezTo>
                <a:cubicBezTo>
                  <a:pt x="85" y="205"/>
                  <a:pt x="81" y="215"/>
                  <a:pt x="84" y="221"/>
                </a:cubicBezTo>
                <a:cubicBezTo>
                  <a:pt x="85" y="222"/>
                  <a:pt x="88" y="229"/>
                  <a:pt x="90" y="230"/>
                </a:cubicBezTo>
                <a:cubicBezTo>
                  <a:pt x="91" y="230"/>
                  <a:pt x="91" y="231"/>
                  <a:pt x="92" y="231"/>
                </a:cubicBezTo>
                <a:cubicBezTo>
                  <a:pt x="93" y="233"/>
                  <a:pt x="95" y="233"/>
                  <a:pt x="96" y="232"/>
                </a:cubicBezTo>
                <a:cubicBezTo>
                  <a:pt x="98" y="230"/>
                  <a:pt x="94" y="227"/>
                  <a:pt x="95" y="226"/>
                </a:cubicBezTo>
                <a:cubicBezTo>
                  <a:pt x="97" y="223"/>
                  <a:pt x="94" y="220"/>
                  <a:pt x="99" y="217"/>
                </a:cubicBezTo>
                <a:cubicBezTo>
                  <a:pt x="100" y="217"/>
                  <a:pt x="99" y="215"/>
                  <a:pt x="100" y="214"/>
                </a:cubicBezTo>
                <a:cubicBezTo>
                  <a:pt x="101" y="214"/>
                  <a:pt x="102" y="214"/>
                  <a:pt x="103" y="213"/>
                </a:cubicBezTo>
                <a:cubicBezTo>
                  <a:pt x="104" y="212"/>
                  <a:pt x="107" y="206"/>
                  <a:pt x="109" y="206"/>
                </a:cubicBezTo>
                <a:cubicBezTo>
                  <a:pt x="111" y="206"/>
                  <a:pt x="123" y="194"/>
                  <a:pt x="119" y="189"/>
                </a:cubicBezTo>
                <a:cubicBezTo>
                  <a:pt x="117" y="187"/>
                  <a:pt x="104" y="180"/>
                  <a:pt x="103" y="178"/>
                </a:cubicBezTo>
                <a:cubicBezTo>
                  <a:pt x="103" y="177"/>
                  <a:pt x="103" y="175"/>
                  <a:pt x="101" y="174"/>
                </a:cubicBezTo>
                <a:cubicBezTo>
                  <a:pt x="101" y="174"/>
                  <a:pt x="96" y="170"/>
                  <a:pt x="95" y="169"/>
                </a:cubicBezTo>
                <a:cubicBezTo>
                  <a:pt x="95" y="168"/>
                  <a:pt x="88" y="166"/>
                  <a:pt x="82" y="171"/>
                </a:cubicBezTo>
                <a:cubicBezTo>
                  <a:pt x="81" y="171"/>
                  <a:pt x="77" y="180"/>
                  <a:pt x="76" y="182"/>
                </a:cubicBezTo>
                <a:cubicBezTo>
                  <a:pt x="74" y="184"/>
                  <a:pt x="73" y="187"/>
                  <a:pt x="73" y="189"/>
                </a:cubicBezTo>
                <a:cubicBezTo>
                  <a:pt x="73" y="192"/>
                  <a:pt x="75" y="193"/>
                  <a:pt x="76" y="195"/>
                </a:cubicBezTo>
                <a:cubicBezTo>
                  <a:pt x="78" y="197"/>
                  <a:pt x="78" y="199"/>
                  <a:pt x="81" y="199"/>
                </a:cubicBezTo>
                <a:close/>
                <a:moveTo>
                  <a:pt x="271" y="142"/>
                </a:moveTo>
                <a:cubicBezTo>
                  <a:pt x="271" y="142"/>
                  <a:pt x="273" y="142"/>
                  <a:pt x="272" y="141"/>
                </a:cubicBezTo>
                <a:cubicBezTo>
                  <a:pt x="272" y="141"/>
                  <a:pt x="271" y="140"/>
                  <a:pt x="270" y="140"/>
                </a:cubicBezTo>
                <a:cubicBezTo>
                  <a:pt x="270" y="138"/>
                  <a:pt x="271" y="138"/>
                  <a:pt x="269" y="137"/>
                </a:cubicBezTo>
                <a:cubicBezTo>
                  <a:pt x="269" y="136"/>
                  <a:pt x="268" y="135"/>
                  <a:pt x="267" y="134"/>
                </a:cubicBezTo>
                <a:cubicBezTo>
                  <a:pt x="267" y="134"/>
                  <a:pt x="265" y="132"/>
                  <a:pt x="264" y="133"/>
                </a:cubicBezTo>
                <a:cubicBezTo>
                  <a:pt x="264" y="133"/>
                  <a:pt x="267" y="136"/>
                  <a:pt x="267" y="137"/>
                </a:cubicBezTo>
                <a:cubicBezTo>
                  <a:pt x="268" y="138"/>
                  <a:pt x="268" y="139"/>
                  <a:pt x="269" y="140"/>
                </a:cubicBezTo>
                <a:cubicBezTo>
                  <a:pt x="269" y="140"/>
                  <a:pt x="270" y="142"/>
                  <a:pt x="271" y="142"/>
                </a:cubicBezTo>
                <a:close/>
                <a:moveTo>
                  <a:pt x="276" y="152"/>
                </a:moveTo>
                <a:cubicBezTo>
                  <a:pt x="276" y="151"/>
                  <a:pt x="277" y="150"/>
                  <a:pt x="276" y="149"/>
                </a:cubicBezTo>
                <a:cubicBezTo>
                  <a:pt x="276" y="149"/>
                  <a:pt x="275" y="148"/>
                  <a:pt x="274" y="147"/>
                </a:cubicBezTo>
                <a:cubicBezTo>
                  <a:pt x="274" y="146"/>
                  <a:pt x="276" y="147"/>
                  <a:pt x="276" y="147"/>
                </a:cubicBezTo>
                <a:cubicBezTo>
                  <a:pt x="276" y="146"/>
                  <a:pt x="276" y="145"/>
                  <a:pt x="275" y="145"/>
                </a:cubicBezTo>
                <a:cubicBezTo>
                  <a:pt x="274" y="145"/>
                  <a:pt x="273" y="144"/>
                  <a:pt x="272" y="143"/>
                </a:cubicBezTo>
                <a:cubicBezTo>
                  <a:pt x="270" y="142"/>
                  <a:pt x="271" y="145"/>
                  <a:pt x="273" y="147"/>
                </a:cubicBezTo>
                <a:cubicBezTo>
                  <a:pt x="273" y="148"/>
                  <a:pt x="274" y="149"/>
                  <a:pt x="274" y="150"/>
                </a:cubicBezTo>
                <a:cubicBezTo>
                  <a:pt x="274" y="152"/>
                  <a:pt x="266" y="153"/>
                  <a:pt x="270" y="156"/>
                </a:cubicBezTo>
                <a:cubicBezTo>
                  <a:pt x="271" y="157"/>
                  <a:pt x="271" y="156"/>
                  <a:pt x="271" y="156"/>
                </a:cubicBezTo>
                <a:cubicBezTo>
                  <a:pt x="272" y="155"/>
                  <a:pt x="273" y="155"/>
                  <a:pt x="274" y="155"/>
                </a:cubicBezTo>
                <a:cubicBezTo>
                  <a:pt x="275" y="155"/>
                  <a:pt x="276" y="155"/>
                  <a:pt x="277" y="154"/>
                </a:cubicBezTo>
                <a:cubicBezTo>
                  <a:pt x="278" y="154"/>
                  <a:pt x="277" y="153"/>
                  <a:pt x="276" y="152"/>
                </a:cubicBezTo>
                <a:close/>
                <a:moveTo>
                  <a:pt x="69" y="110"/>
                </a:moveTo>
                <a:cubicBezTo>
                  <a:pt x="94" y="83"/>
                  <a:pt x="102" y="72"/>
                  <a:pt x="102" y="56"/>
                </a:cubicBezTo>
                <a:cubicBezTo>
                  <a:pt x="102" y="38"/>
                  <a:pt x="87" y="23"/>
                  <a:pt x="69" y="23"/>
                </a:cubicBezTo>
                <a:cubicBezTo>
                  <a:pt x="50" y="23"/>
                  <a:pt x="35" y="38"/>
                  <a:pt x="35" y="56"/>
                </a:cubicBezTo>
                <a:cubicBezTo>
                  <a:pt x="35" y="72"/>
                  <a:pt x="44" y="83"/>
                  <a:pt x="69" y="1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1" name="图形 50" descr="链接">
            <a:extLst>
              <a:ext uri="{FF2B5EF4-FFF2-40B4-BE49-F238E27FC236}">
                <a16:creationId xmlns:a16="http://schemas.microsoft.com/office/drawing/2014/main" id="{27F22D7C-9079-4FA4-A914-65DDE98A85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13829" y="2016808"/>
            <a:ext cx="799167" cy="799167"/>
          </a:xfrm>
          <a:prstGeom prst="rect">
            <a:avLst/>
          </a:prstGeom>
        </p:spPr>
      </p:pic>
      <p:pic>
        <p:nvPicPr>
          <p:cNvPr id="53" name="图形 52" descr="齿轮">
            <a:extLst>
              <a:ext uri="{FF2B5EF4-FFF2-40B4-BE49-F238E27FC236}">
                <a16:creationId xmlns:a16="http://schemas.microsoft.com/office/drawing/2014/main" id="{39AB23EB-8DF1-4EE4-8114-F91EDA6BC4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47068" y="3357742"/>
            <a:ext cx="929621" cy="929621"/>
          </a:xfrm>
          <a:prstGeom prst="rect">
            <a:avLst/>
          </a:prstGeom>
        </p:spPr>
      </p:pic>
      <p:sp>
        <p:nvSpPr>
          <p:cNvPr id="55" name="矩形 54">
            <a:extLst>
              <a:ext uri="{FF2B5EF4-FFF2-40B4-BE49-F238E27FC236}">
                <a16:creationId xmlns:a16="http://schemas.microsoft.com/office/drawing/2014/main" id="{B4AE1EBF-8BD7-4C97-A6BB-F9FAD3C5F378}"/>
              </a:ext>
            </a:extLst>
          </p:cNvPr>
          <p:cNvSpPr/>
          <p:nvPr/>
        </p:nvSpPr>
        <p:spPr>
          <a:xfrm>
            <a:off x="5353687" y="3433227"/>
            <a:ext cx="1261884" cy="810478"/>
          </a:xfrm>
          <a:prstGeom prst="rect">
            <a:avLst/>
          </a:prstGeom>
        </p:spPr>
        <p:txBody>
          <a:bodyPr wrap="none">
            <a:spAutoFit/>
          </a:bodyPr>
          <a:lstStyle/>
          <a:p>
            <a:pPr algn="ctr">
              <a:lnSpc>
                <a:spcPts val="28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全方位</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ts val="2800"/>
              </a:lnSpc>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的能力</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592B0C56-8352-441B-9F56-F61CB786CBB7}"/>
              </a:ext>
            </a:extLst>
          </p:cNvPr>
          <p:cNvSpPr/>
          <p:nvPr/>
        </p:nvSpPr>
        <p:spPr>
          <a:xfrm>
            <a:off x="3733599" y="1200201"/>
            <a:ext cx="4591060" cy="461665"/>
          </a:xfrm>
          <a:prstGeom prst="rect">
            <a:avLst/>
          </a:prstGeom>
        </p:spPr>
        <p:txBody>
          <a:bodyPr wrap="square">
            <a:spAutoFit/>
          </a:bodyPr>
          <a:lstStyle/>
          <a:p>
            <a:pPr algn="ctr"/>
            <a:r>
              <a:rPr lang="zh-CN" altLang="en-US" sz="2400" b="1" dirty="0">
                <a:latin typeface="+mj-ea"/>
                <a:ea typeface="+mj-ea"/>
                <a:cs typeface="Arial" panose="020B0604020202020204" pitchFamily="34" charset="0"/>
              </a:rPr>
              <a:t>数据利用的六大能力</a:t>
            </a:r>
          </a:p>
        </p:txBody>
      </p:sp>
    </p:spTree>
    <p:extLst>
      <p:ext uri="{BB962C8B-B14F-4D97-AF65-F5344CB8AC3E}">
        <p14:creationId xmlns:p14="http://schemas.microsoft.com/office/powerpoint/2010/main" val="178577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 calcmode="lin" valueType="num">
                                      <p:cBhvr>
                                        <p:cTn id="22" dur="500" fill="hold"/>
                                        <p:tgtEl>
                                          <p:spTgt spid="51"/>
                                        </p:tgtEl>
                                        <p:attrNameLst>
                                          <p:attrName>ppt_w</p:attrName>
                                        </p:attrNameLst>
                                      </p:cBhvr>
                                      <p:tavLst>
                                        <p:tav tm="0">
                                          <p:val>
                                            <p:fltVal val="0"/>
                                          </p:val>
                                        </p:tav>
                                        <p:tav tm="100000">
                                          <p:val>
                                            <p:strVal val="#ppt_w"/>
                                          </p:val>
                                        </p:tav>
                                      </p:tavLst>
                                    </p:anim>
                                    <p:anim calcmode="lin" valueType="num">
                                      <p:cBhvr>
                                        <p:cTn id="23" dur="500" fill="hold"/>
                                        <p:tgtEl>
                                          <p:spTgt spid="51"/>
                                        </p:tgtEl>
                                        <p:attrNameLst>
                                          <p:attrName>ppt_h</p:attrName>
                                        </p:attrNameLst>
                                      </p:cBhvr>
                                      <p:tavLst>
                                        <p:tav tm="0">
                                          <p:val>
                                            <p:fltVal val="0"/>
                                          </p:val>
                                        </p:tav>
                                        <p:tav tm="100000">
                                          <p:val>
                                            <p:strVal val="#ppt_h"/>
                                          </p:val>
                                        </p:tav>
                                      </p:tavLst>
                                    </p:anim>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fltVal val="0"/>
                                          </p:val>
                                        </p:tav>
                                        <p:tav tm="100000">
                                          <p:val>
                                            <p:strVal val="#ppt_h"/>
                                          </p:val>
                                        </p:tav>
                                      </p:tavLst>
                                    </p:anim>
                                    <p:animEffect transition="in" filter="fade">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ppt_w</p:attrName>
                                        </p:attrNameLst>
                                      </p:cBhvr>
                                      <p:tavLst>
                                        <p:tav tm="0">
                                          <p:val>
                                            <p:fltVal val="0"/>
                                          </p:val>
                                        </p:tav>
                                        <p:tav tm="100000">
                                          <p:val>
                                            <p:strVal val="#ppt_w"/>
                                          </p:val>
                                        </p:tav>
                                      </p:tavLst>
                                    </p:anim>
                                    <p:anim calcmode="lin" valueType="num">
                                      <p:cBhvr>
                                        <p:cTn id="40" dur="500" fill="hold"/>
                                        <p:tgtEl>
                                          <p:spTgt spid="24"/>
                                        </p:tgtEl>
                                        <p:attrNameLst>
                                          <p:attrName>ppt_h</p:attrName>
                                        </p:attrNameLst>
                                      </p:cBhvr>
                                      <p:tavLst>
                                        <p:tav tm="0">
                                          <p:val>
                                            <p:fltVal val="0"/>
                                          </p:val>
                                        </p:tav>
                                        <p:tav tm="100000">
                                          <p:val>
                                            <p:strVal val="#ppt_h"/>
                                          </p:val>
                                        </p:tav>
                                      </p:tavLst>
                                    </p:anim>
                                    <p:animEffect transition="in" filter="fade">
                                      <p:cBhvr>
                                        <p:cTn id="41" dur="500"/>
                                        <p:tgtEl>
                                          <p:spTgt spid="2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fltVal val="0"/>
                                          </p:val>
                                        </p:tav>
                                        <p:tav tm="100000">
                                          <p:val>
                                            <p:strVal val="#ppt_h"/>
                                          </p:val>
                                        </p:tav>
                                      </p:tavLst>
                                    </p:anim>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par>
                                <p:cTn id="59" presetID="53" presetClass="entr" presetSubtype="16"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 calcmode="lin" valueType="num">
                                      <p:cBhvr>
                                        <p:cTn id="61" dur="500" fill="hold"/>
                                        <p:tgtEl>
                                          <p:spTgt spid="32"/>
                                        </p:tgtEl>
                                        <p:attrNameLst>
                                          <p:attrName>ppt_w</p:attrName>
                                        </p:attrNameLst>
                                      </p:cBhvr>
                                      <p:tavLst>
                                        <p:tav tm="0">
                                          <p:val>
                                            <p:fltVal val="0"/>
                                          </p:val>
                                        </p:tav>
                                        <p:tav tm="100000">
                                          <p:val>
                                            <p:strVal val="#ppt_w"/>
                                          </p:val>
                                        </p:tav>
                                      </p:tavLst>
                                    </p:anim>
                                    <p:anim calcmode="lin" valueType="num">
                                      <p:cBhvr>
                                        <p:cTn id="62" dur="500" fill="hold"/>
                                        <p:tgtEl>
                                          <p:spTgt spid="32"/>
                                        </p:tgtEl>
                                        <p:attrNameLst>
                                          <p:attrName>ppt_h</p:attrName>
                                        </p:attrNameLst>
                                      </p:cBhvr>
                                      <p:tavLst>
                                        <p:tav tm="0">
                                          <p:val>
                                            <p:fltVal val="0"/>
                                          </p:val>
                                        </p:tav>
                                        <p:tav tm="100000">
                                          <p:val>
                                            <p:strVal val="#ppt_h"/>
                                          </p:val>
                                        </p:tav>
                                      </p:tavLst>
                                    </p:anim>
                                    <p:animEffect transition="in" filter="fade">
                                      <p:cBhvr>
                                        <p:cTn id="63" dur="500"/>
                                        <p:tgtEl>
                                          <p:spTgt spid="32"/>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500" fill="hold"/>
                                        <p:tgtEl>
                                          <p:spTgt spid="41"/>
                                        </p:tgtEl>
                                        <p:attrNameLst>
                                          <p:attrName>ppt_w</p:attrName>
                                        </p:attrNameLst>
                                      </p:cBhvr>
                                      <p:tavLst>
                                        <p:tav tm="0">
                                          <p:val>
                                            <p:fltVal val="0"/>
                                          </p:val>
                                        </p:tav>
                                        <p:tav tm="100000">
                                          <p:val>
                                            <p:strVal val="#ppt_w"/>
                                          </p:val>
                                        </p:tav>
                                      </p:tavLst>
                                    </p:anim>
                                    <p:anim calcmode="lin" valueType="num">
                                      <p:cBhvr>
                                        <p:cTn id="67" dur="500" fill="hold"/>
                                        <p:tgtEl>
                                          <p:spTgt spid="41"/>
                                        </p:tgtEl>
                                        <p:attrNameLst>
                                          <p:attrName>ppt_h</p:attrName>
                                        </p:attrNameLst>
                                      </p:cBhvr>
                                      <p:tavLst>
                                        <p:tav tm="0">
                                          <p:val>
                                            <p:fltVal val="0"/>
                                          </p:val>
                                        </p:tav>
                                        <p:tav tm="100000">
                                          <p:val>
                                            <p:strVal val="#ppt_h"/>
                                          </p:val>
                                        </p:tav>
                                      </p:tavLst>
                                    </p:anim>
                                    <p:animEffect transition="in" filter="fade">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anim calcmode="lin" valueType="num">
                                      <p:cBhvr>
                                        <p:cTn id="78" dur="500" fill="hold"/>
                                        <p:tgtEl>
                                          <p:spTgt spid="19"/>
                                        </p:tgtEl>
                                        <p:attrNameLst>
                                          <p:attrName>ppt_w</p:attrName>
                                        </p:attrNameLst>
                                      </p:cBhvr>
                                      <p:tavLst>
                                        <p:tav tm="0">
                                          <p:val>
                                            <p:fltVal val="0"/>
                                          </p:val>
                                        </p:tav>
                                        <p:tav tm="100000">
                                          <p:val>
                                            <p:strVal val="#ppt_w"/>
                                          </p:val>
                                        </p:tav>
                                      </p:tavLst>
                                    </p:anim>
                                    <p:anim calcmode="lin" valueType="num">
                                      <p:cBhvr>
                                        <p:cTn id="79" dur="500" fill="hold"/>
                                        <p:tgtEl>
                                          <p:spTgt spid="19"/>
                                        </p:tgtEl>
                                        <p:attrNameLst>
                                          <p:attrName>ppt_h</p:attrName>
                                        </p:attrNameLst>
                                      </p:cBhvr>
                                      <p:tavLst>
                                        <p:tav tm="0">
                                          <p:val>
                                            <p:fltVal val="0"/>
                                          </p:val>
                                        </p:tav>
                                        <p:tav tm="100000">
                                          <p:val>
                                            <p:strVal val="#ppt_h"/>
                                          </p:val>
                                        </p:tav>
                                      </p:tavLst>
                                    </p:anim>
                                    <p:animEffect transition="in" filter="fade">
                                      <p:cBhvr>
                                        <p:cTn id="80" dur="500"/>
                                        <p:tgtEl>
                                          <p:spTgt spid="19"/>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p:cTn id="83" dur="500" fill="hold"/>
                                        <p:tgtEl>
                                          <p:spTgt spid="43"/>
                                        </p:tgtEl>
                                        <p:attrNameLst>
                                          <p:attrName>ppt_w</p:attrName>
                                        </p:attrNameLst>
                                      </p:cBhvr>
                                      <p:tavLst>
                                        <p:tav tm="0">
                                          <p:val>
                                            <p:fltVal val="0"/>
                                          </p:val>
                                        </p:tav>
                                        <p:tav tm="100000">
                                          <p:val>
                                            <p:strVal val="#ppt_w"/>
                                          </p:val>
                                        </p:tav>
                                      </p:tavLst>
                                    </p:anim>
                                    <p:anim calcmode="lin" valueType="num">
                                      <p:cBhvr>
                                        <p:cTn id="84" dur="500" fill="hold"/>
                                        <p:tgtEl>
                                          <p:spTgt spid="43"/>
                                        </p:tgtEl>
                                        <p:attrNameLst>
                                          <p:attrName>ppt_h</p:attrName>
                                        </p:attrNameLst>
                                      </p:cBhvr>
                                      <p:tavLst>
                                        <p:tav tm="0">
                                          <p:val>
                                            <p:fltVal val="0"/>
                                          </p:val>
                                        </p:tav>
                                        <p:tav tm="100000">
                                          <p:val>
                                            <p:strVal val="#ppt_h"/>
                                          </p:val>
                                        </p:tav>
                                      </p:tavLst>
                                    </p:anim>
                                    <p:animEffect transition="in" filter="fade">
                                      <p:cBhvr>
                                        <p:cTn id="85" dur="500"/>
                                        <p:tgtEl>
                                          <p:spTgt spid="43"/>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anim calcmode="lin" valueType="num">
                                      <p:cBhvr>
                                        <p:cTn id="88" dur="500" fill="hold"/>
                                        <p:tgtEl>
                                          <p:spTgt spid="42"/>
                                        </p:tgtEl>
                                        <p:attrNameLst>
                                          <p:attrName>ppt_w</p:attrName>
                                        </p:attrNameLst>
                                      </p:cBhvr>
                                      <p:tavLst>
                                        <p:tav tm="0">
                                          <p:val>
                                            <p:fltVal val="0"/>
                                          </p:val>
                                        </p:tav>
                                        <p:tav tm="100000">
                                          <p:val>
                                            <p:strVal val="#ppt_w"/>
                                          </p:val>
                                        </p:tav>
                                      </p:tavLst>
                                    </p:anim>
                                    <p:anim calcmode="lin" valueType="num">
                                      <p:cBhvr>
                                        <p:cTn id="89" dur="500" fill="hold"/>
                                        <p:tgtEl>
                                          <p:spTgt spid="42"/>
                                        </p:tgtEl>
                                        <p:attrNameLst>
                                          <p:attrName>ppt_h</p:attrName>
                                        </p:attrNameLst>
                                      </p:cBhvr>
                                      <p:tavLst>
                                        <p:tav tm="0">
                                          <p:val>
                                            <p:fltVal val="0"/>
                                          </p:val>
                                        </p:tav>
                                        <p:tav tm="100000">
                                          <p:val>
                                            <p:strVal val="#ppt_h"/>
                                          </p:val>
                                        </p:tav>
                                      </p:tavLst>
                                    </p:anim>
                                    <p:animEffect transition="in" filter="fade">
                                      <p:cBhvr>
                                        <p:cTn id="90" dur="500"/>
                                        <p:tgtEl>
                                          <p:spTgt spid="42"/>
                                        </p:tgtEl>
                                      </p:cBhvr>
                                    </p:animEffect>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5"/>
                                        </p:tgtEl>
                                        <p:attrNameLst>
                                          <p:attrName>style.visibility</p:attrName>
                                        </p:attrNameLst>
                                      </p:cBhvr>
                                      <p:to>
                                        <p:strVal val="visible"/>
                                      </p:to>
                                    </p:set>
                                    <p:anim calcmode="lin" valueType="num">
                                      <p:cBhvr>
                                        <p:cTn id="95" dur="500" fill="hold"/>
                                        <p:tgtEl>
                                          <p:spTgt spid="5"/>
                                        </p:tgtEl>
                                        <p:attrNameLst>
                                          <p:attrName>ppt_w</p:attrName>
                                        </p:attrNameLst>
                                      </p:cBhvr>
                                      <p:tavLst>
                                        <p:tav tm="0">
                                          <p:val>
                                            <p:fltVal val="0"/>
                                          </p:val>
                                        </p:tav>
                                        <p:tav tm="100000">
                                          <p:val>
                                            <p:strVal val="#ppt_w"/>
                                          </p:val>
                                        </p:tav>
                                      </p:tavLst>
                                    </p:anim>
                                    <p:anim calcmode="lin" valueType="num">
                                      <p:cBhvr>
                                        <p:cTn id="96" dur="500" fill="hold"/>
                                        <p:tgtEl>
                                          <p:spTgt spid="5"/>
                                        </p:tgtEl>
                                        <p:attrNameLst>
                                          <p:attrName>ppt_h</p:attrName>
                                        </p:attrNameLst>
                                      </p:cBhvr>
                                      <p:tavLst>
                                        <p:tav tm="0">
                                          <p:val>
                                            <p:fltVal val="0"/>
                                          </p:val>
                                        </p:tav>
                                        <p:tav tm="100000">
                                          <p:val>
                                            <p:strVal val="#ppt_h"/>
                                          </p:val>
                                        </p:tav>
                                      </p:tavLst>
                                    </p:anim>
                                    <p:animEffect transition="in" filter="fade">
                                      <p:cBhvr>
                                        <p:cTn id="97" dur="500"/>
                                        <p:tgtEl>
                                          <p:spTgt spid="5"/>
                                        </p:tgtEl>
                                      </p:cBhvr>
                                    </p:animEffect>
                                  </p:childTnLst>
                                </p:cTn>
                              </p:par>
                              <p:par>
                                <p:cTn id="98" presetID="53" presetClass="entr" presetSubtype="16" fill="hold" nodeType="withEffect">
                                  <p:stCondLst>
                                    <p:cond delay="0"/>
                                  </p:stCondLst>
                                  <p:childTnLst>
                                    <p:set>
                                      <p:cBhvr>
                                        <p:cTn id="99" dur="1" fill="hold">
                                          <p:stCondLst>
                                            <p:cond delay="0"/>
                                          </p:stCondLst>
                                        </p:cTn>
                                        <p:tgtEl>
                                          <p:spTgt spid="15"/>
                                        </p:tgtEl>
                                        <p:attrNameLst>
                                          <p:attrName>style.visibility</p:attrName>
                                        </p:attrNameLst>
                                      </p:cBhvr>
                                      <p:to>
                                        <p:strVal val="visible"/>
                                      </p:to>
                                    </p:set>
                                    <p:anim calcmode="lin" valueType="num">
                                      <p:cBhvr>
                                        <p:cTn id="100" dur="500" fill="hold"/>
                                        <p:tgtEl>
                                          <p:spTgt spid="15"/>
                                        </p:tgtEl>
                                        <p:attrNameLst>
                                          <p:attrName>ppt_w</p:attrName>
                                        </p:attrNameLst>
                                      </p:cBhvr>
                                      <p:tavLst>
                                        <p:tav tm="0">
                                          <p:val>
                                            <p:fltVal val="0"/>
                                          </p:val>
                                        </p:tav>
                                        <p:tav tm="100000">
                                          <p:val>
                                            <p:strVal val="#ppt_w"/>
                                          </p:val>
                                        </p:tav>
                                      </p:tavLst>
                                    </p:anim>
                                    <p:anim calcmode="lin" valueType="num">
                                      <p:cBhvr>
                                        <p:cTn id="101" dur="500" fill="hold"/>
                                        <p:tgtEl>
                                          <p:spTgt spid="15"/>
                                        </p:tgtEl>
                                        <p:attrNameLst>
                                          <p:attrName>ppt_h</p:attrName>
                                        </p:attrNameLst>
                                      </p:cBhvr>
                                      <p:tavLst>
                                        <p:tav tm="0">
                                          <p:val>
                                            <p:fltVal val="0"/>
                                          </p:val>
                                        </p:tav>
                                        <p:tav tm="100000">
                                          <p:val>
                                            <p:strVal val="#ppt_h"/>
                                          </p:val>
                                        </p:tav>
                                      </p:tavLst>
                                    </p:anim>
                                    <p:animEffect transition="in" filter="fade">
                                      <p:cBhvr>
                                        <p:cTn id="102" dur="500"/>
                                        <p:tgtEl>
                                          <p:spTgt spid="15"/>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18"/>
                                        </p:tgtEl>
                                        <p:attrNameLst>
                                          <p:attrName>style.visibility</p:attrName>
                                        </p:attrNameLst>
                                      </p:cBhvr>
                                      <p:to>
                                        <p:strVal val="visible"/>
                                      </p:to>
                                    </p:set>
                                    <p:anim calcmode="lin" valueType="num">
                                      <p:cBhvr>
                                        <p:cTn id="105" dur="500" fill="hold"/>
                                        <p:tgtEl>
                                          <p:spTgt spid="18"/>
                                        </p:tgtEl>
                                        <p:attrNameLst>
                                          <p:attrName>ppt_w</p:attrName>
                                        </p:attrNameLst>
                                      </p:cBhvr>
                                      <p:tavLst>
                                        <p:tav tm="0">
                                          <p:val>
                                            <p:fltVal val="0"/>
                                          </p:val>
                                        </p:tav>
                                        <p:tav tm="100000">
                                          <p:val>
                                            <p:strVal val="#ppt_w"/>
                                          </p:val>
                                        </p:tav>
                                      </p:tavLst>
                                    </p:anim>
                                    <p:anim calcmode="lin" valueType="num">
                                      <p:cBhvr>
                                        <p:cTn id="106" dur="500" fill="hold"/>
                                        <p:tgtEl>
                                          <p:spTgt spid="18"/>
                                        </p:tgtEl>
                                        <p:attrNameLst>
                                          <p:attrName>ppt_h</p:attrName>
                                        </p:attrNameLst>
                                      </p:cBhvr>
                                      <p:tavLst>
                                        <p:tav tm="0">
                                          <p:val>
                                            <p:fltVal val="0"/>
                                          </p:val>
                                        </p:tav>
                                        <p:tav tm="100000">
                                          <p:val>
                                            <p:strVal val="#ppt_h"/>
                                          </p:val>
                                        </p:tav>
                                      </p:tavLst>
                                    </p:anim>
                                    <p:animEffect transition="in" filter="fade">
                                      <p:cBhvr>
                                        <p:cTn id="107" dur="500"/>
                                        <p:tgtEl>
                                          <p:spTgt spid="18"/>
                                        </p:tgtEl>
                                      </p:cBhvr>
                                    </p:animEffect>
                                  </p:childTnLst>
                                </p:cTn>
                              </p:par>
                              <p:par>
                                <p:cTn id="108" presetID="53" presetClass="entr" presetSubtype="16" fill="hold" nodeType="withEffect">
                                  <p:stCondLst>
                                    <p:cond delay="0"/>
                                  </p:stCondLst>
                                  <p:childTnLst>
                                    <p:set>
                                      <p:cBhvr>
                                        <p:cTn id="109" dur="1" fill="hold">
                                          <p:stCondLst>
                                            <p:cond delay="0"/>
                                          </p:stCondLst>
                                        </p:cTn>
                                        <p:tgtEl>
                                          <p:spTgt spid="53"/>
                                        </p:tgtEl>
                                        <p:attrNameLst>
                                          <p:attrName>style.visibility</p:attrName>
                                        </p:attrNameLst>
                                      </p:cBhvr>
                                      <p:to>
                                        <p:strVal val="visible"/>
                                      </p:to>
                                    </p:set>
                                    <p:anim calcmode="lin" valueType="num">
                                      <p:cBhvr>
                                        <p:cTn id="110" dur="500" fill="hold"/>
                                        <p:tgtEl>
                                          <p:spTgt spid="53"/>
                                        </p:tgtEl>
                                        <p:attrNameLst>
                                          <p:attrName>ppt_w</p:attrName>
                                        </p:attrNameLst>
                                      </p:cBhvr>
                                      <p:tavLst>
                                        <p:tav tm="0">
                                          <p:val>
                                            <p:fltVal val="0"/>
                                          </p:val>
                                        </p:tav>
                                        <p:tav tm="100000">
                                          <p:val>
                                            <p:strVal val="#ppt_w"/>
                                          </p:val>
                                        </p:tav>
                                      </p:tavLst>
                                    </p:anim>
                                    <p:anim calcmode="lin" valueType="num">
                                      <p:cBhvr>
                                        <p:cTn id="111" dur="500" fill="hold"/>
                                        <p:tgtEl>
                                          <p:spTgt spid="53"/>
                                        </p:tgtEl>
                                        <p:attrNameLst>
                                          <p:attrName>ppt_h</p:attrName>
                                        </p:attrNameLst>
                                      </p:cBhvr>
                                      <p:tavLst>
                                        <p:tav tm="0">
                                          <p:val>
                                            <p:fltVal val="0"/>
                                          </p:val>
                                        </p:tav>
                                        <p:tav tm="100000">
                                          <p:val>
                                            <p:strVal val="#ppt_h"/>
                                          </p:val>
                                        </p:tav>
                                      </p:tavLst>
                                    </p:anim>
                                    <p:animEffect transition="in" filter="fade">
                                      <p:cBhvr>
                                        <p:cTn id="112" dur="500"/>
                                        <p:tgtEl>
                                          <p:spTgt spid="53"/>
                                        </p:tgtEl>
                                      </p:cBhvr>
                                    </p:animEffect>
                                  </p:childTnLst>
                                </p:cTn>
                              </p:par>
                            </p:childTnLst>
                          </p:cTn>
                        </p:par>
                      </p:childTnLst>
                    </p:cTn>
                  </p:par>
                  <p:par>
                    <p:cTn id="113" fill="hold">
                      <p:stCondLst>
                        <p:cond delay="indefinite"/>
                      </p:stCondLst>
                      <p:childTnLst>
                        <p:par>
                          <p:cTn id="114" fill="hold">
                            <p:stCondLst>
                              <p:cond delay="0"/>
                            </p:stCondLst>
                            <p:childTnLst>
                              <p:par>
                                <p:cTn id="115" presetID="53" presetClass="entr" presetSubtype="16" fill="hold" nodeType="clickEffect">
                                  <p:stCondLst>
                                    <p:cond delay="0"/>
                                  </p:stCondLst>
                                  <p:childTnLst>
                                    <p:set>
                                      <p:cBhvr>
                                        <p:cTn id="116" dur="1" fill="hold">
                                          <p:stCondLst>
                                            <p:cond delay="0"/>
                                          </p:stCondLst>
                                        </p:cTn>
                                        <p:tgtEl>
                                          <p:spTgt spid="16"/>
                                        </p:tgtEl>
                                        <p:attrNameLst>
                                          <p:attrName>style.visibility</p:attrName>
                                        </p:attrNameLst>
                                      </p:cBhvr>
                                      <p:to>
                                        <p:strVal val="visible"/>
                                      </p:to>
                                    </p:set>
                                    <p:anim calcmode="lin" valueType="num">
                                      <p:cBhvr>
                                        <p:cTn id="117" dur="500" fill="hold"/>
                                        <p:tgtEl>
                                          <p:spTgt spid="16"/>
                                        </p:tgtEl>
                                        <p:attrNameLst>
                                          <p:attrName>ppt_w</p:attrName>
                                        </p:attrNameLst>
                                      </p:cBhvr>
                                      <p:tavLst>
                                        <p:tav tm="0">
                                          <p:val>
                                            <p:fltVal val="0"/>
                                          </p:val>
                                        </p:tav>
                                        <p:tav tm="100000">
                                          <p:val>
                                            <p:strVal val="#ppt_w"/>
                                          </p:val>
                                        </p:tav>
                                      </p:tavLst>
                                    </p:anim>
                                    <p:anim calcmode="lin" valueType="num">
                                      <p:cBhvr>
                                        <p:cTn id="118" dur="500" fill="hold"/>
                                        <p:tgtEl>
                                          <p:spTgt spid="16"/>
                                        </p:tgtEl>
                                        <p:attrNameLst>
                                          <p:attrName>ppt_h</p:attrName>
                                        </p:attrNameLst>
                                      </p:cBhvr>
                                      <p:tavLst>
                                        <p:tav tm="0">
                                          <p:val>
                                            <p:fltVal val="0"/>
                                          </p:val>
                                        </p:tav>
                                        <p:tav tm="100000">
                                          <p:val>
                                            <p:strVal val="#ppt_h"/>
                                          </p:val>
                                        </p:tav>
                                      </p:tavLst>
                                    </p:anim>
                                    <p:animEffect transition="in" filter="fade">
                                      <p:cBhvr>
                                        <p:cTn id="119" dur="500"/>
                                        <p:tgtEl>
                                          <p:spTgt spid="16"/>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17"/>
                                        </p:tgtEl>
                                        <p:attrNameLst>
                                          <p:attrName>style.visibility</p:attrName>
                                        </p:attrNameLst>
                                      </p:cBhvr>
                                      <p:to>
                                        <p:strVal val="visible"/>
                                      </p:to>
                                    </p:set>
                                    <p:anim calcmode="lin" valueType="num">
                                      <p:cBhvr>
                                        <p:cTn id="122" dur="500" fill="hold"/>
                                        <p:tgtEl>
                                          <p:spTgt spid="17"/>
                                        </p:tgtEl>
                                        <p:attrNameLst>
                                          <p:attrName>ppt_w</p:attrName>
                                        </p:attrNameLst>
                                      </p:cBhvr>
                                      <p:tavLst>
                                        <p:tav tm="0">
                                          <p:val>
                                            <p:fltVal val="0"/>
                                          </p:val>
                                        </p:tav>
                                        <p:tav tm="100000">
                                          <p:val>
                                            <p:strVal val="#ppt_w"/>
                                          </p:val>
                                        </p:tav>
                                      </p:tavLst>
                                    </p:anim>
                                    <p:anim calcmode="lin" valueType="num">
                                      <p:cBhvr>
                                        <p:cTn id="123" dur="500" fill="hold"/>
                                        <p:tgtEl>
                                          <p:spTgt spid="17"/>
                                        </p:tgtEl>
                                        <p:attrNameLst>
                                          <p:attrName>ppt_h</p:attrName>
                                        </p:attrNameLst>
                                      </p:cBhvr>
                                      <p:tavLst>
                                        <p:tav tm="0">
                                          <p:val>
                                            <p:fltVal val="0"/>
                                          </p:val>
                                        </p:tav>
                                        <p:tav tm="100000">
                                          <p:val>
                                            <p:strVal val="#ppt_h"/>
                                          </p:val>
                                        </p:tav>
                                      </p:tavLst>
                                    </p:anim>
                                    <p:animEffect transition="in" filter="fade">
                                      <p:cBhvr>
                                        <p:cTn id="124" dur="500"/>
                                        <p:tgtEl>
                                          <p:spTgt spid="17"/>
                                        </p:tgtEl>
                                      </p:cBhvr>
                                    </p:animEffect>
                                  </p:childTnLst>
                                </p:cTn>
                              </p:par>
                              <p:par>
                                <p:cTn id="125" presetID="53" presetClass="entr" presetSubtype="16" fill="hold" nodeType="withEffect">
                                  <p:stCondLst>
                                    <p:cond delay="0"/>
                                  </p:stCondLst>
                                  <p:childTnLst>
                                    <p:set>
                                      <p:cBhvr>
                                        <p:cTn id="126" dur="1" fill="hold">
                                          <p:stCondLst>
                                            <p:cond delay="0"/>
                                          </p:stCondLst>
                                        </p:cTn>
                                        <p:tgtEl>
                                          <p:spTgt spid="38"/>
                                        </p:tgtEl>
                                        <p:attrNameLst>
                                          <p:attrName>style.visibility</p:attrName>
                                        </p:attrNameLst>
                                      </p:cBhvr>
                                      <p:to>
                                        <p:strVal val="visible"/>
                                      </p:to>
                                    </p:set>
                                    <p:anim calcmode="lin" valueType="num">
                                      <p:cBhvr>
                                        <p:cTn id="127" dur="500" fill="hold"/>
                                        <p:tgtEl>
                                          <p:spTgt spid="38"/>
                                        </p:tgtEl>
                                        <p:attrNameLst>
                                          <p:attrName>ppt_w</p:attrName>
                                        </p:attrNameLst>
                                      </p:cBhvr>
                                      <p:tavLst>
                                        <p:tav tm="0">
                                          <p:val>
                                            <p:fltVal val="0"/>
                                          </p:val>
                                        </p:tav>
                                        <p:tav tm="100000">
                                          <p:val>
                                            <p:strVal val="#ppt_w"/>
                                          </p:val>
                                        </p:tav>
                                      </p:tavLst>
                                    </p:anim>
                                    <p:anim calcmode="lin" valueType="num">
                                      <p:cBhvr>
                                        <p:cTn id="128" dur="500" fill="hold"/>
                                        <p:tgtEl>
                                          <p:spTgt spid="38"/>
                                        </p:tgtEl>
                                        <p:attrNameLst>
                                          <p:attrName>ppt_h</p:attrName>
                                        </p:attrNameLst>
                                      </p:cBhvr>
                                      <p:tavLst>
                                        <p:tav tm="0">
                                          <p:val>
                                            <p:fltVal val="0"/>
                                          </p:val>
                                        </p:tav>
                                        <p:tav tm="100000">
                                          <p:val>
                                            <p:strVal val="#ppt_h"/>
                                          </p:val>
                                        </p:tav>
                                      </p:tavLst>
                                    </p:anim>
                                    <p:animEffect transition="in" filter="fade">
                                      <p:cBhvr>
                                        <p:cTn id="129" dur="500"/>
                                        <p:tgtEl>
                                          <p:spTgt spid="38"/>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39"/>
                                        </p:tgtEl>
                                        <p:attrNameLst>
                                          <p:attrName>style.visibility</p:attrName>
                                        </p:attrNameLst>
                                      </p:cBhvr>
                                      <p:to>
                                        <p:strVal val="visible"/>
                                      </p:to>
                                    </p:set>
                                    <p:anim calcmode="lin" valueType="num">
                                      <p:cBhvr>
                                        <p:cTn id="132" dur="500" fill="hold"/>
                                        <p:tgtEl>
                                          <p:spTgt spid="39"/>
                                        </p:tgtEl>
                                        <p:attrNameLst>
                                          <p:attrName>ppt_w</p:attrName>
                                        </p:attrNameLst>
                                      </p:cBhvr>
                                      <p:tavLst>
                                        <p:tav tm="0">
                                          <p:val>
                                            <p:fltVal val="0"/>
                                          </p:val>
                                        </p:tav>
                                        <p:tav tm="100000">
                                          <p:val>
                                            <p:strVal val="#ppt_w"/>
                                          </p:val>
                                        </p:tav>
                                      </p:tavLst>
                                    </p:anim>
                                    <p:anim calcmode="lin" valueType="num">
                                      <p:cBhvr>
                                        <p:cTn id="133" dur="500" fill="hold"/>
                                        <p:tgtEl>
                                          <p:spTgt spid="39"/>
                                        </p:tgtEl>
                                        <p:attrNameLst>
                                          <p:attrName>ppt_h</p:attrName>
                                        </p:attrNameLst>
                                      </p:cBhvr>
                                      <p:tavLst>
                                        <p:tav tm="0">
                                          <p:val>
                                            <p:fltVal val="0"/>
                                          </p:val>
                                        </p:tav>
                                        <p:tav tm="100000">
                                          <p:val>
                                            <p:strVal val="#ppt_h"/>
                                          </p:val>
                                        </p:tav>
                                      </p:tavLst>
                                    </p:anim>
                                    <p:animEffect transition="in" filter="fade">
                                      <p:cBhvr>
                                        <p:cTn id="1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1" grpId="0" animBg="1"/>
      <p:bldP spid="12" grpId="0" animBg="1"/>
      <p:bldP spid="17" grpId="0" animBg="1"/>
      <p:bldP spid="18" grpId="0" animBg="1"/>
      <p:bldP spid="19" grpId="0" animBg="1"/>
      <p:bldP spid="24" grpId="0" animBg="1"/>
      <p:bldP spid="6" grpId="0"/>
      <p:bldP spid="39" grpId="0"/>
      <p:bldP spid="40" grpId="0"/>
      <p:bldP spid="41" grpId="0"/>
      <p:bldP spid="42" grpId="0"/>
      <p:bldP spid="4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637CD2-5E42-4420-86AE-817AF3F73526}"/>
              </a:ext>
            </a:extLst>
          </p:cNvPr>
          <p:cNvSpPr/>
          <p:nvPr/>
        </p:nvSpPr>
        <p:spPr>
          <a:xfrm>
            <a:off x="543168" y="889582"/>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语义检索</a:t>
            </a:r>
          </a:p>
        </p:txBody>
      </p:sp>
      <p:pic>
        <p:nvPicPr>
          <p:cNvPr id="6" name="图片 5">
            <a:extLst>
              <a:ext uri="{FF2B5EF4-FFF2-40B4-BE49-F238E27FC236}">
                <a16:creationId xmlns:a16="http://schemas.microsoft.com/office/drawing/2014/main" id="{455CFDC6-035F-4854-841C-8F2470A3E543}"/>
              </a:ext>
            </a:extLst>
          </p:cNvPr>
          <p:cNvPicPr>
            <a:picLocks noChangeAspect="1"/>
          </p:cNvPicPr>
          <p:nvPr/>
        </p:nvPicPr>
        <p:blipFill>
          <a:blip r:embed="rId2"/>
          <a:stretch>
            <a:fillRect/>
          </a:stretch>
        </p:blipFill>
        <p:spPr>
          <a:xfrm>
            <a:off x="745644" y="1506816"/>
            <a:ext cx="7812557" cy="2279104"/>
          </a:xfrm>
          <a:prstGeom prst="rect">
            <a:avLst/>
          </a:prstGeom>
          <a:ln>
            <a:solidFill>
              <a:srgbClr val="92D050"/>
            </a:solid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4569C0EC-349A-48DA-BC14-5ACF702CB365}"/>
              </a:ext>
            </a:extLst>
          </p:cNvPr>
          <p:cNvPicPr>
            <a:picLocks noChangeAspect="1"/>
          </p:cNvPicPr>
          <p:nvPr/>
        </p:nvPicPr>
        <p:blipFill>
          <a:blip r:embed="rId3"/>
          <a:stretch>
            <a:fillRect/>
          </a:stretch>
        </p:blipFill>
        <p:spPr>
          <a:xfrm>
            <a:off x="745643" y="3786236"/>
            <a:ext cx="7812557" cy="2720758"/>
          </a:xfrm>
          <a:prstGeom prst="rect">
            <a:avLst/>
          </a:prstGeom>
          <a:ln>
            <a:solidFill>
              <a:srgbClr val="92D050"/>
            </a:solidFill>
          </a:ln>
          <a:effectLst>
            <a:outerShdw blurRad="292100" dist="139700" dir="2700000" algn="tl" rotWithShape="0">
              <a:srgbClr val="333333">
                <a:alpha val="65000"/>
              </a:srgbClr>
            </a:outerShdw>
          </a:effectLst>
        </p:spPr>
      </p:pic>
      <p:sp>
        <p:nvSpPr>
          <p:cNvPr id="8" name="箭头: 右 7">
            <a:extLst>
              <a:ext uri="{FF2B5EF4-FFF2-40B4-BE49-F238E27FC236}">
                <a16:creationId xmlns:a16="http://schemas.microsoft.com/office/drawing/2014/main" id="{4F3C81FA-D5D4-4C0F-9282-781A8D7B9464}"/>
              </a:ext>
            </a:extLst>
          </p:cNvPr>
          <p:cNvSpPr/>
          <p:nvPr/>
        </p:nvSpPr>
        <p:spPr>
          <a:xfrm rot="5400000">
            <a:off x="4613677" y="3182336"/>
            <a:ext cx="934451" cy="4331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9" name="矩形 8">
            <a:extLst>
              <a:ext uri="{FF2B5EF4-FFF2-40B4-BE49-F238E27FC236}">
                <a16:creationId xmlns:a16="http://schemas.microsoft.com/office/drawing/2014/main" id="{D3ECD368-5876-4565-9AA0-879F225E7281}"/>
              </a:ext>
            </a:extLst>
          </p:cNvPr>
          <p:cNvSpPr/>
          <p:nvPr/>
        </p:nvSpPr>
        <p:spPr>
          <a:xfrm>
            <a:off x="9027680" y="1506816"/>
            <a:ext cx="2869851" cy="3000821"/>
          </a:xfrm>
          <a:prstGeom prst="rect">
            <a:avLst/>
          </a:prstGeom>
          <a:solidFill>
            <a:schemeClr val="bg1">
              <a:lumMod val="95000"/>
            </a:schemeClr>
          </a:solidFill>
        </p:spPr>
        <p:txBody>
          <a:bodyPr wrap="square">
            <a:spAutoFit/>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rPr>
              <a:t>语义检索为不具备专业专利检索能力的研发人员提供了</a:t>
            </a:r>
            <a:r>
              <a:rPr lang="zh-CN" altLang="en-US" b="1" dirty="0">
                <a:solidFill>
                  <a:srgbClr val="71B900"/>
                </a:solidFill>
                <a:latin typeface="微软雅黑" pitchFamily="34" charset="-122"/>
                <a:ea typeface="微软雅黑" pitchFamily="34" charset="-122"/>
              </a:rPr>
              <a:t>便利、高效</a:t>
            </a:r>
            <a:r>
              <a:rPr lang="zh-CN" altLang="en-US" b="1" dirty="0">
                <a:solidFill>
                  <a:schemeClr val="tx1">
                    <a:lumMod val="65000"/>
                    <a:lumOff val="35000"/>
                  </a:schemeClr>
                </a:solidFill>
                <a:latin typeface="微软雅黑" pitchFamily="34" charset="-122"/>
                <a:ea typeface="微软雅黑" pitchFamily="34" charset="-122"/>
              </a:rPr>
              <a:t>的专利检索工具。研发人员可以第一时间检索</a:t>
            </a:r>
            <a:r>
              <a:rPr lang="zh-CN" altLang="en-US" b="1" dirty="0">
                <a:solidFill>
                  <a:srgbClr val="71B900"/>
                </a:solidFill>
                <a:latin typeface="微软雅黑" pitchFamily="34" charset="-122"/>
                <a:ea typeface="微软雅黑" pitchFamily="34" charset="-122"/>
              </a:rPr>
              <a:t>创新方案的相似专利</a:t>
            </a:r>
            <a:r>
              <a:rPr lang="zh-CN" altLang="en-US" b="1" dirty="0">
                <a:solidFill>
                  <a:schemeClr val="tx1">
                    <a:lumMod val="65000"/>
                    <a:lumOff val="35000"/>
                  </a:schemeClr>
                </a:solidFill>
                <a:latin typeface="微软雅黑" pitchFamily="34" charset="-122"/>
                <a:ea typeface="微软雅黑" pitchFamily="34" charset="-122"/>
              </a:rPr>
              <a:t>，初步判断技术的</a:t>
            </a:r>
            <a:r>
              <a:rPr lang="zh-CN" altLang="en-US" b="1" dirty="0">
                <a:solidFill>
                  <a:srgbClr val="71B900"/>
                </a:solidFill>
                <a:latin typeface="微软雅黑" pitchFamily="34" charset="-122"/>
                <a:ea typeface="微软雅黑" pitchFamily="34" charset="-122"/>
              </a:rPr>
              <a:t>新颖性，获得技术启迪</a:t>
            </a:r>
            <a:r>
              <a:rPr lang="zh-CN" altLang="en-US" b="1" dirty="0">
                <a:solidFill>
                  <a:schemeClr val="tx1">
                    <a:lumMod val="65000"/>
                    <a:lumOff val="35000"/>
                  </a:schemeClr>
                </a:solidFill>
                <a:latin typeface="微软雅黑" pitchFamily="34" charset="-122"/>
                <a:ea typeface="微软雅黑" pitchFamily="34" charset="-122"/>
              </a:rPr>
              <a:t>。</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10" name="矩形 3">
            <a:extLst>
              <a:ext uri="{FF2B5EF4-FFF2-40B4-BE49-F238E27FC236}">
                <a16:creationId xmlns:a16="http://schemas.microsoft.com/office/drawing/2014/main" id="{AE4C3B80-9D31-44DB-B74D-D32F8031C497}"/>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63622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7637CD2-5E42-4420-86AE-817AF3F73526}"/>
              </a:ext>
            </a:extLst>
          </p:cNvPr>
          <p:cNvSpPr/>
          <p:nvPr/>
        </p:nvSpPr>
        <p:spPr>
          <a:xfrm>
            <a:off x="534318" y="919653"/>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扩展检索</a:t>
            </a:r>
          </a:p>
        </p:txBody>
      </p:sp>
      <p:sp>
        <p:nvSpPr>
          <p:cNvPr id="2" name="矩形 1">
            <a:extLst>
              <a:ext uri="{FF2B5EF4-FFF2-40B4-BE49-F238E27FC236}">
                <a16:creationId xmlns:a16="http://schemas.microsoft.com/office/drawing/2014/main" id="{F27B595C-44FB-4F88-8F4D-C9626DA4BE9A}"/>
              </a:ext>
            </a:extLst>
          </p:cNvPr>
          <p:cNvSpPr/>
          <p:nvPr/>
        </p:nvSpPr>
        <p:spPr>
          <a:xfrm>
            <a:off x="8497150" y="1700463"/>
            <a:ext cx="3441711" cy="2585323"/>
          </a:xfrm>
          <a:prstGeom prst="rect">
            <a:avLst/>
          </a:prstGeom>
          <a:solidFill>
            <a:schemeClr val="bg1">
              <a:lumMod val="95000"/>
            </a:schemeClr>
          </a:solidFill>
        </p:spPr>
        <p:txBody>
          <a:bodyPr wrap="square">
            <a:spAutoFit/>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rPr>
              <a:t>研发人员输入创新技术方案，会自动根据</a:t>
            </a:r>
            <a:r>
              <a:rPr lang="zh-CN" altLang="en-US" b="1" dirty="0">
                <a:solidFill>
                  <a:srgbClr val="75BB00"/>
                </a:solidFill>
                <a:latin typeface="微软雅黑" pitchFamily="34" charset="-122"/>
                <a:ea typeface="微软雅黑" pitchFamily="34" charset="-122"/>
              </a:rPr>
              <a:t>机器学习和主题提取</a:t>
            </a:r>
            <a:r>
              <a:rPr lang="zh-CN" altLang="en-US" b="1" dirty="0">
                <a:solidFill>
                  <a:schemeClr val="tx1">
                    <a:lumMod val="65000"/>
                    <a:lumOff val="35000"/>
                  </a:schemeClr>
                </a:solidFill>
                <a:latin typeface="微软雅黑" pitchFamily="34" charset="-122"/>
                <a:ea typeface="微软雅黑" pitchFamily="34" charset="-122"/>
              </a:rPr>
              <a:t>的结果提供技术概念扩展联想，帮助研发人员精确定义检索目标，从而获得更为全面、准确的检索结果。</a:t>
            </a:r>
            <a:endParaRPr lang="en-US" altLang="zh-CN" b="1" dirty="0">
              <a:solidFill>
                <a:schemeClr val="tx1">
                  <a:lumMod val="65000"/>
                  <a:lumOff val="35000"/>
                </a:schemeClr>
              </a:solidFill>
              <a:latin typeface="微软雅黑" pitchFamily="34" charset="-122"/>
              <a:ea typeface="微软雅黑" pitchFamily="34" charset="-122"/>
            </a:endParaRPr>
          </a:p>
        </p:txBody>
      </p:sp>
      <p:pic>
        <p:nvPicPr>
          <p:cNvPr id="5" name="图片 4">
            <a:extLst>
              <a:ext uri="{FF2B5EF4-FFF2-40B4-BE49-F238E27FC236}">
                <a16:creationId xmlns:a16="http://schemas.microsoft.com/office/drawing/2014/main" id="{702C8E7A-7634-41E2-99D5-7DAD7291685B}"/>
              </a:ext>
            </a:extLst>
          </p:cNvPr>
          <p:cNvPicPr>
            <a:picLocks noChangeAspect="1"/>
          </p:cNvPicPr>
          <p:nvPr/>
        </p:nvPicPr>
        <p:blipFill>
          <a:blip r:embed="rId2"/>
          <a:stretch>
            <a:fillRect/>
          </a:stretch>
        </p:blipFill>
        <p:spPr>
          <a:xfrm>
            <a:off x="825176" y="1700463"/>
            <a:ext cx="7234487" cy="4404061"/>
          </a:xfrm>
          <a:prstGeom prst="rect">
            <a:avLst/>
          </a:prstGeom>
          <a:ln>
            <a:solidFill>
              <a:srgbClr val="92D050"/>
            </a:solidFill>
          </a:ln>
          <a:effectLst>
            <a:outerShdw blurRad="292100" dist="139700" dir="2700000" algn="tl" rotWithShape="0">
              <a:srgbClr val="333333">
                <a:alpha val="65000"/>
              </a:srgbClr>
            </a:outerShdw>
          </a:effectLst>
        </p:spPr>
      </p:pic>
      <p:sp>
        <p:nvSpPr>
          <p:cNvPr id="6" name="箭头: 右 5">
            <a:extLst>
              <a:ext uri="{FF2B5EF4-FFF2-40B4-BE49-F238E27FC236}">
                <a16:creationId xmlns:a16="http://schemas.microsoft.com/office/drawing/2014/main" id="{1506FD24-91E6-4378-8EE4-259C18010CD5}"/>
              </a:ext>
            </a:extLst>
          </p:cNvPr>
          <p:cNvSpPr/>
          <p:nvPr/>
        </p:nvSpPr>
        <p:spPr>
          <a:xfrm rot="5400000">
            <a:off x="2266717" y="3410936"/>
            <a:ext cx="934451" cy="43313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ndParaRPr>
          </a:p>
        </p:txBody>
      </p:sp>
      <p:sp>
        <p:nvSpPr>
          <p:cNvPr id="7" name="矩形 3">
            <a:extLst>
              <a:ext uri="{FF2B5EF4-FFF2-40B4-BE49-F238E27FC236}">
                <a16:creationId xmlns:a16="http://schemas.microsoft.com/office/drawing/2014/main" id="{43C6B261-BD49-4EAF-8574-E485CC198029}"/>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243477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1678D2B-8FF7-4686-8382-C47B9E599C67}"/>
              </a:ext>
            </a:extLst>
          </p:cNvPr>
          <p:cNvPicPr>
            <a:picLocks noChangeAspect="1"/>
          </p:cNvPicPr>
          <p:nvPr/>
        </p:nvPicPr>
        <p:blipFill>
          <a:blip r:embed="rId2"/>
          <a:stretch>
            <a:fillRect/>
          </a:stretch>
        </p:blipFill>
        <p:spPr>
          <a:xfrm>
            <a:off x="1098073" y="1508006"/>
            <a:ext cx="7076190" cy="4752381"/>
          </a:xfrm>
          <a:prstGeom prst="rect">
            <a:avLst/>
          </a:prstGeom>
          <a:ln>
            <a:solidFill>
              <a:srgbClr val="71B900"/>
            </a:solidFill>
          </a:ln>
        </p:spPr>
      </p:pic>
      <p:sp>
        <p:nvSpPr>
          <p:cNvPr id="5" name="矩形 4">
            <a:extLst>
              <a:ext uri="{FF2B5EF4-FFF2-40B4-BE49-F238E27FC236}">
                <a16:creationId xmlns:a16="http://schemas.microsoft.com/office/drawing/2014/main" id="{8EB8CA3C-9487-4BD0-B019-81B9A3635FD2}"/>
              </a:ext>
            </a:extLst>
          </p:cNvPr>
          <p:cNvSpPr/>
          <p:nvPr/>
        </p:nvSpPr>
        <p:spPr>
          <a:xfrm>
            <a:off x="8620750" y="1508006"/>
            <a:ext cx="3250951" cy="1754326"/>
          </a:xfrm>
          <a:prstGeom prst="rect">
            <a:avLst/>
          </a:prstGeom>
          <a:solidFill>
            <a:schemeClr val="bg1">
              <a:lumMod val="95000"/>
            </a:schemeClr>
          </a:solidFill>
        </p:spPr>
        <p:txBody>
          <a:bodyPr wrap="square">
            <a:spAutoFit/>
          </a:bodyPr>
          <a:lstStyle/>
          <a:p>
            <a:pPr>
              <a:lnSpc>
                <a:spcPct val="150000"/>
              </a:lnSpc>
            </a:pPr>
            <a:r>
              <a:rPr lang="zh-CN" altLang="en-US" b="1" dirty="0">
                <a:solidFill>
                  <a:schemeClr val="tx1">
                    <a:lumMod val="65000"/>
                    <a:lumOff val="35000"/>
                  </a:schemeClr>
                </a:solidFill>
                <a:latin typeface="微软雅黑" pitchFamily="34" charset="-122"/>
                <a:ea typeface="微软雅黑" pitchFamily="34" charset="-122"/>
              </a:rPr>
              <a:t>关键词扩展可以方便对某一陌生领域的关键词检索，</a:t>
            </a:r>
            <a:r>
              <a:rPr lang="zh-CN" altLang="en-US" b="1" dirty="0">
                <a:solidFill>
                  <a:srgbClr val="71B900"/>
                </a:solidFill>
                <a:latin typeface="微软雅黑" pitchFamily="34" charset="-122"/>
                <a:ea typeface="微软雅黑" pitchFamily="34" charset="-122"/>
              </a:rPr>
              <a:t>完善检索要素的全面性</a:t>
            </a:r>
            <a:r>
              <a:rPr lang="zh-CN" altLang="en-US" b="1" dirty="0">
                <a:solidFill>
                  <a:schemeClr val="tx1">
                    <a:lumMod val="65000"/>
                    <a:lumOff val="35000"/>
                  </a:schemeClr>
                </a:solidFill>
                <a:latin typeface="微软雅黑" pitchFamily="34" charset="-122"/>
                <a:ea typeface="微软雅黑" pitchFamily="34" charset="-122"/>
              </a:rPr>
              <a:t>，从而提高检索结果的检全指标。</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8" name="矩形 2">
            <a:extLst>
              <a:ext uri="{FF2B5EF4-FFF2-40B4-BE49-F238E27FC236}">
                <a16:creationId xmlns:a16="http://schemas.microsoft.com/office/drawing/2014/main" id="{13CBEDD4-B37F-40F1-A180-51D26C291B50}"/>
              </a:ext>
            </a:extLst>
          </p:cNvPr>
          <p:cNvSpPr/>
          <p:nvPr/>
        </p:nvSpPr>
        <p:spPr>
          <a:xfrm>
            <a:off x="534318" y="919653"/>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关键词扩展</a:t>
            </a:r>
          </a:p>
        </p:txBody>
      </p:sp>
      <p:sp>
        <p:nvSpPr>
          <p:cNvPr id="9" name="矩形 3">
            <a:extLst>
              <a:ext uri="{FF2B5EF4-FFF2-40B4-BE49-F238E27FC236}">
                <a16:creationId xmlns:a16="http://schemas.microsoft.com/office/drawing/2014/main" id="{FD62D040-99E9-425C-BC09-8B3F67B6D298}"/>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28106535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34E3B5EC-232D-48F7-9EEF-E6457235C3F4}"/>
              </a:ext>
            </a:extLst>
          </p:cNvPr>
          <p:cNvPicPr>
            <a:picLocks noChangeAspect="1"/>
          </p:cNvPicPr>
          <p:nvPr/>
        </p:nvPicPr>
        <p:blipFill>
          <a:blip r:embed="rId3"/>
          <a:stretch>
            <a:fillRect/>
          </a:stretch>
        </p:blipFill>
        <p:spPr>
          <a:xfrm>
            <a:off x="795349" y="1861035"/>
            <a:ext cx="6972812" cy="4787304"/>
          </a:xfrm>
          <a:prstGeom prst="rect">
            <a:avLst/>
          </a:prstGeom>
        </p:spPr>
      </p:pic>
      <p:pic>
        <p:nvPicPr>
          <p:cNvPr id="11" name="图片 10">
            <a:extLst>
              <a:ext uri="{FF2B5EF4-FFF2-40B4-BE49-F238E27FC236}">
                <a16:creationId xmlns:a16="http://schemas.microsoft.com/office/drawing/2014/main" id="{BA5444C8-DB59-4708-A46A-16BB1A5359E7}"/>
              </a:ext>
            </a:extLst>
          </p:cNvPr>
          <p:cNvPicPr>
            <a:picLocks noChangeAspect="1"/>
          </p:cNvPicPr>
          <p:nvPr/>
        </p:nvPicPr>
        <p:blipFill>
          <a:blip r:embed="rId4"/>
          <a:stretch>
            <a:fillRect/>
          </a:stretch>
        </p:blipFill>
        <p:spPr>
          <a:xfrm>
            <a:off x="8335758" y="2059905"/>
            <a:ext cx="2868703" cy="4094152"/>
          </a:xfrm>
          <a:prstGeom prst="rect">
            <a:avLst/>
          </a:prstGeom>
        </p:spPr>
      </p:pic>
      <p:sp>
        <p:nvSpPr>
          <p:cNvPr id="12" name="矩形 11">
            <a:extLst>
              <a:ext uri="{FF2B5EF4-FFF2-40B4-BE49-F238E27FC236}">
                <a16:creationId xmlns:a16="http://schemas.microsoft.com/office/drawing/2014/main" id="{C554BA97-F3C6-41E1-90D1-4BAB2DB48DA1}"/>
              </a:ext>
            </a:extLst>
          </p:cNvPr>
          <p:cNvSpPr/>
          <p:nvPr/>
        </p:nvSpPr>
        <p:spPr>
          <a:xfrm>
            <a:off x="7970109" y="1883321"/>
            <a:ext cx="3600000" cy="2308324"/>
          </a:xfrm>
          <a:prstGeom prst="rect">
            <a:avLst/>
          </a:prstGeom>
          <a:solidFill>
            <a:schemeClr val="bg1">
              <a:lumMod val="95000"/>
            </a:schemeClr>
          </a:solidFill>
        </p:spPr>
        <p:txBody>
          <a:bodyPr wrap="square">
            <a:spAutoFit/>
          </a:bodyPr>
          <a:lstStyle/>
          <a:p>
            <a:r>
              <a:rPr lang="en-US" altLang="zh-CN" dirty="0">
                <a:solidFill>
                  <a:schemeClr val="tx1">
                    <a:lumMod val="75000"/>
                    <a:lumOff val="25000"/>
                  </a:schemeClr>
                </a:solidFill>
                <a:latin typeface="+mj-ea"/>
                <a:ea typeface="+mj-ea"/>
              </a:rPr>
              <a:t>1997</a:t>
            </a:r>
            <a:r>
              <a:rPr lang="zh-CN" altLang="en-US" dirty="0">
                <a:solidFill>
                  <a:schemeClr val="tx1">
                    <a:lumMod val="75000"/>
                    <a:lumOff val="25000"/>
                  </a:schemeClr>
                </a:solidFill>
                <a:latin typeface="+mj-ea"/>
                <a:ea typeface="+mj-ea"/>
              </a:rPr>
              <a:t>年，是苹果最艰难的时候，几乎到了崩溃的边缘。这个时候，乔布斯想到了微软，想到了盖茨。一天，乔布斯躺在地上，给盖茨打了电话，力争说服对方出手收购苹果的股票。</a:t>
            </a:r>
          </a:p>
        </p:txBody>
      </p:sp>
      <p:sp>
        <p:nvSpPr>
          <p:cNvPr id="13" name="矩形 12">
            <a:extLst>
              <a:ext uri="{FF2B5EF4-FFF2-40B4-BE49-F238E27FC236}">
                <a16:creationId xmlns:a16="http://schemas.microsoft.com/office/drawing/2014/main" id="{B8095944-EA96-402C-9ED9-C618668E782E}"/>
              </a:ext>
            </a:extLst>
          </p:cNvPr>
          <p:cNvSpPr/>
          <p:nvPr/>
        </p:nvSpPr>
        <p:spPr>
          <a:xfrm>
            <a:off x="7970608" y="4191645"/>
            <a:ext cx="3600000" cy="2585323"/>
          </a:xfrm>
          <a:prstGeom prst="rect">
            <a:avLst/>
          </a:prstGeom>
          <a:solidFill>
            <a:schemeClr val="bg1">
              <a:lumMod val="95000"/>
            </a:schemeClr>
          </a:solidFill>
        </p:spPr>
        <p:txBody>
          <a:bodyPr wrap="square">
            <a:spAutoFit/>
          </a:bodyPr>
          <a:lstStyle/>
          <a:p>
            <a:pPr algn="just" latinLnBrk="1"/>
            <a:r>
              <a:rPr lang="zh-CN" altLang="en-US" dirty="0">
                <a:solidFill>
                  <a:schemeClr val="tx1">
                    <a:lumMod val="75000"/>
                    <a:lumOff val="25000"/>
                  </a:schemeClr>
                </a:solidFill>
                <a:latin typeface="+mj-ea"/>
                <a:ea typeface="+mj-ea"/>
              </a:rPr>
              <a:t>当谷歌创始人拉里</a:t>
            </a:r>
            <a:r>
              <a:rPr lang="en-US" altLang="zh-CN" dirty="0">
                <a:solidFill>
                  <a:schemeClr val="tx1">
                    <a:lumMod val="75000"/>
                    <a:lumOff val="25000"/>
                  </a:schemeClr>
                </a:solidFill>
                <a:latin typeface="+mj-ea"/>
                <a:ea typeface="+mj-ea"/>
              </a:rPr>
              <a:t>•</a:t>
            </a:r>
            <a:r>
              <a:rPr lang="zh-CN" altLang="en-US" dirty="0">
                <a:solidFill>
                  <a:schemeClr val="tx1">
                    <a:lumMod val="75000"/>
                    <a:lumOff val="25000"/>
                  </a:schemeClr>
                </a:solidFill>
                <a:latin typeface="+mj-ea"/>
                <a:ea typeface="+mj-ea"/>
              </a:rPr>
              <a:t>佩奇和谢尔盖</a:t>
            </a:r>
            <a:r>
              <a:rPr lang="en-US" altLang="zh-CN" dirty="0">
                <a:solidFill>
                  <a:schemeClr val="tx1">
                    <a:lumMod val="75000"/>
                    <a:lumOff val="25000"/>
                  </a:schemeClr>
                </a:solidFill>
                <a:latin typeface="+mj-ea"/>
                <a:ea typeface="+mj-ea"/>
              </a:rPr>
              <a:t>•</a:t>
            </a:r>
            <a:r>
              <a:rPr lang="zh-CN" altLang="en-US" dirty="0">
                <a:solidFill>
                  <a:schemeClr val="tx1">
                    <a:lumMod val="75000"/>
                    <a:lumOff val="25000"/>
                  </a:schemeClr>
                </a:solidFill>
                <a:latin typeface="+mj-ea"/>
                <a:ea typeface="+mj-ea"/>
              </a:rPr>
              <a:t>布林被迫聘用首席执行官时，史蒂夫</a:t>
            </a:r>
            <a:r>
              <a:rPr lang="en-US" altLang="zh-CN" dirty="0">
                <a:solidFill>
                  <a:schemeClr val="tx1">
                    <a:lumMod val="75000"/>
                    <a:lumOff val="25000"/>
                  </a:schemeClr>
                </a:solidFill>
                <a:latin typeface="+mj-ea"/>
                <a:ea typeface="+mj-ea"/>
              </a:rPr>
              <a:t>•</a:t>
            </a:r>
            <a:r>
              <a:rPr lang="zh-CN" altLang="en-US" dirty="0">
                <a:solidFill>
                  <a:schemeClr val="tx1">
                    <a:lumMod val="75000"/>
                    <a:lumOff val="25000"/>
                  </a:schemeClr>
                </a:solidFill>
                <a:latin typeface="+mj-ea"/>
                <a:ea typeface="+mj-ea"/>
              </a:rPr>
              <a:t>乔布斯曾是他们的首选。</a:t>
            </a:r>
            <a:endParaRPr lang="en-US" altLang="zh-CN" dirty="0">
              <a:solidFill>
                <a:schemeClr val="tx1">
                  <a:lumMod val="75000"/>
                  <a:lumOff val="25000"/>
                </a:schemeClr>
              </a:solidFill>
              <a:latin typeface="+mj-ea"/>
              <a:ea typeface="+mj-ea"/>
            </a:endParaRPr>
          </a:p>
          <a:p>
            <a:pPr algn="just" latinLnBrk="1"/>
            <a:r>
              <a:rPr lang="en-US" altLang="zh-CN" dirty="0">
                <a:solidFill>
                  <a:schemeClr val="tx1">
                    <a:lumMod val="75000"/>
                    <a:lumOff val="25000"/>
                  </a:schemeClr>
                </a:solidFill>
                <a:latin typeface="+mj-ea"/>
                <a:ea typeface="+mj-ea"/>
              </a:rPr>
              <a:t>2017</a:t>
            </a:r>
            <a:r>
              <a:rPr lang="zh-CN" altLang="en-US" dirty="0">
                <a:solidFill>
                  <a:schemeClr val="tx1">
                    <a:lumMod val="75000"/>
                    <a:lumOff val="25000"/>
                  </a:schemeClr>
                </a:solidFill>
                <a:latin typeface="+mj-ea"/>
                <a:ea typeface="+mj-ea"/>
              </a:rPr>
              <a:t>年苹果选择与谷歌的子公司</a:t>
            </a:r>
            <a:r>
              <a:rPr lang="en-US" altLang="zh-CN" dirty="0">
                <a:solidFill>
                  <a:schemeClr val="tx1">
                    <a:lumMod val="75000"/>
                    <a:lumOff val="25000"/>
                  </a:schemeClr>
                </a:solidFill>
                <a:latin typeface="+mj-ea"/>
                <a:ea typeface="+mj-ea"/>
              </a:rPr>
              <a:t>NEST</a:t>
            </a:r>
            <a:r>
              <a:rPr lang="zh-CN" altLang="en-US" dirty="0">
                <a:solidFill>
                  <a:schemeClr val="tx1">
                    <a:lumMod val="75000"/>
                    <a:lumOff val="25000"/>
                  </a:schemeClr>
                </a:solidFill>
                <a:latin typeface="+mj-ea"/>
                <a:ea typeface="+mj-ea"/>
              </a:rPr>
              <a:t>进行智能家居产品的合作</a:t>
            </a:r>
            <a:r>
              <a:rPr lang="en-US" altLang="zh-CN" dirty="0">
                <a:solidFill>
                  <a:schemeClr val="tx1">
                    <a:lumMod val="75000"/>
                    <a:lumOff val="25000"/>
                  </a:schemeClr>
                </a:solidFill>
                <a:latin typeface="+mj-ea"/>
                <a:ea typeface="+mj-ea"/>
              </a:rPr>
              <a:t>,</a:t>
            </a:r>
            <a:r>
              <a:rPr lang="zh-CN" altLang="en-US" dirty="0">
                <a:solidFill>
                  <a:schemeClr val="tx1">
                    <a:lumMod val="75000"/>
                    <a:lumOff val="25000"/>
                  </a:schemeClr>
                </a:solidFill>
                <a:latin typeface="+mj-ea"/>
                <a:ea typeface="+mj-ea"/>
              </a:rPr>
              <a:t>该公司在智能家居领域有着绝对领先地位</a:t>
            </a:r>
            <a:endParaRPr lang="zh-CN" altLang="en-US" b="0" i="0" dirty="0">
              <a:solidFill>
                <a:schemeClr val="tx1">
                  <a:lumMod val="75000"/>
                  <a:lumOff val="25000"/>
                </a:schemeClr>
              </a:solidFill>
              <a:effectLst/>
              <a:latin typeface="+mj-ea"/>
              <a:ea typeface="+mj-ea"/>
            </a:endParaRPr>
          </a:p>
        </p:txBody>
      </p:sp>
      <p:sp>
        <p:nvSpPr>
          <p:cNvPr id="14" name="矩形 13">
            <a:extLst>
              <a:ext uri="{FF2B5EF4-FFF2-40B4-BE49-F238E27FC236}">
                <a16:creationId xmlns:a16="http://schemas.microsoft.com/office/drawing/2014/main" id="{1D9CCD3F-B28F-44BB-882E-AFE7F70AC570}"/>
              </a:ext>
            </a:extLst>
          </p:cNvPr>
          <p:cNvSpPr/>
          <p:nvPr/>
        </p:nvSpPr>
        <p:spPr>
          <a:xfrm>
            <a:off x="1671808" y="1384496"/>
            <a:ext cx="9538265" cy="400110"/>
          </a:xfrm>
          <a:prstGeom prst="rect">
            <a:avLst/>
          </a:prstGeom>
        </p:spPr>
        <p:txBody>
          <a:bodyPr wrap="square">
            <a:spAutoFit/>
          </a:bodyPr>
          <a:lstStyle/>
          <a:p>
            <a:pPr algn="ctr"/>
            <a:r>
              <a:rPr lang="zh-CN" altLang="en-US" sz="2000" dirty="0">
                <a:solidFill>
                  <a:schemeClr val="tx1">
                    <a:lumMod val="65000"/>
                    <a:lumOff val="35000"/>
                  </a:schemeClr>
                </a:solidFill>
                <a:latin typeface="+mj-ea"/>
                <a:ea typeface="+mj-ea"/>
              </a:rPr>
              <a:t>帮助了解竞争对手的整体</a:t>
            </a:r>
            <a:r>
              <a:rPr lang="zh-CN" altLang="en-US" sz="2000" dirty="0">
                <a:solidFill>
                  <a:srgbClr val="71B900"/>
                </a:solidFill>
                <a:latin typeface="+mj-ea"/>
                <a:ea typeface="+mj-ea"/>
              </a:rPr>
              <a:t>竞合情况</a:t>
            </a:r>
            <a:r>
              <a:rPr lang="zh-CN" altLang="en-US" sz="2000" dirty="0">
                <a:solidFill>
                  <a:schemeClr val="tx1">
                    <a:lumMod val="65000"/>
                    <a:lumOff val="35000"/>
                  </a:schemeClr>
                </a:solidFill>
                <a:latin typeface="+mj-ea"/>
                <a:ea typeface="+mj-ea"/>
              </a:rPr>
              <a:t>，掌握其强</a:t>
            </a:r>
            <a:r>
              <a:rPr lang="zh-CN" altLang="en-US" sz="2000" dirty="0">
                <a:solidFill>
                  <a:srgbClr val="71B900"/>
                </a:solidFill>
                <a:latin typeface="+mj-ea"/>
                <a:ea typeface="+mj-ea"/>
              </a:rPr>
              <a:t>关联</a:t>
            </a:r>
            <a:r>
              <a:rPr lang="zh-CN" altLang="en-US" sz="2000" dirty="0">
                <a:solidFill>
                  <a:schemeClr val="tx1">
                    <a:lumMod val="65000"/>
                    <a:lumOff val="35000"/>
                  </a:schemeClr>
                </a:solidFill>
                <a:latin typeface="+mj-ea"/>
                <a:ea typeface="+mj-ea"/>
              </a:rPr>
              <a:t>的企业、强关联的个人的情况</a:t>
            </a:r>
          </a:p>
        </p:txBody>
      </p:sp>
      <p:sp>
        <p:nvSpPr>
          <p:cNvPr id="15" name="矩形 14">
            <a:extLst>
              <a:ext uri="{FF2B5EF4-FFF2-40B4-BE49-F238E27FC236}">
                <a16:creationId xmlns:a16="http://schemas.microsoft.com/office/drawing/2014/main" id="{FEF6D9C1-94C9-4234-A4A2-6238C6795F45}"/>
              </a:ext>
            </a:extLst>
          </p:cNvPr>
          <p:cNvSpPr/>
          <p:nvPr/>
        </p:nvSpPr>
        <p:spPr>
          <a:xfrm>
            <a:off x="5384644" y="4049824"/>
            <a:ext cx="928151" cy="369332"/>
          </a:xfrm>
          <a:prstGeom prst="rect">
            <a:avLst/>
          </a:prstGeom>
        </p:spPr>
        <p:txBody>
          <a:bodyPr wrap="square">
            <a:spAutoFit/>
          </a:bodyPr>
          <a:lstStyle/>
          <a:p>
            <a:r>
              <a:rPr lang="zh-CN" altLang="en-US" dirty="0">
                <a:solidFill>
                  <a:srgbClr val="71B900"/>
                </a:solidFill>
                <a:latin typeface="+mj-ea"/>
                <a:ea typeface="+mj-ea"/>
              </a:rPr>
              <a:t>乔布斯</a:t>
            </a:r>
          </a:p>
        </p:txBody>
      </p:sp>
      <p:sp>
        <p:nvSpPr>
          <p:cNvPr id="20" name="矩形 19">
            <a:extLst>
              <a:ext uri="{FF2B5EF4-FFF2-40B4-BE49-F238E27FC236}">
                <a16:creationId xmlns:a16="http://schemas.microsoft.com/office/drawing/2014/main" id="{57838DD0-5524-4CB0-86E1-1BB362D40ED5}"/>
              </a:ext>
            </a:extLst>
          </p:cNvPr>
          <p:cNvSpPr/>
          <p:nvPr/>
        </p:nvSpPr>
        <p:spPr>
          <a:xfrm>
            <a:off x="5384644" y="3048154"/>
            <a:ext cx="928151" cy="369332"/>
          </a:xfrm>
          <a:prstGeom prst="rect">
            <a:avLst/>
          </a:prstGeom>
        </p:spPr>
        <p:txBody>
          <a:bodyPr wrap="square">
            <a:spAutoFit/>
          </a:bodyPr>
          <a:lstStyle/>
          <a:p>
            <a:r>
              <a:rPr lang="zh-CN" altLang="en-US" b="1" dirty="0">
                <a:solidFill>
                  <a:srgbClr val="00B0F0"/>
                </a:solidFill>
                <a:latin typeface="+mj-ea"/>
                <a:ea typeface="+mj-ea"/>
              </a:rPr>
              <a:t>微软</a:t>
            </a:r>
          </a:p>
        </p:txBody>
      </p:sp>
      <p:sp>
        <p:nvSpPr>
          <p:cNvPr id="21" name="矩形 20">
            <a:extLst>
              <a:ext uri="{FF2B5EF4-FFF2-40B4-BE49-F238E27FC236}">
                <a16:creationId xmlns:a16="http://schemas.microsoft.com/office/drawing/2014/main" id="{A07E1864-FA5C-488B-8326-CE54ED028FBF}"/>
              </a:ext>
            </a:extLst>
          </p:cNvPr>
          <p:cNvSpPr/>
          <p:nvPr/>
        </p:nvSpPr>
        <p:spPr>
          <a:xfrm>
            <a:off x="4892858" y="2489727"/>
            <a:ext cx="928151" cy="369332"/>
          </a:xfrm>
          <a:prstGeom prst="rect">
            <a:avLst/>
          </a:prstGeom>
        </p:spPr>
        <p:txBody>
          <a:bodyPr wrap="square">
            <a:spAutoFit/>
          </a:bodyPr>
          <a:lstStyle/>
          <a:p>
            <a:r>
              <a:rPr lang="zh-CN" altLang="en-US" b="1" dirty="0">
                <a:solidFill>
                  <a:srgbClr val="00B0F0"/>
                </a:solidFill>
                <a:latin typeface="+mj-ea"/>
                <a:ea typeface="+mj-ea"/>
              </a:rPr>
              <a:t>诺基亚</a:t>
            </a:r>
          </a:p>
        </p:txBody>
      </p:sp>
      <p:sp>
        <p:nvSpPr>
          <p:cNvPr id="22" name="矩形 21">
            <a:extLst>
              <a:ext uri="{FF2B5EF4-FFF2-40B4-BE49-F238E27FC236}">
                <a16:creationId xmlns:a16="http://schemas.microsoft.com/office/drawing/2014/main" id="{5C80C00F-125C-440A-8C89-32322518D9EE}"/>
              </a:ext>
            </a:extLst>
          </p:cNvPr>
          <p:cNvSpPr/>
          <p:nvPr/>
        </p:nvSpPr>
        <p:spPr>
          <a:xfrm>
            <a:off x="4903445" y="2000903"/>
            <a:ext cx="928151" cy="369332"/>
          </a:xfrm>
          <a:prstGeom prst="rect">
            <a:avLst/>
          </a:prstGeom>
        </p:spPr>
        <p:txBody>
          <a:bodyPr wrap="square">
            <a:spAutoFit/>
          </a:bodyPr>
          <a:lstStyle/>
          <a:p>
            <a:r>
              <a:rPr lang="zh-CN" altLang="en-US" b="1" dirty="0">
                <a:solidFill>
                  <a:srgbClr val="00B0F0"/>
                </a:solidFill>
                <a:latin typeface="+mj-ea"/>
                <a:ea typeface="+mj-ea"/>
              </a:rPr>
              <a:t>三星</a:t>
            </a:r>
          </a:p>
        </p:txBody>
      </p:sp>
      <p:sp>
        <p:nvSpPr>
          <p:cNvPr id="23" name="矩形 22">
            <a:extLst>
              <a:ext uri="{FF2B5EF4-FFF2-40B4-BE49-F238E27FC236}">
                <a16:creationId xmlns:a16="http://schemas.microsoft.com/office/drawing/2014/main" id="{DF926455-BE9B-4D13-A5B7-F6D881B05CC4}"/>
              </a:ext>
            </a:extLst>
          </p:cNvPr>
          <p:cNvSpPr/>
          <p:nvPr/>
        </p:nvSpPr>
        <p:spPr>
          <a:xfrm>
            <a:off x="3480987" y="3968179"/>
            <a:ext cx="746176" cy="400110"/>
          </a:xfrm>
          <a:prstGeom prst="rect">
            <a:avLst/>
          </a:prstGeom>
        </p:spPr>
        <p:txBody>
          <a:bodyPr wrap="square">
            <a:spAutoFit/>
          </a:bodyPr>
          <a:lstStyle/>
          <a:p>
            <a:r>
              <a:rPr lang="zh-CN" altLang="en-US" sz="2000" b="1" dirty="0">
                <a:solidFill>
                  <a:srgbClr val="00B0F0"/>
                </a:solidFill>
                <a:latin typeface="+mj-ea"/>
                <a:ea typeface="+mj-ea"/>
              </a:rPr>
              <a:t>苹果</a:t>
            </a:r>
          </a:p>
        </p:txBody>
      </p:sp>
      <p:sp>
        <p:nvSpPr>
          <p:cNvPr id="24" name="矩形 23">
            <a:extLst>
              <a:ext uri="{FF2B5EF4-FFF2-40B4-BE49-F238E27FC236}">
                <a16:creationId xmlns:a16="http://schemas.microsoft.com/office/drawing/2014/main" id="{CF7D16AC-01DF-4649-AA09-A6FC6B2E6AEF}"/>
              </a:ext>
            </a:extLst>
          </p:cNvPr>
          <p:cNvSpPr/>
          <p:nvPr/>
        </p:nvSpPr>
        <p:spPr>
          <a:xfrm>
            <a:off x="6610097" y="3363452"/>
            <a:ext cx="928151" cy="369332"/>
          </a:xfrm>
          <a:prstGeom prst="rect">
            <a:avLst/>
          </a:prstGeom>
        </p:spPr>
        <p:txBody>
          <a:bodyPr wrap="square">
            <a:spAutoFit/>
          </a:bodyPr>
          <a:lstStyle/>
          <a:p>
            <a:r>
              <a:rPr lang="zh-CN" altLang="en-US" b="1" dirty="0">
                <a:solidFill>
                  <a:srgbClr val="00B0F0"/>
                </a:solidFill>
                <a:latin typeface="+mj-ea"/>
                <a:ea typeface="+mj-ea"/>
              </a:rPr>
              <a:t>谷歌</a:t>
            </a:r>
          </a:p>
        </p:txBody>
      </p:sp>
      <p:pic>
        <p:nvPicPr>
          <p:cNvPr id="25" name="图形 24" descr="箭头: 直">
            <a:extLst>
              <a:ext uri="{FF2B5EF4-FFF2-40B4-BE49-F238E27FC236}">
                <a16:creationId xmlns:a16="http://schemas.microsoft.com/office/drawing/2014/main" id="{E77D7A7E-55BE-4ADC-A6B6-B25182DD60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6270078" y="3848489"/>
            <a:ext cx="1608188" cy="812395"/>
          </a:xfrm>
          <a:prstGeom prst="rect">
            <a:avLst/>
          </a:prstGeom>
        </p:spPr>
      </p:pic>
      <p:sp>
        <p:nvSpPr>
          <p:cNvPr id="16" name="矩形 2">
            <a:extLst>
              <a:ext uri="{FF2B5EF4-FFF2-40B4-BE49-F238E27FC236}">
                <a16:creationId xmlns:a16="http://schemas.microsoft.com/office/drawing/2014/main" id="{FDDB54C6-9618-4C1D-967B-F9F5E57B4E2B}"/>
              </a:ext>
            </a:extLst>
          </p:cNvPr>
          <p:cNvSpPr/>
          <p:nvPr/>
        </p:nvSpPr>
        <p:spPr>
          <a:xfrm>
            <a:off x="534318" y="919653"/>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关系图谱</a:t>
            </a:r>
          </a:p>
        </p:txBody>
      </p:sp>
      <p:sp>
        <p:nvSpPr>
          <p:cNvPr id="17" name="矩形 3">
            <a:extLst>
              <a:ext uri="{FF2B5EF4-FFF2-40B4-BE49-F238E27FC236}">
                <a16:creationId xmlns:a16="http://schemas.microsoft.com/office/drawing/2014/main" id="{2FB4FD06-51D1-41B8-B8BF-E832CCA99902}"/>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294197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BE285B2F-7D84-4D3F-BD73-40B3ED837632}"/>
              </a:ext>
            </a:extLst>
          </p:cNvPr>
          <p:cNvSpPr/>
          <p:nvPr/>
        </p:nvSpPr>
        <p:spPr>
          <a:xfrm>
            <a:off x="543168" y="1469553"/>
            <a:ext cx="11462852" cy="418191"/>
          </a:xfrm>
          <a:prstGeom prst="rect">
            <a:avLst/>
          </a:prstGeom>
        </p:spPr>
        <p:txBody>
          <a:bodyPr wrap="square">
            <a:spAutoFit/>
          </a:bodyPr>
          <a:lstStyle/>
          <a:p>
            <a:pPr>
              <a:lnSpc>
                <a:spcPct val="150000"/>
              </a:lnSpc>
            </a:pPr>
            <a:r>
              <a:rPr lang="zh-CN" altLang="en-US" sz="1600" dirty="0">
                <a:solidFill>
                  <a:schemeClr val="tx1">
                    <a:lumMod val="75000"/>
                    <a:lumOff val="25000"/>
                  </a:schemeClr>
                </a:solidFill>
                <a:latin typeface="+mj-ea"/>
                <a:ea typeface="+mj-ea"/>
              </a:rPr>
              <a:t>深入了解某竞争对手的</a:t>
            </a:r>
            <a:r>
              <a:rPr lang="zh-CN" altLang="en-US" sz="1600" dirty="0">
                <a:solidFill>
                  <a:srgbClr val="71B900"/>
                </a:solidFill>
                <a:latin typeface="+mj-ea"/>
                <a:ea typeface="+mj-ea"/>
              </a:rPr>
              <a:t>竞合关系，发展策略</a:t>
            </a:r>
            <a:r>
              <a:rPr lang="zh-CN" altLang="en-US" sz="1600" dirty="0">
                <a:solidFill>
                  <a:schemeClr val="tx1">
                    <a:lumMod val="75000"/>
                    <a:lumOff val="25000"/>
                  </a:schemeClr>
                </a:solidFill>
                <a:latin typeface="+mj-ea"/>
                <a:ea typeface="+mj-ea"/>
              </a:rPr>
              <a:t>，掌握其最新的市场、投融资、技术、人员信息，及时、全面地形成</a:t>
            </a:r>
            <a:r>
              <a:rPr lang="zh-CN" altLang="en-US" sz="1600" dirty="0">
                <a:solidFill>
                  <a:srgbClr val="71B900"/>
                </a:solidFill>
                <a:latin typeface="+mj-ea"/>
                <a:ea typeface="+mj-ea"/>
              </a:rPr>
              <a:t>竞争情报</a:t>
            </a:r>
            <a:r>
              <a:rPr lang="zh-CN" altLang="en-US" sz="1600" dirty="0">
                <a:solidFill>
                  <a:schemeClr val="tx1">
                    <a:lumMod val="75000"/>
                    <a:lumOff val="25000"/>
                  </a:schemeClr>
                </a:solidFill>
                <a:latin typeface="+mj-ea"/>
                <a:ea typeface="+mj-ea"/>
              </a:rPr>
              <a:t>。</a:t>
            </a:r>
          </a:p>
        </p:txBody>
      </p:sp>
      <p:pic>
        <p:nvPicPr>
          <p:cNvPr id="9" name="图片 8">
            <a:extLst>
              <a:ext uri="{FF2B5EF4-FFF2-40B4-BE49-F238E27FC236}">
                <a16:creationId xmlns:a16="http://schemas.microsoft.com/office/drawing/2014/main" id="{2FF5F7DD-0377-470B-8ECD-A7169D09FA03}"/>
              </a:ext>
            </a:extLst>
          </p:cNvPr>
          <p:cNvPicPr>
            <a:picLocks noChangeAspect="1"/>
          </p:cNvPicPr>
          <p:nvPr/>
        </p:nvPicPr>
        <p:blipFill>
          <a:blip r:embed="rId2"/>
          <a:stretch>
            <a:fillRect/>
          </a:stretch>
        </p:blipFill>
        <p:spPr>
          <a:xfrm>
            <a:off x="1486025" y="2183174"/>
            <a:ext cx="5820398" cy="4367752"/>
          </a:xfrm>
          <a:prstGeom prst="rect">
            <a:avLst/>
          </a:prstGeom>
        </p:spPr>
      </p:pic>
      <p:pic>
        <p:nvPicPr>
          <p:cNvPr id="10" name="图片 9">
            <a:extLst>
              <a:ext uri="{FF2B5EF4-FFF2-40B4-BE49-F238E27FC236}">
                <a16:creationId xmlns:a16="http://schemas.microsoft.com/office/drawing/2014/main" id="{603DBF47-1A00-4E5D-8537-85D0943EE703}"/>
              </a:ext>
            </a:extLst>
          </p:cNvPr>
          <p:cNvPicPr>
            <a:picLocks noChangeAspect="1"/>
          </p:cNvPicPr>
          <p:nvPr/>
        </p:nvPicPr>
        <p:blipFill>
          <a:blip r:embed="rId3"/>
          <a:stretch>
            <a:fillRect/>
          </a:stretch>
        </p:blipFill>
        <p:spPr>
          <a:xfrm>
            <a:off x="392140" y="2199149"/>
            <a:ext cx="1715546" cy="1333165"/>
          </a:xfrm>
          <a:prstGeom prst="rect">
            <a:avLst/>
          </a:prstGeom>
        </p:spPr>
      </p:pic>
      <p:pic>
        <p:nvPicPr>
          <p:cNvPr id="12" name="图片 11">
            <a:extLst>
              <a:ext uri="{FF2B5EF4-FFF2-40B4-BE49-F238E27FC236}">
                <a16:creationId xmlns:a16="http://schemas.microsoft.com/office/drawing/2014/main" id="{48AE5511-54D6-4E75-87F6-402DFCB48082}"/>
              </a:ext>
            </a:extLst>
          </p:cNvPr>
          <p:cNvPicPr>
            <a:picLocks noChangeAspect="1"/>
          </p:cNvPicPr>
          <p:nvPr/>
        </p:nvPicPr>
        <p:blipFill>
          <a:blip r:embed="rId4"/>
          <a:stretch>
            <a:fillRect/>
          </a:stretch>
        </p:blipFill>
        <p:spPr>
          <a:xfrm>
            <a:off x="7682073" y="2378806"/>
            <a:ext cx="4219048" cy="2142857"/>
          </a:xfrm>
          <a:prstGeom prst="rect">
            <a:avLst/>
          </a:prstGeom>
        </p:spPr>
      </p:pic>
      <p:pic>
        <p:nvPicPr>
          <p:cNvPr id="15" name="图片 14">
            <a:extLst>
              <a:ext uri="{FF2B5EF4-FFF2-40B4-BE49-F238E27FC236}">
                <a16:creationId xmlns:a16="http://schemas.microsoft.com/office/drawing/2014/main" id="{92690A6B-F062-4D52-8FA5-5788785AB2D3}"/>
              </a:ext>
            </a:extLst>
          </p:cNvPr>
          <p:cNvPicPr>
            <a:picLocks noChangeAspect="1"/>
          </p:cNvPicPr>
          <p:nvPr/>
        </p:nvPicPr>
        <p:blipFill>
          <a:blip r:embed="rId5"/>
          <a:stretch>
            <a:fillRect/>
          </a:stretch>
        </p:blipFill>
        <p:spPr>
          <a:xfrm>
            <a:off x="7817509" y="4743133"/>
            <a:ext cx="3948176" cy="1670633"/>
          </a:xfrm>
          <a:prstGeom prst="rect">
            <a:avLst/>
          </a:prstGeom>
        </p:spPr>
      </p:pic>
      <p:sp>
        <p:nvSpPr>
          <p:cNvPr id="16" name="矩形 15">
            <a:extLst>
              <a:ext uri="{FF2B5EF4-FFF2-40B4-BE49-F238E27FC236}">
                <a16:creationId xmlns:a16="http://schemas.microsoft.com/office/drawing/2014/main" id="{BF5FCB24-AD53-4B38-A8F2-5432F2591E40}"/>
              </a:ext>
            </a:extLst>
          </p:cNvPr>
          <p:cNvSpPr/>
          <p:nvPr/>
        </p:nvSpPr>
        <p:spPr>
          <a:xfrm>
            <a:off x="4087081" y="3767078"/>
            <a:ext cx="928151" cy="369332"/>
          </a:xfrm>
          <a:prstGeom prst="rect">
            <a:avLst/>
          </a:prstGeom>
        </p:spPr>
        <p:txBody>
          <a:bodyPr wrap="square">
            <a:spAutoFit/>
          </a:bodyPr>
          <a:lstStyle/>
          <a:p>
            <a:r>
              <a:rPr lang="zh-CN" altLang="en-US" b="1" dirty="0">
                <a:solidFill>
                  <a:srgbClr val="71B900"/>
                </a:solidFill>
                <a:latin typeface="+mj-ea"/>
                <a:ea typeface="+mj-ea"/>
              </a:rPr>
              <a:t>滴滴</a:t>
            </a:r>
          </a:p>
        </p:txBody>
      </p:sp>
      <p:sp>
        <p:nvSpPr>
          <p:cNvPr id="11" name="矩形 2">
            <a:extLst>
              <a:ext uri="{FF2B5EF4-FFF2-40B4-BE49-F238E27FC236}">
                <a16:creationId xmlns:a16="http://schemas.microsoft.com/office/drawing/2014/main" id="{082D42D2-62C0-49E6-910C-EBF765DB38B9}"/>
              </a:ext>
            </a:extLst>
          </p:cNvPr>
          <p:cNvSpPr/>
          <p:nvPr/>
        </p:nvSpPr>
        <p:spPr>
          <a:xfrm>
            <a:off x="534318" y="919653"/>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关系图谱</a:t>
            </a:r>
          </a:p>
        </p:txBody>
      </p:sp>
      <p:sp>
        <p:nvSpPr>
          <p:cNvPr id="13" name="矩形 3">
            <a:extLst>
              <a:ext uri="{FF2B5EF4-FFF2-40B4-BE49-F238E27FC236}">
                <a16:creationId xmlns:a16="http://schemas.microsoft.com/office/drawing/2014/main" id="{62A9D738-57BC-4496-9D1C-547F7320E6EE}"/>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405742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48FD4ED-B058-4B74-BD01-4661EEDF68B7}"/>
              </a:ext>
            </a:extLst>
          </p:cNvPr>
          <p:cNvGrpSpPr/>
          <p:nvPr/>
        </p:nvGrpSpPr>
        <p:grpSpPr>
          <a:xfrm>
            <a:off x="730381" y="1967883"/>
            <a:ext cx="10352381" cy="4533333"/>
            <a:chOff x="-1089110" y="4126760"/>
            <a:chExt cx="10352381" cy="4533333"/>
          </a:xfrm>
        </p:grpSpPr>
        <p:pic>
          <p:nvPicPr>
            <p:cNvPr id="6" name="图片 5">
              <a:extLst>
                <a:ext uri="{FF2B5EF4-FFF2-40B4-BE49-F238E27FC236}">
                  <a16:creationId xmlns:a16="http://schemas.microsoft.com/office/drawing/2014/main" id="{C9AA2903-14FB-4C52-8DD2-0038AFCDAD42}"/>
                </a:ext>
              </a:extLst>
            </p:cNvPr>
            <p:cNvPicPr>
              <a:picLocks noChangeAspect="1"/>
            </p:cNvPicPr>
            <p:nvPr/>
          </p:nvPicPr>
          <p:blipFill>
            <a:blip r:embed="rId2"/>
            <a:stretch>
              <a:fillRect/>
            </a:stretch>
          </p:blipFill>
          <p:spPr>
            <a:xfrm>
              <a:off x="-1089110" y="4126760"/>
              <a:ext cx="10352381" cy="4533333"/>
            </a:xfrm>
            <a:prstGeom prst="rect">
              <a:avLst/>
            </a:prstGeom>
            <a:ln>
              <a:noFill/>
            </a:ln>
            <a:effectLst>
              <a:outerShdw blurRad="292100" dist="139700" dir="2700000" algn="tl" rotWithShape="0">
                <a:srgbClr val="333333">
                  <a:alpha val="65000"/>
                </a:srgbClr>
              </a:outerShdw>
            </a:effectLst>
          </p:spPr>
        </p:pic>
        <p:sp>
          <p:nvSpPr>
            <p:cNvPr id="7" name="矩形 6">
              <a:extLst>
                <a:ext uri="{FF2B5EF4-FFF2-40B4-BE49-F238E27FC236}">
                  <a16:creationId xmlns:a16="http://schemas.microsoft.com/office/drawing/2014/main" id="{465B3F01-1394-420F-A887-8BB049567947}"/>
                </a:ext>
              </a:extLst>
            </p:cNvPr>
            <p:cNvSpPr/>
            <p:nvPr/>
          </p:nvSpPr>
          <p:spPr>
            <a:xfrm>
              <a:off x="1117354" y="4486790"/>
              <a:ext cx="928151" cy="369332"/>
            </a:xfrm>
            <a:prstGeom prst="rect">
              <a:avLst/>
            </a:prstGeom>
          </p:spPr>
          <p:txBody>
            <a:bodyPr wrap="square">
              <a:spAutoFit/>
            </a:bodyPr>
            <a:lstStyle/>
            <a:p>
              <a:r>
                <a:rPr lang="en-US" altLang="zh-CN" dirty="0">
                  <a:solidFill>
                    <a:srgbClr val="222222"/>
                  </a:solidFill>
                  <a:latin typeface="PingFang SC"/>
                </a:rPr>
                <a:t>2014</a:t>
              </a:r>
              <a:endParaRPr lang="zh-CN" altLang="en-US" dirty="0">
                <a:latin typeface="微软雅黑" panose="020B0503020204020204" pitchFamily="34" charset="-122"/>
              </a:endParaRPr>
            </a:p>
          </p:txBody>
        </p:sp>
        <p:sp>
          <p:nvSpPr>
            <p:cNvPr id="8" name="矩形 7">
              <a:extLst>
                <a:ext uri="{FF2B5EF4-FFF2-40B4-BE49-F238E27FC236}">
                  <a16:creationId xmlns:a16="http://schemas.microsoft.com/office/drawing/2014/main" id="{8F0DF692-7FF8-42DE-A5C6-89A496E80085}"/>
                </a:ext>
              </a:extLst>
            </p:cNvPr>
            <p:cNvSpPr/>
            <p:nvPr/>
          </p:nvSpPr>
          <p:spPr>
            <a:xfrm>
              <a:off x="2845797" y="4486790"/>
              <a:ext cx="928151" cy="369332"/>
            </a:xfrm>
            <a:prstGeom prst="rect">
              <a:avLst/>
            </a:prstGeom>
          </p:spPr>
          <p:txBody>
            <a:bodyPr wrap="square">
              <a:spAutoFit/>
            </a:bodyPr>
            <a:lstStyle/>
            <a:p>
              <a:r>
                <a:rPr lang="en-US" altLang="zh-CN" dirty="0">
                  <a:solidFill>
                    <a:srgbClr val="222222"/>
                  </a:solidFill>
                  <a:latin typeface="PingFang SC"/>
                </a:rPr>
                <a:t>2015</a:t>
              </a:r>
              <a:endParaRPr lang="zh-CN" altLang="en-US" dirty="0">
                <a:latin typeface="微软雅黑" panose="020B0503020204020204" pitchFamily="34" charset="-122"/>
              </a:endParaRPr>
            </a:p>
          </p:txBody>
        </p:sp>
        <p:sp>
          <p:nvSpPr>
            <p:cNvPr id="9" name="矩形 8">
              <a:extLst>
                <a:ext uri="{FF2B5EF4-FFF2-40B4-BE49-F238E27FC236}">
                  <a16:creationId xmlns:a16="http://schemas.microsoft.com/office/drawing/2014/main" id="{77DE6779-5C9E-409B-87BA-6161295BAE9F}"/>
                </a:ext>
              </a:extLst>
            </p:cNvPr>
            <p:cNvSpPr/>
            <p:nvPr/>
          </p:nvSpPr>
          <p:spPr>
            <a:xfrm>
              <a:off x="4672214" y="4478945"/>
              <a:ext cx="928151" cy="369332"/>
            </a:xfrm>
            <a:prstGeom prst="rect">
              <a:avLst/>
            </a:prstGeom>
          </p:spPr>
          <p:txBody>
            <a:bodyPr wrap="square">
              <a:spAutoFit/>
            </a:bodyPr>
            <a:lstStyle/>
            <a:p>
              <a:r>
                <a:rPr lang="en-US" altLang="zh-CN" dirty="0">
                  <a:solidFill>
                    <a:srgbClr val="222222"/>
                  </a:solidFill>
                  <a:latin typeface="PingFang SC"/>
                </a:rPr>
                <a:t>2016</a:t>
              </a:r>
              <a:endParaRPr lang="zh-CN" altLang="en-US" dirty="0">
                <a:latin typeface="微软雅黑" panose="020B0503020204020204" pitchFamily="34" charset="-122"/>
              </a:endParaRPr>
            </a:p>
          </p:txBody>
        </p:sp>
        <p:sp>
          <p:nvSpPr>
            <p:cNvPr id="10" name="矩形 9">
              <a:extLst>
                <a:ext uri="{FF2B5EF4-FFF2-40B4-BE49-F238E27FC236}">
                  <a16:creationId xmlns:a16="http://schemas.microsoft.com/office/drawing/2014/main" id="{98B2173C-97AA-4413-9943-5E45569E00AE}"/>
                </a:ext>
              </a:extLst>
            </p:cNvPr>
            <p:cNvSpPr/>
            <p:nvPr/>
          </p:nvSpPr>
          <p:spPr>
            <a:xfrm>
              <a:off x="6549440" y="4471739"/>
              <a:ext cx="928151" cy="369332"/>
            </a:xfrm>
            <a:prstGeom prst="rect">
              <a:avLst/>
            </a:prstGeom>
          </p:spPr>
          <p:txBody>
            <a:bodyPr wrap="square">
              <a:spAutoFit/>
            </a:bodyPr>
            <a:lstStyle/>
            <a:p>
              <a:r>
                <a:rPr lang="en-US" altLang="zh-CN" dirty="0">
                  <a:solidFill>
                    <a:srgbClr val="222222"/>
                  </a:solidFill>
                  <a:latin typeface="PingFang SC"/>
                </a:rPr>
                <a:t>2017</a:t>
              </a:r>
              <a:endParaRPr lang="zh-CN" altLang="en-US" dirty="0">
                <a:latin typeface="微软雅黑" panose="020B0503020204020204" pitchFamily="34" charset="-122"/>
              </a:endParaRPr>
            </a:p>
          </p:txBody>
        </p:sp>
        <p:sp>
          <p:nvSpPr>
            <p:cNvPr id="11" name="矩形 10">
              <a:extLst>
                <a:ext uri="{FF2B5EF4-FFF2-40B4-BE49-F238E27FC236}">
                  <a16:creationId xmlns:a16="http://schemas.microsoft.com/office/drawing/2014/main" id="{ACD8CC37-E289-459E-8DBA-F66BF8FDABC2}"/>
                </a:ext>
              </a:extLst>
            </p:cNvPr>
            <p:cNvSpPr/>
            <p:nvPr/>
          </p:nvSpPr>
          <p:spPr>
            <a:xfrm>
              <a:off x="8323225" y="4503757"/>
              <a:ext cx="928151" cy="369332"/>
            </a:xfrm>
            <a:prstGeom prst="rect">
              <a:avLst/>
            </a:prstGeom>
          </p:spPr>
          <p:txBody>
            <a:bodyPr wrap="square">
              <a:spAutoFit/>
            </a:bodyPr>
            <a:lstStyle/>
            <a:p>
              <a:r>
                <a:rPr lang="en-US" altLang="zh-CN" dirty="0">
                  <a:solidFill>
                    <a:srgbClr val="222222"/>
                  </a:solidFill>
                  <a:latin typeface="PingFang SC"/>
                </a:rPr>
                <a:t>2018</a:t>
              </a:r>
              <a:endParaRPr lang="zh-CN" altLang="en-US" dirty="0">
                <a:latin typeface="微软雅黑" panose="020B0503020204020204" pitchFamily="34" charset="-122"/>
              </a:endParaRPr>
            </a:p>
          </p:txBody>
        </p:sp>
        <p:sp>
          <p:nvSpPr>
            <p:cNvPr id="12" name="矩形 11">
              <a:extLst>
                <a:ext uri="{FF2B5EF4-FFF2-40B4-BE49-F238E27FC236}">
                  <a16:creationId xmlns:a16="http://schemas.microsoft.com/office/drawing/2014/main" id="{0163684C-7010-472C-B68A-A976D2373A43}"/>
                </a:ext>
              </a:extLst>
            </p:cNvPr>
            <p:cNvSpPr/>
            <p:nvPr/>
          </p:nvSpPr>
          <p:spPr>
            <a:xfrm>
              <a:off x="-355161" y="4471739"/>
              <a:ext cx="928151" cy="369332"/>
            </a:xfrm>
            <a:prstGeom prst="rect">
              <a:avLst/>
            </a:prstGeom>
          </p:spPr>
          <p:txBody>
            <a:bodyPr wrap="square">
              <a:spAutoFit/>
            </a:bodyPr>
            <a:lstStyle/>
            <a:p>
              <a:r>
                <a:rPr lang="en-US" altLang="zh-CN" dirty="0">
                  <a:solidFill>
                    <a:srgbClr val="222222"/>
                  </a:solidFill>
                  <a:latin typeface="PingFang SC"/>
                </a:rPr>
                <a:t>2013</a:t>
              </a:r>
              <a:endParaRPr lang="zh-CN" altLang="en-US" dirty="0">
                <a:latin typeface="微软雅黑" panose="020B0503020204020204" pitchFamily="34" charset="-122"/>
              </a:endParaRPr>
            </a:p>
          </p:txBody>
        </p:sp>
      </p:grpSp>
      <p:pic>
        <p:nvPicPr>
          <p:cNvPr id="4" name="图片 3">
            <a:extLst>
              <a:ext uri="{FF2B5EF4-FFF2-40B4-BE49-F238E27FC236}">
                <a16:creationId xmlns:a16="http://schemas.microsoft.com/office/drawing/2014/main" id="{683FAB88-7EFA-4DBB-AB41-C83FF8441A3B}"/>
              </a:ext>
            </a:extLst>
          </p:cNvPr>
          <p:cNvPicPr>
            <a:picLocks noChangeAspect="1"/>
          </p:cNvPicPr>
          <p:nvPr/>
        </p:nvPicPr>
        <p:blipFill>
          <a:blip r:embed="rId3"/>
          <a:stretch>
            <a:fillRect/>
          </a:stretch>
        </p:blipFill>
        <p:spPr>
          <a:xfrm>
            <a:off x="1223320" y="3150468"/>
            <a:ext cx="10256069" cy="3501822"/>
          </a:xfrm>
          <a:prstGeom prst="rect">
            <a:avLst/>
          </a:prstGeom>
          <a:ln>
            <a:solidFill>
              <a:srgbClr val="71B900"/>
            </a:solidFill>
          </a:ln>
        </p:spPr>
      </p:pic>
      <p:sp>
        <p:nvSpPr>
          <p:cNvPr id="15" name="矩形 14">
            <a:extLst>
              <a:ext uri="{FF2B5EF4-FFF2-40B4-BE49-F238E27FC236}">
                <a16:creationId xmlns:a16="http://schemas.microsoft.com/office/drawing/2014/main" id="{770E2CD0-725A-459A-8BA0-7248584E170A}"/>
              </a:ext>
            </a:extLst>
          </p:cNvPr>
          <p:cNvSpPr/>
          <p:nvPr/>
        </p:nvSpPr>
        <p:spPr>
          <a:xfrm>
            <a:off x="1282213" y="1430786"/>
            <a:ext cx="9751413" cy="400110"/>
          </a:xfrm>
          <a:prstGeom prst="rect">
            <a:avLst/>
          </a:prstGeom>
        </p:spPr>
        <p:txBody>
          <a:bodyPr wrap="square">
            <a:spAutoFit/>
          </a:bodyPr>
          <a:lstStyle/>
          <a:p>
            <a:pPr algn="ctr"/>
            <a:r>
              <a:rPr lang="zh-CN" altLang="en-US" sz="2000" b="1" dirty="0">
                <a:solidFill>
                  <a:schemeClr val="tx1">
                    <a:lumMod val="75000"/>
                    <a:lumOff val="25000"/>
                  </a:schemeClr>
                </a:solidFill>
                <a:latin typeface="+mj-ea"/>
                <a:ea typeface="+mj-ea"/>
              </a:rPr>
              <a:t>基于关系图谱，从时间序列更深入了解行业、竞争对手发展情况，投融资活动等。</a:t>
            </a:r>
          </a:p>
        </p:txBody>
      </p:sp>
      <p:sp>
        <p:nvSpPr>
          <p:cNvPr id="16" name="矩形 2">
            <a:extLst>
              <a:ext uri="{FF2B5EF4-FFF2-40B4-BE49-F238E27FC236}">
                <a16:creationId xmlns:a16="http://schemas.microsoft.com/office/drawing/2014/main" id="{3827749C-3689-4177-A704-71C8AED67268}"/>
              </a:ext>
            </a:extLst>
          </p:cNvPr>
          <p:cNvSpPr/>
          <p:nvPr/>
        </p:nvSpPr>
        <p:spPr>
          <a:xfrm>
            <a:off x="534318" y="919653"/>
            <a:ext cx="3961762" cy="461665"/>
          </a:xfrm>
          <a:prstGeom prst="rect">
            <a:avLst/>
          </a:prstGeom>
        </p:spPr>
        <p:txBody>
          <a:bodyPr wrap="square">
            <a:spAutoFit/>
          </a:bodyPr>
          <a:lstStyle/>
          <a:p>
            <a:r>
              <a:rPr lang="zh-CN" altLang="en-US" sz="2400" b="1" dirty="0">
                <a:latin typeface="微软雅黑" panose="020B0503020204020204" pitchFamily="34" charset="-122"/>
                <a:ea typeface="微软雅黑" panose="020B0503020204020204" pitchFamily="34" charset="-122"/>
                <a:cs typeface="Arial" panose="020B0604020202020204" pitchFamily="34" charset="0"/>
              </a:rPr>
              <a:t>关系图谱</a:t>
            </a:r>
          </a:p>
        </p:txBody>
      </p:sp>
      <p:sp>
        <p:nvSpPr>
          <p:cNvPr id="17" name="矩形 3">
            <a:extLst>
              <a:ext uri="{FF2B5EF4-FFF2-40B4-BE49-F238E27FC236}">
                <a16:creationId xmlns:a16="http://schemas.microsoft.com/office/drawing/2014/main" id="{525C8592-2F21-44B0-9130-A4D2415D7A0C}"/>
              </a:ext>
            </a:extLst>
          </p:cNvPr>
          <p:cNvSpPr/>
          <p:nvPr/>
        </p:nvSpPr>
        <p:spPr>
          <a:xfrm>
            <a:off x="543168" y="304807"/>
            <a:ext cx="3653610" cy="584775"/>
          </a:xfrm>
          <a:prstGeom prst="rect">
            <a:avLst/>
          </a:prstGeom>
        </p:spPr>
        <p:txBody>
          <a:bodyPr wrap="square">
            <a:spAutoFit/>
          </a:bodyPr>
          <a:lstStyle/>
          <a:p>
            <a:r>
              <a:rPr lang="zh-CN" altLang="en-US" sz="3200" b="1" dirty="0">
                <a:latin typeface="微软雅黑" panose="020B0503020204020204" pitchFamily="34" charset="-122"/>
                <a:ea typeface="微软雅黑" panose="020B0503020204020204" pitchFamily="34" charset="-122"/>
                <a:cs typeface="Arial" panose="020B0604020202020204" pitchFamily="34" charset="0"/>
              </a:rPr>
              <a:t>数据利用</a:t>
            </a:r>
          </a:p>
        </p:txBody>
      </p:sp>
    </p:spTree>
    <p:extLst>
      <p:ext uri="{BB962C8B-B14F-4D97-AF65-F5344CB8AC3E}">
        <p14:creationId xmlns:p14="http://schemas.microsoft.com/office/powerpoint/2010/main" val="169858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Black426"/>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Black426"/>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Black426"/>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1"/>
  <p:tag name="COLORS" val="-1;White;-2;-2;-1;Black426"/>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171450" indent="-171450" algn="l">
          <a:buFont typeface="Arial" panose="020B0604020202020204" pitchFamily="34" charset="0"/>
          <a:buChar char="•"/>
          <a:defRPr sz="1200" dirty="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10620</TotalTime>
  <Words>17303</Words>
  <Application>Microsoft Office PowerPoint</Application>
  <PresentationFormat>宽屏</PresentationFormat>
  <Paragraphs>4333</Paragraphs>
  <Slides>150</Slides>
  <Notes>77</Notes>
  <HiddenSlides>0</HiddenSlides>
  <MMClips>0</MMClips>
  <ScaleCrop>false</ScaleCrop>
  <HeadingPairs>
    <vt:vector size="8" baseType="variant">
      <vt:variant>
        <vt:lpstr>已用的字体</vt:lpstr>
      </vt:variant>
      <vt:variant>
        <vt:i4>23</vt:i4>
      </vt:variant>
      <vt:variant>
        <vt:lpstr>主题</vt:lpstr>
      </vt:variant>
      <vt:variant>
        <vt:i4>7</vt:i4>
      </vt:variant>
      <vt:variant>
        <vt:lpstr>嵌入 OLE 服务器</vt:lpstr>
      </vt:variant>
      <vt:variant>
        <vt:i4>1</vt:i4>
      </vt:variant>
      <vt:variant>
        <vt:lpstr>幻灯片标题</vt:lpstr>
      </vt:variant>
      <vt:variant>
        <vt:i4>150</vt:i4>
      </vt:variant>
    </vt:vector>
  </HeadingPairs>
  <TitlesOfParts>
    <vt:vector size="181" baseType="lpstr">
      <vt:lpstr>Arial Unicode MS</vt:lpstr>
      <vt:lpstr>Calibri-Light</vt:lpstr>
      <vt:lpstr>굴림</vt:lpstr>
      <vt:lpstr>Helvetica Neue</vt:lpstr>
      <vt:lpstr>microsoft yahei</vt:lpstr>
      <vt:lpstr>microsoft yahei</vt:lpstr>
      <vt:lpstr>PingFang SC</vt:lpstr>
      <vt:lpstr>STHeiti Light</vt:lpstr>
      <vt:lpstr>等线</vt:lpstr>
      <vt:lpstr>等线 Light</vt:lpstr>
      <vt:lpstr>黑体</vt:lpstr>
      <vt:lpstr>华文黑体</vt:lpstr>
      <vt:lpstr>宋体</vt:lpstr>
      <vt:lpstr>Microsoft YaHei</vt:lpstr>
      <vt:lpstr>Microsoft YaHei</vt:lpstr>
      <vt:lpstr>Arial</vt:lpstr>
      <vt:lpstr>Arial Black</vt:lpstr>
      <vt:lpstr>Calibri</vt:lpstr>
      <vt:lpstr>Calibri Light</vt:lpstr>
      <vt:lpstr>Mangal</vt:lpstr>
      <vt:lpstr>Times New Roman</vt:lpstr>
      <vt:lpstr>Verdana</vt:lpstr>
      <vt:lpstr>Wingdings</vt:lpstr>
      <vt:lpstr>Office 主题​​</vt:lpstr>
      <vt:lpstr>1_Office 主题​​</vt:lpstr>
      <vt:lpstr>2_Office 主题​​</vt:lpstr>
      <vt:lpstr>3_Office 主题​​</vt:lpstr>
      <vt:lpstr>4_Office 主题​​</vt:lpstr>
      <vt:lpstr>5_Office 主题​​</vt:lpstr>
      <vt:lpstr>6_Office 主题​​</vt:lpstr>
      <vt:lpstr>Microsoft Excel 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Innosnap平台框架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附录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hujr</dc:creator>
  <cp:lastModifiedBy>Xiongbing Chen</cp:lastModifiedBy>
  <cp:revision>1168</cp:revision>
  <dcterms:created xsi:type="dcterms:W3CDTF">2017-02-23T03:09:49Z</dcterms:created>
  <dcterms:modified xsi:type="dcterms:W3CDTF">2018-04-03T03:28:43Z</dcterms:modified>
</cp:coreProperties>
</file>